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9" r:id="rId3"/>
    <p:sldId id="260" r:id="rId4"/>
    <p:sldId id="287" r:id="rId5"/>
    <p:sldId id="294" r:id="rId6"/>
    <p:sldId id="262" r:id="rId7"/>
    <p:sldId id="261" r:id="rId8"/>
    <p:sldId id="289" r:id="rId9"/>
    <p:sldId id="300" r:id="rId10"/>
    <p:sldId id="301" r:id="rId11"/>
    <p:sldId id="264" r:id="rId12"/>
    <p:sldId id="302" r:id="rId13"/>
    <p:sldId id="270" r:id="rId14"/>
    <p:sldId id="290" r:id="rId15"/>
    <p:sldId id="266" r:id="rId16"/>
    <p:sldId id="285" r:id="rId17"/>
    <p:sldId id="268" r:id="rId18"/>
    <p:sldId id="296" r:id="rId19"/>
    <p:sldId id="267" r:id="rId20"/>
    <p:sldId id="258" r:id="rId21"/>
    <p:sldId id="29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F76D-A223-4FDD-8E3B-6CC7B3BD4C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BC648E-49CF-4D4E-8E18-8594AD9BFA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F76D-A223-4FDD-8E3B-6CC7B3BD4C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C648E-49CF-4D4E-8E18-8594AD9BFA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F76D-A223-4FDD-8E3B-6CC7B3BD4C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C648E-49CF-4D4E-8E18-8594AD9BFA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34BF76D-A223-4FDD-8E3B-6CC7B3BD4C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EBC648E-49CF-4D4E-8E18-8594AD9BFA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F76D-A223-4FDD-8E3B-6CC7B3BD4C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C648E-49CF-4D4E-8E18-8594AD9BFA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F76D-A223-4FDD-8E3B-6CC7B3BD4C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C648E-49CF-4D4E-8E18-8594AD9BFA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C648E-49CF-4D4E-8E18-8594AD9BFA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F76D-A223-4FDD-8E3B-6CC7B3BD4C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F76D-A223-4FDD-8E3B-6CC7B3BD4C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C648E-49CF-4D4E-8E18-8594AD9BFA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F76D-A223-4FDD-8E3B-6CC7B3BD4C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C648E-49CF-4D4E-8E18-8594AD9BFA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34BF76D-A223-4FDD-8E3B-6CC7B3BD4C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EBC648E-49CF-4D4E-8E18-8594AD9BFA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F76D-A223-4FDD-8E3B-6CC7B3BD4C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BC648E-49CF-4D4E-8E18-8594AD9BFA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34BF76D-A223-4FDD-8E3B-6CC7B3BD4C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EBC648E-49CF-4D4E-8E18-8594AD9BFA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cover dir="r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bse.sci-lib.com/article123368.html" TargetMode="External"/><Relationship Id="rId2" Type="http://schemas.openxmlformats.org/officeDocument/2006/relationships/hyperlink" Target="http://slavyans.narod.ru/herous/vasiliy-buslaevich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veinternet.ru/users/stephanya/post140228830/" TargetMode="External"/><Relationship Id="rId5" Type="http://schemas.openxmlformats.org/officeDocument/2006/relationships/hyperlink" Target="http://www.liveinternet.ru/users/stephanya/post141486720/" TargetMode="External"/><Relationship Id="rId4" Type="http://schemas.openxmlformats.org/officeDocument/2006/relationships/hyperlink" Target="http://dic.academic.ru/dic.nsf/bse/86425/%D0%95%D0%B2%D0%BF%D0%B0%D1%82%D0%B8%D0%B9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Пронякина Т.В.</a:t>
            </a:r>
          </a:p>
          <a:p>
            <a:r>
              <a:rPr lang="ru-RU" dirty="0" smtClean="0"/>
              <a:t>учитель русского языка и литературы</a:t>
            </a:r>
          </a:p>
          <a:p>
            <a:r>
              <a:rPr lang="ru-RU" dirty="0" smtClean="0"/>
              <a:t>МБОУ «СОШ №8» Наримановского района</a:t>
            </a:r>
          </a:p>
          <a:p>
            <a:r>
              <a:rPr lang="ru-RU" dirty="0" smtClean="0"/>
              <a:t>Астраханской области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Герои славянских сказаний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0" y="152400"/>
            <a:ext cx="4176464" cy="1219200"/>
          </a:xfrm>
        </p:spPr>
        <p:txBody>
          <a:bodyPr/>
          <a:lstStyle/>
          <a:p>
            <a:pPr algn="ctr"/>
            <a:r>
              <a:rPr lang="ru-RU" dirty="0" smtClean="0"/>
              <a:t>Илия Печерский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59936" cy="44644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Есть несколько предположений об исторических прототипах былинного героя. По наиболее известной из версий, им был — преподобный  православной церкви Илия Печерский.  </a:t>
            </a:r>
          </a:p>
          <a:p>
            <a:endParaRPr lang="ru-RU" dirty="0"/>
          </a:p>
        </p:txBody>
      </p:sp>
      <p:pic>
        <p:nvPicPr>
          <p:cNvPr id="8194" name="Picture 2" descr="C:\Documents and Settings\Татьяна\Рабочий стол\320px-Saint_Ilya_Muromet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692696"/>
            <a:ext cx="3718261" cy="533338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Добрыня Никитич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Он входит в качестве среднего брата в богатырскую троицу вместе с Ильёй Муромцем и Алешей Поповичем. Он второй после Илья Муромца по значению богатырь.  Если в Илье Муромце подчеркивается его крестьянское происхождение, а в Алеше Поповиче — «поповское» (духовное), то Добрыня Никитич — воин.  </a:t>
            </a:r>
          </a:p>
          <a:p>
            <a:endParaRPr lang="ru-RU" dirty="0"/>
          </a:p>
        </p:txBody>
      </p:sp>
      <p:pic>
        <p:nvPicPr>
          <p:cNvPr id="5" name="Picture 2" descr="C:\Documents and Settings\Татьяна\Рабочий стол\ffe4b1aebb2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8104" y="404664"/>
            <a:ext cx="3331520" cy="541804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24128" y="6021288"/>
            <a:ext cx="2808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К. Васильев. </a:t>
            </a:r>
          </a:p>
          <a:p>
            <a:pPr algn="ctr"/>
            <a:r>
              <a:rPr lang="ru-RU" dirty="0" smtClean="0"/>
              <a:t>Бой Добрыни со Змеем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В ряде текстов он выступает как князь, упоминается его княжеское происхождение, его «княжеский» дом и его дружина. Из всех богатырей он ближе всего к князю Владимиру Красное Солнышко: он часто оказывается при Владимире и выполняет непосредственно поручения князя. Его «</a:t>
            </a:r>
            <a:r>
              <a:rPr lang="ru-RU" dirty="0" err="1" smtClean="0"/>
              <a:t>вежество</a:t>
            </a:r>
            <a:r>
              <a:rPr lang="ru-RU" dirty="0" smtClean="0"/>
              <a:t>», знание манер постоянно подчеркивается в былинах; он поет и играет на гуслях, искусно играет в шахматы,    выходит победителем в стрельбе.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Добрыня Никитич</a:t>
            </a:r>
            <a:endParaRPr lang="ru-RU" dirty="0"/>
          </a:p>
        </p:txBody>
      </p:sp>
    </p:spTree>
  </p:cSld>
  <p:clrMapOvr>
    <a:masterClrMapping/>
  </p:clrMapOvr>
  <p:transition>
    <p:cover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Алёша Попович</a:t>
            </a:r>
            <a:endParaRPr lang="ru-RU" dirty="0"/>
          </a:p>
        </p:txBody>
      </p:sp>
      <p:pic>
        <p:nvPicPr>
          <p:cNvPr id="5122" name="Picture 2" descr="E:\Уроки\Т.В\dobryni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683568" y="1556792"/>
            <a:ext cx="3384375" cy="4503921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4059936" cy="56913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АЛЕША ПОПОВИЧ — мифологизированный образ богатыря в русском былинном эпосе. Он как младший брат входит в богатырскую троицу вместе с Ильёй Муромцем и Добрыней Никитичем. Алеша Попович — сын ростовского священника. Его отличает не сила, но мужество, удаль, натиск, с одной стороны, и находчивость, сметливость, хитроумие - с другой.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АЛЕША ПОПОВИЧ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59936" cy="52565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Иногда он хитрит и готов идти на обман даже своего названного брата Добрыни Никитича; он хвастлив, кичлив,   лукав и увертлив; шутки его иногда не только веселы, но и коварны, даже злы; его товарищи-богатыри время от времени высказывают ему свое порицание и осуждение. </a:t>
            </a:r>
          </a:p>
          <a:p>
            <a:pPr>
              <a:buNone/>
            </a:pPr>
            <a:r>
              <a:rPr lang="ru-RU" dirty="0" smtClean="0"/>
              <a:t>     Прообразом его был знаменитый воин времен битвы при Калке.</a:t>
            </a:r>
            <a:endParaRPr lang="ru-RU" sz="28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Picture 2" descr="E:\Уроки\Т.В\Александр Попович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788024" y="1628800"/>
            <a:ext cx="3857309" cy="4840923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Микула </a:t>
            </a:r>
            <a:r>
              <a:rPr lang="ru-RU" dirty="0" err="1" smtClean="0"/>
              <a:t>Селянинович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Пахарь-богатырь в русских былинах. Другие богатыри не могут победить Микулу </a:t>
            </a:r>
            <a:r>
              <a:rPr lang="ru-RU" dirty="0" err="1" smtClean="0"/>
              <a:t>Селяниновича</a:t>
            </a:r>
            <a:r>
              <a:rPr lang="ru-RU" dirty="0" smtClean="0"/>
              <a:t>, потому что его любит «Мать сыра земля». Для славянской традиции характерно возвеличивание крестьянского труда и сословного статуса.</a:t>
            </a:r>
            <a:endParaRPr lang="ru-RU" dirty="0"/>
          </a:p>
        </p:txBody>
      </p:sp>
      <p:pic>
        <p:nvPicPr>
          <p:cNvPr id="4" name="Picture 2" descr="E:\Уроки\Т.В\Микула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827584" y="1484784"/>
            <a:ext cx="3001384" cy="4572000"/>
          </a:xfrm>
          <a:prstGeom prst="ellipse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4186808" cy="18364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Былина </a:t>
            </a:r>
            <a:br>
              <a:rPr lang="ru-RU" dirty="0" smtClean="0"/>
            </a:br>
            <a:r>
              <a:rPr lang="ru-RU" dirty="0" smtClean="0"/>
              <a:t>«Вольга и Микула»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2420888"/>
            <a:ext cx="4059936" cy="41044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В былине крестьянин Микула Селянинович посрамляет князя с его дружиной, которые на конях не могут угнаться за его плугом, не могут вытащить оставленный им в земле сошник.</a:t>
            </a:r>
            <a:endParaRPr lang="ru-RU" dirty="0"/>
          </a:p>
        </p:txBody>
      </p:sp>
      <p:pic>
        <p:nvPicPr>
          <p:cNvPr id="8" name="Picture 2" descr="E:\Уроки\Т.В\mikul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644008" y="462164"/>
            <a:ext cx="3672408" cy="6045116"/>
          </a:xfrm>
          <a:prstGeom prst="ellipse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4186808" cy="1219200"/>
          </a:xfrm>
        </p:spPr>
        <p:txBody>
          <a:bodyPr/>
          <a:lstStyle/>
          <a:p>
            <a:r>
              <a:rPr lang="ru-RU" dirty="0" smtClean="0"/>
              <a:t>Василий Буслаев</a:t>
            </a:r>
            <a:endParaRPr lang="ru-RU" dirty="0"/>
          </a:p>
        </p:txBody>
      </p:sp>
      <p:pic>
        <p:nvPicPr>
          <p:cNvPr id="4098" name="Picture 2" descr="E:\Уроки\Т.В\vasiliy-buslae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23528" y="2132856"/>
            <a:ext cx="4477712" cy="3008104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4059936" cy="62646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Новгородский богатырь, который ведет себя «неправильно»,  поступает вопреки  принятому порядку, нарушает запреты, не верит в предсказания. Он обладает истинно богатырской силой, которая дана ему от рождения, досталась от отца. Но силу эту Василий употребляет по-своему — и в конце концов  гибнет. 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59832" y="152400"/>
            <a:ext cx="2808312" cy="19804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Александр </a:t>
            </a:r>
            <a:r>
              <a:rPr lang="ru-RU" dirty="0" err="1" smtClean="0"/>
              <a:t>Пересвет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2420888"/>
            <a:ext cx="4059936" cy="367511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5122" name="Picture 2" descr="C:\Documents and Settings\Татьяна\Рабочий стол\пересвет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2"/>
            <a:ext cx="2771800" cy="3526742"/>
          </a:xfrm>
          <a:prstGeom prst="rect">
            <a:avLst/>
          </a:prstGeom>
          <a:noFill/>
        </p:spPr>
      </p:pic>
      <p:pic>
        <p:nvPicPr>
          <p:cNvPr id="6" name="Picture 2" descr="E:\Уроки\Т.В\kulikovo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3151394"/>
            <a:ext cx="5148064" cy="370660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3528" y="3645024"/>
            <a:ext cx="34563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err="1" smtClean="0"/>
              <a:t>Пересвет</a:t>
            </a:r>
            <a:r>
              <a:rPr lang="ru-RU" dirty="0" smtClean="0"/>
              <a:t> (Александр) - инок Троице-Сергиевой лавры, до пострижения боярин, родом из Брянска; участвовал вместе с </a:t>
            </a:r>
            <a:r>
              <a:rPr lang="ru-RU" dirty="0" err="1" smtClean="0"/>
              <a:t>Ослябей</a:t>
            </a:r>
            <a:r>
              <a:rPr lang="ru-RU" dirty="0" smtClean="0"/>
              <a:t> в Куликовской битве и пал в единоборстве с татарским богатырем </a:t>
            </a:r>
            <a:r>
              <a:rPr lang="ru-RU" dirty="0" err="1" smtClean="0"/>
              <a:t>Челубеем</a:t>
            </a:r>
            <a:r>
              <a:rPr lang="ru-RU" dirty="0" smtClean="0"/>
              <a:t>. В Русской православной церкви причислен к лику святых.</a:t>
            </a:r>
            <a:endParaRPr lang="ru-RU" dirty="0"/>
          </a:p>
        </p:txBody>
      </p:sp>
      <p:pic>
        <p:nvPicPr>
          <p:cNvPr id="10" name="Picture 2" descr="E:\Уроки\Т.В\Александр Пересвет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12430" y="-1"/>
            <a:ext cx="2931571" cy="3140969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152400"/>
            <a:ext cx="3898776" cy="2052464"/>
          </a:xfrm>
        </p:spPr>
        <p:txBody>
          <a:bodyPr/>
          <a:lstStyle/>
          <a:p>
            <a:pPr algn="ctr"/>
            <a:r>
              <a:rPr lang="ru-RU" dirty="0" smtClean="0"/>
              <a:t>Полкан</a:t>
            </a:r>
            <a:endParaRPr lang="ru-RU" dirty="0"/>
          </a:p>
        </p:txBody>
      </p:sp>
      <p:pic>
        <p:nvPicPr>
          <p:cNvPr id="25602" name="Picture 2" descr="E:\Уроки\Т.В\Полкан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611560" y="260648"/>
            <a:ext cx="4705821" cy="3075700"/>
          </a:xfrm>
          <a:prstGeom prst="ellipse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71600" y="3429000"/>
            <a:ext cx="7736536" cy="2667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Богатырь чудного телосложения. Он до половины был муж, а от пояса до низа конь. Бегал крайне быстро; облечен был в латы; сражался стрелами. Он охранял солнечных коней </a:t>
            </a:r>
            <a:r>
              <a:rPr lang="ru-RU" dirty="0" err="1" smtClean="0"/>
              <a:t>Святовида</a:t>
            </a:r>
            <a:r>
              <a:rPr lang="ru-RU" dirty="0" smtClean="0"/>
              <a:t>, </a:t>
            </a:r>
            <a:r>
              <a:rPr lang="ru-RU" dirty="0" err="1" smtClean="0"/>
              <a:t>коней</a:t>
            </a:r>
            <a:r>
              <a:rPr lang="ru-RU" dirty="0" smtClean="0"/>
              <a:t> богов солнца или бога-громовержца. Аналог мы встречаем в греческой мифологии  под названием «кентавры.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E:\Уроки\Т.В\гусляр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239573" y="1556792"/>
            <a:ext cx="6336704" cy="475252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«Вспомним, братья, Руси славу…»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Бова</a:t>
            </a:r>
            <a:r>
              <a:rPr lang="ru-RU" dirty="0" smtClean="0"/>
              <a:t> Королевич</a:t>
            </a:r>
            <a:endParaRPr lang="ru-RU" dirty="0"/>
          </a:p>
        </p:txBody>
      </p:sp>
      <p:pic>
        <p:nvPicPr>
          <p:cNvPr id="14338" name="Picture 2" descr="E:\Уроки\Т.В\Билибин Бова Королевич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611560" y="1628800"/>
            <a:ext cx="3096344" cy="4822467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0"/>
            <a:ext cx="4352160" cy="6858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</a:t>
            </a:r>
          </a:p>
          <a:p>
            <a:pPr>
              <a:buNone/>
            </a:pPr>
            <a:r>
              <a:rPr lang="ru-RU" b="1" dirty="0" smtClean="0"/>
              <a:t>     </a:t>
            </a:r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dirty="0" err="1" smtClean="0"/>
              <a:t>Бова</a:t>
            </a:r>
            <a:r>
              <a:rPr lang="ru-RU" dirty="0" smtClean="0"/>
              <a:t> Королевич, герой русской волшебной богатырской повести. Преодолевая различные препятствия, </a:t>
            </a:r>
            <a:r>
              <a:rPr lang="ru-RU" dirty="0" err="1" smtClean="0"/>
              <a:t>Бова</a:t>
            </a:r>
            <a:r>
              <a:rPr lang="ru-RU" dirty="0" smtClean="0"/>
              <a:t> Королевич добивается прекрасной царевны </a:t>
            </a:r>
            <a:r>
              <a:rPr lang="ru-RU" dirty="0" err="1" smtClean="0"/>
              <a:t>Дружевны</a:t>
            </a:r>
            <a:r>
              <a:rPr lang="ru-RU" dirty="0" smtClean="0"/>
              <a:t>, совершает подвиги, проявляет чудеса храбрости.  Образ </a:t>
            </a:r>
            <a:r>
              <a:rPr lang="ru-RU" dirty="0" err="1" smtClean="0"/>
              <a:t>Бова</a:t>
            </a:r>
            <a:r>
              <a:rPr lang="ru-RU" dirty="0" smtClean="0"/>
              <a:t> Королевича прочно вошёл с 18 в. в русский фольклор и лубок. Лубочные сказки о </a:t>
            </a:r>
            <a:r>
              <a:rPr lang="ru-RU" dirty="0" err="1" smtClean="0"/>
              <a:t>Бова</a:t>
            </a:r>
            <a:r>
              <a:rPr lang="ru-RU" dirty="0" smtClean="0"/>
              <a:t> Королевиче выходили сотнями изданий с конца 18 в. вплоть до начала 20 в. Обработка повести о </a:t>
            </a:r>
            <a:r>
              <a:rPr lang="ru-RU" dirty="0" err="1" smtClean="0"/>
              <a:t>Бова</a:t>
            </a:r>
            <a:r>
              <a:rPr lang="ru-RU" dirty="0" smtClean="0"/>
              <a:t> Королевиче сделана А. Н. Радищевым. А. С. Пушкин оставил несколько набросков к поэме «</a:t>
            </a:r>
            <a:r>
              <a:rPr lang="ru-RU" dirty="0" err="1" smtClean="0"/>
              <a:t>Бова</a:t>
            </a:r>
            <a:r>
              <a:rPr lang="ru-RU" dirty="0" smtClean="0"/>
              <a:t>» (1814).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524000"/>
            <a:ext cx="8136904" cy="45720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http://slavyans.narod.ru/herous/vasiliy-buslaevich.html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http://bse.sci-lib.com/article123368.html</a:t>
            </a:r>
            <a:endParaRPr lang="ru-RU" dirty="0" smtClean="0"/>
          </a:p>
          <a:p>
            <a:r>
              <a:rPr lang="ru-RU" dirty="0" smtClean="0"/>
              <a:t> Воинские повести Древней Руси. М. — Л., 1949.</a:t>
            </a:r>
          </a:p>
          <a:p>
            <a:r>
              <a:rPr lang="en-US" dirty="0" smtClean="0">
                <a:hlinkClick r:id="rId4"/>
              </a:rPr>
              <a:t>http://dic.academic.ru/dic.nsf/bse/86425/%D0%95%D0%B2%D0%BF%D0%B0%D1%82%D0%B8%D0%B9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http://www.liveinternet.ru/users/stephanya/post141486720/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http://www.liveinternet.ru/users/stephanya/post140228830/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материалы</a:t>
            </a:r>
            <a:endParaRPr lang="ru-RU" dirty="0"/>
          </a:p>
        </p:txBody>
      </p:sp>
    </p:spTree>
  </p:cSld>
  <p:clrMapOvr>
    <a:masterClrMapping/>
  </p:clrMapOvr>
  <p:transition>
    <p:cover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52400"/>
            <a:ext cx="8280920" cy="828328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</a:t>
            </a:r>
            <a:r>
              <a:rPr lang="ru-RU" dirty="0" err="1" smtClean="0"/>
              <a:t>Евпатий</a:t>
            </a:r>
            <a:r>
              <a:rPr lang="ru-RU" dirty="0" smtClean="0"/>
              <a:t>  </a:t>
            </a:r>
            <a:r>
              <a:rPr lang="ru-RU" dirty="0" err="1" smtClean="0"/>
              <a:t>Коловрат</a:t>
            </a:r>
            <a:endParaRPr lang="ru-RU" dirty="0"/>
          </a:p>
        </p:txBody>
      </p:sp>
      <p:pic>
        <p:nvPicPr>
          <p:cNvPr id="19458" name="Picture 2" descr="E:\Уроки\Т.В\Евпатий Коловрат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75625" y="835852"/>
            <a:ext cx="4108343" cy="5761502"/>
          </a:xfrm>
          <a:prstGeom prst="round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59936" cy="568863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dirty="0" smtClean="0"/>
              <a:t>    легендарный русский богатырь, боровшийся против </a:t>
            </a:r>
            <a:r>
              <a:rPr lang="ru-RU" dirty="0" err="1" smtClean="0"/>
              <a:t>татаромонгольских</a:t>
            </a:r>
            <a:r>
              <a:rPr lang="ru-RU" dirty="0" smtClean="0"/>
              <a:t> завоевателей в 13 в. О борьбе рязанского «вельможи» Е. К. и его «полка» (численностью в 1700 чел.) после взятия татарами Рязани (1237) рассказывается в древнерусской «Повести о разорении Рязани Батыем»   (1-я половина 14 в.), в которую этот сюжет проник, очевидно, из народного эпоса. «Повесть» прославляет силу, отвагу и патриотизм Е. К. и его сподвижников («</a:t>
            </a:r>
            <a:r>
              <a:rPr lang="ru-RU" dirty="0" err="1" smtClean="0"/>
              <a:t>храбров</a:t>
            </a:r>
            <a:r>
              <a:rPr lang="ru-RU" dirty="0" smtClean="0"/>
              <a:t>»). В некоторых списках «Повести» указывается отчество Е. К. — Львович.</a:t>
            </a:r>
          </a:p>
          <a:p>
            <a:pPr>
              <a:buNone/>
            </a:pPr>
            <a:r>
              <a:rPr lang="ru-RU" dirty="0" smtClean="0"/>
              <a:t>         </a:t>
            </a:r>
            <a:r>
              <a:rPr lang="ru-RU" i="1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СВЯТОГОР-БОГАТЫРЬ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отождествляется с исполином - </a:t>
            </a:r>
            <a:r>
              <a:rPr lang="ru-RU" dirty="0" err="1" smtClean="0"/>
              <a:t>Громовником</a:t>
            </a:r>
            <a:r>
              <a:rPr lang="ru-RU" dirty="0" smtClean="0"/>
              <a:t> (Тор или Перун), обитавшим в святых горах, т.е. тучах. Сила его — необычайная. Самому </a:t>
            </a:r>
            <a:r>
              <a:rPr lang="ru-RU" dirty="0" err="1" smtClean="0"/>
              <a:t>Громовнику</a:t>
            </a:r>
            <a:r>
              <a:rPr lang="ru-RU" dirty="0" smtClean="0"/>
              <a:t> не всегда совладать с этим богатырем титанической породы. </a:t>
            </a:r>
            <a:endParaRPr lang="ru-RU" dirty="0"/>
          </a:p>
        </p:txBody>
      </p:sp>
      <p:pic>
        <p:nvPicPr>
          <p:cNvPr id="5" name="Picture 2" descr="C:\Documents and Settings\Татьяна\Мои документы\Человекоживотные\legends-s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707171" y="1484784"/>
            <a:ext cx="3858408" cy="4752528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Татьяна\Мои документы\Человекоживотные\Святогор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3203848" cy="4267456"/>
          </a:xfrm>
          <a:prstGeom prst="rect">
            <a:avLst/>
          </a:prstGeom>
          <a:noFill/>
        </p:spPr>
      </p:pic>
      <p:pic>
        <p:nvPicPr>
          <p:cNvPr id="3075" name="Picture 3" descr="C:\Documents and Settings\Татьяна\Мои документы\Человекоживотные\Святогор в снегу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" y="4254874"/>
            <a:ext cx="3203847" cy="2603126"/>
          </a:xfrm>
          <a:prstGeom prst="rect">
            <a:avLst/>
          </a:prstGeom>
          <a:noFill/>
        </p:spPr>
      </p:pic>
      <p:pic>
        <p:nvPicPr>
          <p:cNvPr id="9" name="Picture 3" descr="C:\Documents and Settings\Татьяна\Мои документы\Человекоживотные\svyatogor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0"/>
            <a:ext cx="2448272" cy="3815489"/>
          </a:xfrm>
          <a:prstGeom prst="rect">
            <a:avLst/>
          </a:prstGeom>
          <a:noFill/>
        </p:spPr>
      </p:pic>
      <p:pic>
        <p:nvPicPr>
          <p:cNvPr id="10" name="Picture 2" descr="C:\Documents and Settings\Татьяна\Мои документы\Человекоживотные\Святогор тянет суму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84762" y="3725621"/>
            <a:ext cx="4059238" cy="3132379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Святогор</a:t>
            </a:r>
            <a:r>
              <a:rPr lang="ru-RU" dirty="0" smtClean="0"/>
              <a:t> и Илья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2852936"/>
            <a:ext cx="4059936" cy="32430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  </a:t>
            </a:r>
          </a:p>
          <a:p>
            <a:pPr algn="ctr">
              <a:buNone/>
            </a:pPr>
            <a:r>
              <a:rPr lang="ru-RU" dirty="0" smtClean="0"/>
              <a:t>   В предания христианского периода </a:t>
            </a:r>
            <a:r>
              <a:rPr lang="ru-RU" dirty="0" err="1" smtClean="0"/>
              <a:t>Святогор</a:t>
            </a:r>
            <a:r>
              <a:rPr lang="ru-RU" dirty="0" smtClean="0"/>
              <a:t> был побежден Ильей </a:t>
            </a:r>
            <a:r>
              <a:rPr lang="ru-RU" dirty="0" err="1" smtClean="0"/>
              <a:t>Моравцем-Муромцем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E:\Уроки\Т.В\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2762" y="1628800"/>
            <a:ext cx="3543822" cy="4680520"/>
          </a:xfrm>
          <a:prstGeom prst="rect">
            <a:avLst/>
          </a:prstGeom>
          <a:noFill/>
        </p:spPr>
      </p:pic>
      <p:pic>
        <p:nvPicPr>
          <p:cNvPr id="7" name="Picture 2" descr="E:\Уроки\Т.В\Два богатыря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5796136" y="0"/>
            <a:ext cx="2161031" cy="353109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E:\Уроки\Т.В\богатыр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855531" y="1484784"/>
            <a:ext cx="6816757" cy="51125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Три богатыря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(Илья </a:t>
            </a:r>
            <a:r>
              <a:rPr lang="ru-RU" dirty="0" err="1" smtClean="0"/>
              <a:t>Муровец</a:t>
            </a:r>
            <a:r>
              <a:rPr lang="ru-RU" dirty="0" smtClean="0"/>
              <a:t>, Илья </a:t>
            </a:r>
            <a:r>
              <a:rPr lang="ru-RU" dirty="0" err="1" smtClean="0"/>
              <a:t>Мурович</a:t>
            </a:r>
            <a:r>
              <a:rPr lang="ru-RU" dirty="0" smtClean="0"/>
              <a:t>, Илья </a:t>
            </a:r>
            <a:r>
              <a:rPr lang="ru-RU" dirty="0" err="1" smtClean="0"/>
              <a:t>Моравец</a:t>
            </a:r>
            <a:r>
              <a:rPr lang="ru-RU" dirty="0" smtClean="0"/>
              <a:t>, Илья Муравлении, Илья </a:t>
            </a:r>
            <a:r>
              <a:rPr lang="ru-RU" dirty="0" err="1" smtClean="0"/>
              <a:t>Моровленин</a:t>
            </a:r>
            <a:r>
              <a:rPr lang="ru-RU" dirty="0" smtClean="0"/>
              <a:t>, </a:t>
            </a:r>
            <a:r>
              <a:rPr lang="ru-RU" dirty="0" err="1" smtClean="0"/>
              <a:t>Ильюша</a:t>
            </a:r>
            <a:r>
              <a:rPr lang="ru-RU" dirty="0" smtClean="0"/>
              <a:t>, </a:t>
            </a:r>
            <a:r>
              <a:rPr lang="ru-RU" dirty="0" err="1" smtClean="0"/>
              <a:t>Ильюшка</a:t>
            </a:r>
            <a:r>
              <a:rPr lang="ru-RU" dirty="0" smtClean="0"/>
              <a:t>, </a:t>
            </a:r>
            <a:r>
              <a:rPr lang="ru-RU" dirty="0" err="1" smtClean="0"/>
              <a:t>Ильюшенка</a:t>
            </a:r>
            <a:r>
              <a:rPr lang="ru-RU" dirty="0" smtClean="0"/>
              <a:t>, </a:t>
            </a:r>
            <a:r>
              <a:rPr lang="ru-RU" dirty="0" err="1" smtClean="0"/>
              <a:t>Илюха</a:t>
            </a:r>
            <a:r>
              <a:rPr lang="ru-RU" dirty="0" smtClean="0"/>
              <a:t>, </a:t>
            </a:r>
            <a:r>
              <a:rPr lang="ru-RU" dirty="0" err="1" smtClean="0"/>
              <a:t>Илейко</a:t>
            </a:r>
            <a:r>
              <a:rPr lang="ru-RU" dirty="0" smtClean="0"/>
              <a:t>, Илья Иванович, Илья свет Иванович) — мифологизированный образ главного героя-богатыря русского былинного эпоса. Многие сюжеты, связанные с ним, складываются в былинный цикл.  Именно он совершил наибольшее количество подвигов.    В нем подчеркивается сила, мужество, верность, надежность, трезвость, мудрость, опытность, справедливость, конструктивность многих его действий и даже известное миролюбие.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Илья Муромец  </a:t>
            </a:r>
            <a:endParaRPr lang="ru-RU" dirty="0"/>
          </a:p>
        </p:txBody>
      </p:sp>
    </p:spTree>
  </p:cSld>
  <p:clrMapOvr>
    <a:masterClrMapping/>
  </p:clrMapOvr>
  <p:transition>
    <p:cover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 Илья́ </a:t>
            </a:r>
            <a:r>
              <a:rPr lang="ru-RU" b="1" dirty="0" err="1" smtClean="0"/>
              <a:t>Му́ромец</a:t>
            </a:r>
            <a:r>
              <a:rPr lang="ru-RU" dirty="0" smtClean="0"/>
              <a:t>, или </a:t>
            </a:r>
            <a:r>
              <a:rPr lang="ru-RU" b="1" dirty="0" smtClean="0"/>
              <a:t>Илья́ </a:t>
            </a:r>
            <a:r>
              <a:rPr lang="ru-RU" b="1" dirty="0" err="1" smtClean="0"/>
              <a:t>Му́ровец</a:t>
            </a:r>
            <a:r>
              <a:rPr lang="ru-RU" dirty="0" smtClean="0"/>
              <a:t> (полное былинное имя — </a:t>
            </a:r>
            <a:r>
              <a:rPr lang="ru-RU" b="1" dirty="0" smtClean="0"/>
              <a:t>Илья Муромец сын  Ивана, или Илья </a:t>
            </a:r>
            <a:r>
              <a:rPr lang="ru-RU" b="1" dirty="0" err="1" smtClean="0"/>
              <a:t>Муровец</a:t>
            </a:r>
            <a:r>
              <a:rPr lang="ru-RU" b="1" dirty="0" smtClean="0"/>
              <a:t> сын Ивана</a:t>
            </a:r>
            <a:r>
              <a:rPr lang="ru-RU" dirty="0" smtClean="0"/>
              <a:t>) — один из главных героев древнерусского былинного эпоса, богатырь,  народный заступник. Фигурирует в киевском цикле  былин: «Илья Муромец и Соловей-разбойник», «Илья Муромец и Идолище Поганое», «Ссора Ильи Муромца с князем Владимиром», «Бой Ильи Муромца с </a:t>
            </a:r>
            <a:r>
              <a:rPr lang="ru-RU" dirty="0" err="1" smtClean="0"/>
              <a:t>Жидовином</a:t>
            </a:r>
            <a:r>
              <a:rPr lang="ru-RU" dirty="0" smtClean="0"/>
              <a:t>». Российскими историками считается, что родина Ильи Муромца — село </a:t>
            </a:r>
            <a:r>
              <a:rPr lang="ru-RU" dirty="0" err="1" smtClean="0"/>
              <a:t>Карачарово</a:t>
            </a:r>
            <a:r>
              <a:rPr lang="ru-RU" dirty="0" smtClean="0"/>
              <a:t>   под Муромом   (Большинство былин про Илью Муромца начинаются со слов: «Из того из города из Мурома, из того ли из села из Карачарова…»).</a:t>
            </a:r>
            <a:r>
              <a:rPr lang="ru-RU" i="1" baseline="30000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Илья Муромец </a:t>
            </a:r>
            <a:endParaRPr lang="ru-RU" dirty="0"/>
          </a:p>
        </p:txBody>
      </p:sp>
    </p:spTree>
  </p:cSld>
  <p:clrMapOvr>
    <a:masterClrMapping/>
  </p:clrMapOvr>
  <p:transition>
    <p:cover dir="r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590</TotalTime>
  <Words>1031</Words>
  <Application>Microsoft Office PowerPoint</Application>
  <PresentationFormat>Экран (4:3)</PresentationFormat>
  <Paragraphs>62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Бумажная</vt:lpstr>
      <vt:lpstr>Герои славянских сказаний  </vt:lpstr>
      <vt:lpstr>«Вспомним, братья, Руси славу…»</vt:lpstr>
      <vt:lpstr>                              Евпатий  Коловрат</vt:lpstr>
      <vt:lpstr>СВЯТОГОР-БОГАТЫРЬ</vt:lpstr>
      <vt:lpstr>Слайд 5</vt:lpstr>
      <vt:lpstr>Святогор и Илья</vt:lpstr>
      <vt:lpstr>Три богатыря</vt:lpstr>
      <vt:lpstr> Илья Муромец  </vt:lpstr>
      <vt:lpstr>Илья Муромец </vt:lpstr>
      <vt:lpstr>Илия Печерский</vt:lpstr>
      <vt:lpstr>Добрыня Никитич</vt:lpstr>
      <vt:lpstr>Добрыня Никитич</vt:lpstr>
      <vt:lpstr>Алёша Попович</vt:lpstr>
      <vt:lpstr>АЛЕША ПОПОВИЧ</vt:lpstr>
      <vt:lpstr>Микула Селянинович</vt:lpstr>
      <vt:lpstr>         Былина  «Вольга и Микула»</vt:lpstr>
      <vt:lpstr>Василий Буслаев</vt:lpstr>
      <vt:lpstr>Александр Пересвет</vt:lpstr>
      <vt:lpstr>Полкан</vt:lpstr>
      <vt:lpstr>Бова Королевич</vt:lpstr>
      <vt:lpstr>Использованные материалы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Былинные богатыри</dc:title>
  <dc:creator>OEM</dc:creator>
  <cp:lastModifiedBy>Проняткина Т.В.</cp:lastModifiedBy>
  <cp:revision>97</cp:revision>
  <dcterms:created xsi:type="dcterms:W3CDTF">2009-04-22T05:55:09Z</dcterms:created>
  <dcterms:modified xsi:type="dcterms:W3CDTF">2012-02-14T09:16:36Z</dcterms:modified>
</cp:coreProperties>
</file>