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7"/>
  </p:handout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78" r:id="rId13"/>
    <p:sldId id="279" r:id="rId14"/>
    <p:sldId id="274" r:id="rId15"/>
    <p:sldId id="275" r:id="rId16"/>
    <p:sldId id="276" r:id="rId17"/>
    <p:sldId id="277" r:id="rId18"/>
    <p:sldId id="265" r:id="rId19"/>
    <p:sldId id="266" r:id="rId20"/>
    <p:sldId id="267" r:id="rId21"/>
    <p:sldId id="268" r:id="rId22"/>
    <p:sldId id="269" r:id="rId23"/>
    <p:sldId id="270" r:id="rId24"/>
    <p:sldId id="272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D2F"/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4D7EE-24B2-44A3-8075-F6C450680FB2}" type="datetimeFigureOut">
              <a:rPr lang="ru-RU" smtClean="0"/>
              <a:t>09.01.2012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B25C9-108F-431A-9878-E413663DFB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980728"/>
            <a:ext cx="6624736" cy="237626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ИГРОВЫЕ ТЕХНОЛОГИИ В ОБРАЗОВАТЕЛЬНОМ ПРОЦЕССЕ</a:t>
            </a:r>
            <a:endParaRPr lang="en-US" sz="4800" b="1" dirty="0">
              <a:latin typeface="Vivald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096430" y="404664"/>
            <a:ext cx="135458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Структурные составляющие 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дидактической игры: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844824"/>
            <a:ext cx="73803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Дидактическая цель ставится перед учащимися в форме игровой задачи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Учебная деятельность подчиняется правилам игры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Учебный материал используется в качестве ее средств, вводится элемент соревнований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Успешное выполнение дидактического задания связывается с игровым результатом</a:t>
            </a:r>
            <a:endParaRPr lang="ru-RU" sz="24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1403648" y="1196752"/>
            <a:ext cx="6408738" cy="4105275"/>
            <a:chOff x="1403350" y="1484313"/>
            <a:chExt cx="6408738" cy="4105275"/>
          </a:xfrm>
        </p:grpSpPr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1403350" y="1484313"/>
              <a:ext cx="6408738" cy="7207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По области деятельности:</a:t>
              </a:r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1476375" y="2420938"/>
              <a:ext cx="720725" cy="31686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9" name="Rectangle 16"/>
            <p:cNvSpPr>
              <a:spLocks noChangeArrowheads="1"/>
            </p:cNvSpPr>
            <p:nvPr/>
          </p:nvSpPr>
          <p:spPr bwMode="auto">
            <a:xfrm>
              <a:off x="2771775" y="2420938"/>
              <a:ext cx="792163" cy="31686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140200" y="2420938"/>
              <a:ext cx="792163" cy="31686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31" name="Rectangle 18"/>
            <p:cNvSpPr>
              <a:spLocks noChangeArrowheads="1"/>
            </p:cNvSpPr>
            <p:nvPr/>
          </p:nvSpPr>
          <p:spPr bwMode="auto">
            <a:xfrm>
              <a:off x="5508625" y="2420938"/>
              <a:ext cx="792163" cy="31686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32" name="Rectangle 19"/>
            <p:cNvSpPr>
              <a:spLocks noChangeArrowheads="1"/>
            </p:cNvSpPr>
            <p:nvPr/>
          </p:nvSpPr>
          <p:spPr bwMode="auto">
            <a:xfrm>
              <a:off x="6948488" y="2420938"/>
              <a:ext cx="792162" cy="31686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33" name="Line 20"/>
            <p:cNvSpPr>
              <a:spLocks noChangeShapeType="1"/>
            </p:cNvSpPr>
            <p:nvPr/>
          </p:nvSpPr>
          <p:spPr bwMode="auto">
            <a:xfrm>
              <a:off x="1763713" y="22050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>
              <a:off x="3132138" y="22050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22"/>
            <p:cNvSpPr>
              <a:spLocks noChangeShapeType="1"/>
            </p:cNvSpPr>
            <p:nvPr/>
          </p:nvSpPr>
          <p:spPr bwMode="auto">
            <a:xfrm>
              <a:off x="4500563" y="22050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>
              <a:off x="5867400" y="22050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24"/>
            <p:cNvSpPr>
              <a:spLocks noChangeShapeType="1"/>
            </p:cNvSpPr>
            <p:nvPr/>
          </p:nvSpPr>
          <p:spPr bwMode="auto">
            <a:xfrm>
              <a:off x="7308850" y="22050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Text Box 27"/>
            <p:cNvSpPr txBox="1">
              <a:spLocks noChangeArrowheads="1"/>
            </p:cNvSpPr>
            <p:nvPr/>
          </p:nvSpPr>
          <p:spPr bwMode="auto">
            <a:xfrm rot="16200000">
              <a:off x="471488" y="3857625"/>
              <a:ext cx="280828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 dirty="0"/>
                <a:t>физические</a:t>
              </a:r>
            </a:p>
          </p:txBody>
        </p:sp>
        <p:sp>
          <p:nvSpPr>
            <p:cNvPr id="39" name="Text Box 31"/>
            <p:cNvSpPr txBox="1">
              <a:spLocks noChangeArrowheads="1"/>
            </p:cNvSpPr>
            <p:nvPr/>
          </p:nvSpPr>
          <p:spPr bwMode="auto">
            <a:xfrm rot="16200000">
              <a:off x="2038350" y="4162425"/>
              <a:ext cx="2265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dirty="0"/>
                <a:t>интеллектуальные</a:t>
              </a:r>
            </a:p>
          </p:txBody>
        </p:sp>
        <p:sp>
          <p:nvSpPr>
            <p:cNvPr id="40" name="Text Box 32"/>
            <p:cNvSpPr txBox="1">
              <a:spLocks noChangeArrowheads="1"/>
            </p:cNvSpPr>
            <p:nvPr/>
          </p:nvSpPr>
          <p:spPr bwMode="auto">
            <a:xfrm rot="16200000">
              <a:off x="3926682" y="3858418"/>
              <a:ext cx="1225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dirty="0"/>
                <a:t>трудовые</a:t>
              </a:r>
            </a:p>
          </p:txBody>
        </p:sp>
        <p:sp>
          <p:nvSpPr>
            <p:cNvPr id="41" name="Text Box 34"/>
            <p:cNvSpPr txBox="1">
              <a:spLocks noChangeArrowheads="1"/>
            </p:cNvSpPr>
            <p:nvPr/>
          </p:nvSpPr>
          <p:spPr bwMode="auto">
            <a:xfrm rot="16200000">
              <a:off x="5066507" y="3798093"/>
              <a:ext cx="15367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социальные</a:t>
              </a:r>
            </a:p>
          </p:txBody>
        </p:sp>
        <p:sp>
          <p:nvSpPr>
            <p:cNvPr id="42" name="Text Box 36"/>
            <p:cNvSpPr txBox="1">
              <a:spLocks noChangeArrowheads="1"/>
            </p:cNvSpPr>
            <p:nvPr/>
          </p:nvSpPr>
          <p:spPr bwMode="auto">
            <a:xfrm rot="16200000">
              <a:off x="6272212" y="3889376"/>
              <a:ext cx="215106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психологические</a:t>
              </a: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1731621" y="44624"/>
            <a:ext cx="59349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Педагогические игры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683568" y="332656"/>
            <a:ext cx="8064896" cy="4968875"/>
            <a:chOff x="1403350" y="908050"/>
            <a:chExt cx="6553200" cy="4968875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1403350" y="908050"/>
              <a:ext cx="6553200" cy="49688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1476375" y="981075"/>
              <a:ext cx="6408738" cy="7207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По предметной области:</a:t>
              </a: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1403350" y="1844675"/>
              <a:ext cx="865188" cy="39608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2771775" y="1844675"/>
              <a:ext cx="936625" cy="39608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4140200" y="1844675"/>
              <a:ext cx="936625" cy="39608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5508625" y="1844675"/>
              <a:ext cx="1008063" cy="40322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6948488" y="1844675"/>
              <a:ext cx="936625" cy="39608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>
              <a:off x="1763713" y="1628775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>
              <a:off x="3132138" y="1628775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>
              <a:off x="4500563" y="1628775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5867400" y="1628775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>
              <a:off x="7308850" y="1628775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Text Box 17"/>
            <p:cNvSpPr txBox="1">
              <a:spLocks noChangeArrowheads="1"/>
            </p:cNvSpPr>
            <p:nvPr/>
          </p:nvSpPr>
          <p:spPr bwMode="auto">
            <a:xfrm rot="16200000">
              <a:off x="1334293" y="3574257"/>
              <a:ext cx="3668713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Музыкальные, театральные,</a:t>
              </a:r>
            </a:p>
            <a:p>
              <a:r>
                <a:rPr lang="ru-RU" sz="1800"/>
                <a:t>литературные</a:t>
              </a:r>
            </a:p>
          </p:txBody>
        </p: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 rot="16200000">
              <a:off x="2742406" y="3602832"/>
              <a:ext cx="3579813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Трудовые, технические,</a:t>
              </a:r>
            </a:p>
            <a:p>
              <a:r>
                <a:rPr lang="ru-RU" sz="1800"/>
                <a:t>производственные</a:t>
              </a:r>
            </a:p>
          </p:txBody>
        </p:sp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 rot="16200000">
              <a:off x="4206081" y="3721894"/>
              <a:ext cx="3375025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dirty="0"/>
                <a:t>Физкультурные, спортивные,</a:t>
              </a:r>
            </a:p>
            <a:p>
              <a:r>
                <a:rPr lang="ru-RU" sz="1800" dirty="0"/>
                <a:t>военно-прикладные,</a:t>
              </a:r>
            </a:p>
            <a:p>
              <a:r>
                <a:rPr lang="ru-RU" sz="1800" dirty="0"/>
                <a:t>туристические, народные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 rot="16200000">
              <a:off x="5507386" y="3390043"/>
              <a:ext cx="3869754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/>
                <a:t>Обществоведческие,</a:t>
              </a:r>
            </a:p>
            <a:p>
              <a:r>
                <a:rPr lang="ru-RU" sz="1800" dirty="0"/>
                <a:t>Управленческие, экономические,</a:t>
              </a:r>
            </a:p>
            <a:p>
              <a:r>
                <a:rPr lang="ru-RU" sz="1800" dirty="0"/>
                <a:t>коммерческие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 rot="16200000">
              <a:off x="-165894" y="3342482"/>
              <a:ext cx="4054475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 dirty="0"/>
                <a:t>Математические, химические,</a:t>
              </a:r>
            </a:p>
            <a:p>
              <a:r>
                <a:rPr lang="ru-RU" sz="1800" dirty="0"/>
                <a:t> биологические,</a:t>
              </a:r>
            </a:p>
            <a:p>
              <a:r>
                <a:rPr lang="ru-RU" sz="1800" dirty="0"/>
                <a:t> физические, экологические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99592" y="332656"/>
            <a:ext cx="7561262" cy="5472113"/>
            <a:chOff x="684213" y="765175"/>
            <a:chExt cx="7561262" cy="5472113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684213" y="765175"/>
              <a:ext cx="7416800" cy="9366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По игровой среде: </a:t>
              </a: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827088" y="1916113"/>
              <a:ext cx="1152525" cy="43211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2843213" y="1916113"/>
              <a:ext cx="1081087" cy="43211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4859338" y="1916113"/>
              <a:ext cx="1152525" cy="43211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092950" y="1844675"/>
              <a:ext cx="1152525" cy="43926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58888" y="170021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5580063" y="170021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3492500" y="170021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7667625" y="170021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 rot="16200000">
              <a:off x="-645318" y="3893343"/>
              <a:ext cx="40322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Без предметов, с предметами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 rot="16200000">
              <a:off x="1255713" y="3719513"/>
              <a:ext cx="42481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Настольные, комнатные, уличные, </a:t>
              </a:r>
            </a:p>
            <a:p>
              <a:r>
                <a:rPr lang="ru-RU" sz="1800"/>
                <a:t>На местности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 rot="16200000">
              <a:off x="3390106" y="3888582"/>
              <a:ext cx="3868737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Компьютерные, телевизионные,</a:t>
              </a:r>
            </a:p>
            <a:p>
              <a:r>
                <a:rPr lang="ru-RU" sz="1800"/>
                <a:t>ТСО</a:t>
              </a: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 rot="16200000">
              <a:off x="5688806" y="3825082"/>
              <a:ext cx="3881437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Технические, со средствами</a:t>
              </a:r>
            </a:p>
            <a:p>
              <a:r>
                <a:rPr lang="ru-RU" sz="1800"/>
                <a:t>передвижения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259632" y="548680"/>
            <a:ext cx="6769100" cy="4608289"/>
            <a:chOff x="1258888" y="1052736"/>
            <a:chExt cx="6769100" cy="460828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331640" y="1052736"/>
              <a:ext cx="6624638" cy="7207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По игровой методике: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258888" y="2060575"/>
              <a:ext cx="720725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419475" y="2060575"/>
              <a:ext cx="792163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643438" y="2060575"/>
              <a:ext cx="792162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795963" y="2060575"/>
              <a:ext cx="792162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7235825" y="2060575"/>
              <a:ext cx="792163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1547813" y="1773238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779838" y="1773238"/>
              <a:ext cx="0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5003800" y="1773238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156325" y="1773238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451725" y="17732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 rot="16200000">
              <a:off x="182563" y="3929062"/>
              <a:ext cx="28082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         Предметные 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 rot="16200000">
              <a:off x="3146425" y="3917951"/>
              <a:ext cx="120173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Ролевые </a:t>
              </a: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 rot="16200000">
              <a:off x="4125119" y="3658394"/>
              <a:ext cx="1835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Деловые </a:t>
              </a: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 rot="16200000">
              <a:off x="5004594" y="3572669"/>
              <a:ext cx="23812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Имитационные </a:t>
              </a: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2268538" y="2060575"/>
              <a:ext cx="720725" cy="3600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700338" y="1773238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 rot="16200000">
              <a:off x="1417637" y="4064001"/>
              <a:ext cx="25003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          Сюжетные </a:t>
              </a: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 rot="16200000">
              <a:off x="6576219" y="3583781"/>
              <a:ext cx="21177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800"/>
                <a:t>Драматизация 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556792"/>
            <a:ext cx="6856365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691535"/>
            <a:ext cx="4283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5616624" cy="96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604867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89040"/>
            <a:ext cx="4896470" cy="99010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797152"/>
            <a:ext cx="3744639" cy="12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95536" y="188640"/>
            <a:ext cx="84969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Игровое </a:t>
            </a:r>
            <a:r>
              <a:rPr lang="ru-RU" sz="3200" dirty="0" smtClean="0"/>
              <a:t>упражнение «Разгадайте ребусы»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1412776"/>
            <a:ext cx="2052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хранение</a:t>
            </a:r>
            <a:endParaRPr lang="ru-RU" sz="3200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4" y="2492896"/>
            <a:ext cx="255577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кодирование</a:t>
            </a:r>
            <a:endParaRPr lang="ru-RU" sz="3200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3861048"/>
            <a:ext cx="2052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обработка</a:t>
            </a:r>
            <a:endParaRPr lang="ru-RU" sz="32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5301208"/>
            <a:ext cx="2484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шифрование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0648"/>
            <a:ext cx="597666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55576" y="260648"/>
            <a:ext cx="1576201" cy="630932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Прочитайте зашифрованное письмо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412776"/>
          <a:ext cx="5928323" cy="3462347"/>
        </p:xfrm>
        <a:graphic>
          <a:graphicData uri="http://schemas.openxmlformats.org/drawingml/2006/table">
            <a:tbl>
              <a:tblPr/>
              <a:tblGrid>
                <a:gridCol w="322195"/>
                <a:gridCol w="322195"/>
                <a:gridCol w="322195"/>
                <a:gridCol w="257756"/>
                <a:gridCol w="196079"/>
                <a:gridCol w="262358"/>
                <a:gridCol w="262358"/>
                <a:gridCol w="262358"/>
                <a:gridCol w="262358"/>
                <a:gridCol w="262358"/>
                <a:gridCol w="262358"/>
                <a:gridCol w="262358"/>
                <a:gridCol w="262358"/>
                <a:gridCol w="262358"/>
                <a:gridCol w="260517"/>
                <a:gridCol w="160619"/>
                <a:gridCol w="263739"/>
                <a:gridCol w="160619"/>
                <a:gridCol w="160619"/>
                <a:gridCol w="698701"/>
                <a:gridCol w="441867"/>
              </a:tblGrid>
              <a:tr h="267545">
                <a:tc>
                  <a:txBody>
                    <a:bodyPr/>
                    <a:lstStyle/>
                    <a:p>
                      <a:pPr algn="l"/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14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14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14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14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545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14"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462">
                <a:tc gridSpan="12"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041" marR="5204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48063" y="1052736"/>
            <a:ext cx="39959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горизонтали:</a:t>
            </a:r>
            <a:endParaRPr lang="ru-RU" dirty="0" smtClean="0"/>
          </a:p>
          <a:p>
            <a:r>
              <a:rPr lang="ru-RU" dirty="0" smtClean="0"/>
              <a:t>2. Перечень команд, которые можно выбрать.</a:t>
            </a:r>
          </a:p>
          <a:p>
            <a:r>
              <a:rPr lang="ru-RU" dirty="0" smtClean="0"/>
              <a:t>4. Устройство для обработки информации в ЭВМ. "Мозг" компьютера.</a:t>
            </a:r>
          </a:p>
          <a:p>
            <a:r>
              <a:rPr lang="ru-RU" dirty="0" smtClean="0"/>
              <a:t>5. Вид представления информации (чаще он встречается в учебниках математики)</a:t>
            </a:r>
          </a:p>
          <a:p>
            <a:r>
              <a:rPr lang="ru-RU" b="1" dirty="0" smtClean="0"/>
              <a:t>По вертикали:</a:t>
            </a:r>
            <a:endParaRPr lang="ru-RU" dirty="0" smtClean="0"/>
          </a:p>
          <a:p>
            <a:r>
              <a:rPr lang="ru-RU" dirty="0" smtClean="0"/>
              <a:t>1.Устройство ввода информации, использующееся для получения </a:t>
            </a:r>
          </a:p>
          <a:p>
            <a:r>
              <a:rPr lang="ru-RU" dirty="0" smtClean="0"/>
              <a:t>компьютерной копии документа.</a:t>
            </a:r>
          </a:p>
          <a:p>
            <a:r>
              <a:rPr lang="ru-RU" dirty="0" smtClean="0"/>
              <a:t>3. Информационный процесс. (Что делают с информацией).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0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Игровое упражнение</a:t>
            </a:r>
          </a:p>
          <a:p>
            <a:pPr algn="ctr"/>
            <a:r>
              <a:rPr lang="ru-RU" sz="3200" dirty="0" smtClean="0"/>
              <a:t> «Реши </a:t>
            </a:r>
            <a:r>
              <a:rPr lang="ru-RU" sz="3200" dirty="0" smtClean="0"/>
              <a:t>кроссворд»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29158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Игровое упражнение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 smtClean="0"/>
              <a:t>«Определи устройства ввода и вывода информации»</a:t>
            </a:r>
            <a:endParaRPr lang="ru-RU" sz="32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76672"/>
            <a:ext cx="510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136624" cy="38164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3851920" y="836712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«…ребенок должен играть, даже когда делает серьезное дело. Вся его жизнь – это игра.»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386278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А.С. Макаренко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3635896" y="188640"/>
            <a:ext cx="1485900" cy="3429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начало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3419872" y="764704"/>
            <a:ext cx="1714500" cy="457200"/>
          </a:xfrm>
          <a:prstGeom prst="parallelogram">
            <a:avLst>
              <a:gd name="adj" fmla="val 937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ввод 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2627784" y="1484784"/>
            <a:ext cx="3528392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:= число деревьев, которые надо посадить на участке дороги длиной 90 м так, чтобы между ними было расстояние в 9 м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3491880" y="2420888"/>
            <a:ext cx="13716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 := 5 · А</a:t>
            </a:r>
            <a:endParaRPr kumimoji="0" lang="ru-RU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3347864" y="2996952"/>
            <a:ext cx="1600200" cy="504056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&lt; 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4932040" y="3789040"/>
            <a:ext cx="3168352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:= число лет Алёши, если через 3 года он будет вдвое старше, чем 3 года назад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5508104" y="4725144"/>
            <a:ext cx="14859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:= В · 4 – А</a:t>
            </a:r>
            <a:endParaRPr kumimoji="0" lang="ru-RU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755576" y="3717032"/>
            <a:ext cx="3619872" cy="1152128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если лимон дороже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яблока в 3 раза, то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 яблок дороже, чем 5 лимонов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2915816" y="4869160"/>
            <a:ext cx="2448272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:= сумма цифр, которые надо подставить вместо звездочек:  *3* +  3*3 = *000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251520" y="4725144"/>
            <a:ext cx="16002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:= А · 2 – 130 : В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4355976" y="54868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4211960" y="126876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4211960" y="2204864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4139952" y="2780928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2555776" y="3284984"/>
            <a:ext cx="800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2555776" y="3284984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4932040" y="3284984"/>
            <a:ext cx="1143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084168" y="3284984"/>
            <a:ext cx="0" cy="50405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6300192" y="4293096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4355976" y="4293096"/>
            <a:ext cx="0" cy="55436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755576" y="4293096"/>
            <a:ext cx="0" cy="43204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114300" y="6858000"/>
            <a:ext cx="3314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851920" y="558924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6372200" y="5085184"/>
            <a:ext cx="0" cy="86409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1115616" y="5085184"/>
            <a:ext cx="0" cy="86409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115616" y="5949280"/>
            <a:ext cx="525658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758208" y="5936704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843808" y="6165304"/>
            <a:ext cx="1714500" cy="457200"/>
          </a:xfrm>
          <a:prstGeom prst="parallelogram">
            <a:avLst>
              <a:gd name="adj" fmla="val 937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вывод 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6516216" y="6309320"/>
            <a:ext cx="1485900" cy="3429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конец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1" name="Line 1"/>
          <p:cNvSpPr>
            <a:spLocks noChangeShapeType="1"/>
          </p:cNvSpPr>
          <p:nvPr/>
        </p:nvSpPr>
        <p:spPr bwMode="auto">
          <a:xfrm>
            <a:off x="4355976" y="6381328"/>
            <a:ext cx="2109936" cy="7200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06184" y="103858"/>
            <a:ext cx="849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1"/>
                  </a:solidFill>
                </a:ln>
                <a:solidFill>
                  <a:srgbClr val="034D2F"/>
                </a:solidFill>
                <a:effectLst/>
              </a:rPr>
              <a:t>ЗА</a:t>
            </a:r>
            <a:endParaRPr lang="ru-RU" sz="4800" b="1" cap="none" spc="0" dirty="0">
              <a:ln w="12700">
                <a:solidFill>
                  <a:schemeClr val="tx1"/>
                </a:solidFill>
              </a:ln>
              <a:solidFill>
                <a:srgbClr val="034D2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44624"/>
            <a:ext cx="23918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ПРОТИВ</a:t>
            </a:r>
            <a:endParaRPr lang="ru-RU" sz="4800" b="1" cap="none" spc="5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57301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является естественной формой труда ребенка, приготовлением к   будущей жизни;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способствует повышению интереса, активизации и   развитию мышления;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несет </a:t>
            </a:r>
            <a:r>
              <a:rPr lang="ru-RU" dirty="0" err="1" smtClean="0"/>
              <a:t>здоровьесберегающий</a:t>
            </a:r>
            <a:r>
              <a:rPr lang="ru-RU" dirty="0" smtClean="0"/>
              <a:t>   фактор в развитии и обучении;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04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идет передача опыта старших поколений младшим;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способствует </a:t>
            </a:r>
            <a:r>
              <a:rPr lang="ru-RU" dirty="0" err="1" smtClean="0"/>
              <a:t>использовани</a:t>
            </a:r>
            <a:r>
              <a:rPr lang="ru-RU" dirty="0" smtClean="0"/>
              <a:t>    </a:t>
            </a:r>
            <a:r>
              <a:rPr lang="ru-RU" dirty="0" smtClean="0"/>
              <a:t>знаний в новой ситуации;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443711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-способствует объединению коллектива и формированию ответственности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836712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организации и проблемы с дисциплиной;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1484784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подготовка требует больших затрат времени, нежели ее проведение;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48064" y="220486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-увлекаясь игровой оболочкой, можно потерять образовательное содержание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3068960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невозможность использования на любом материале;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364502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оценке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hool21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556792"/>
            <a:ext cx="4279512" cy="44947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school21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4107932" cy="39604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3336" y="2967335"/>
            <a:ext cx="7837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419" y="692696"/>
            <a:ext cx="82711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 ИГРОВЫХ ТЕХНОЛОГИЙ-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76872"/>
            <a:ext cx="75608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пробудить интерес </a:t>
            </a:r>
          </a:p>
          <a:p>
            <a:pPr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 познанию, </a:t>
            </a:r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науке,</a:t>
            </a:r>
          </a:p>
          <a:p>
            <a:pPr algn="ctr"/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книге, учению</a:t>
            </a:r>
            <a:endParaRPr lang="ru-RU" sz="4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51520" y="0"/>
            <a:ext cx="3888432" cy="2808312"/>
            <a:chOff x="2699792" y="1484784"/>
            <a:chExt cx="3888432" cy="2808312"/>
          </a:xfrm>
        </p:grpSpPr>
        <p:sp>
          <p:nvSpPr>
            <p:cNvPr id="10" name="Облако 9"/>
            <p:cNvSpPr/>
            <p:nvPr/>
          </p:nvSpPr>
          <p:spPr>
            <a:xfrm>
              <a:off x="2699792" y="1484784"/>
              <a:ext cx="3888432" cy="2808312"/>
            </a:xfrm>
            <a:prstGeom prst="cloud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2997824" y="1988840"/>
              <a:ext cx="2993768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СУЩНОСТЬ </a:t>
              </a:r>
            </a:p>
            <a:p>
              <a:pPr algn="ctr"/>
              <a:r>
                <a:rPr lang="ru-RU" sz="3600" b="1" dirty="0" smtClean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ИГРОВЫХ</a:t>
              </a:r>
            </a:p>
            <a:p>
              <a:pPr algn="ctr"/>
              <a:r>
                <a:rPr lang="ru-RU" sz="3600" b="1" dirty="0" smtClean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 ТЕХНОЛОГИЙ</a:t>
              </a:r>
              <a:endParaRPr lang="ru-RU" sz="3600" b="1" cap="none" spc="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72204" y="3321593"/>
            <a:ext cx="1779839" cy="1679891"/>
            <a:chOff x="772204" y="3321593"/>
            <a:chExt cx="1779839" cy="1679891"/>
          </a:xfrm>
        </p:grpSpPr>
        <p:sp>
          <p:nvSpPr>
            <p:cNvPr id="14" name="Капля 13"/>
            <p:cNvSpPr/>
            <p:nvPr/>
          </p:nvSpPr>
          <p:spPr>
            <a:xfrm rot="17393224">
              <a:off x="822178" y="327161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99592" y="3717032"/>
              <a:ext cx="14927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мотива-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ционный</a:t>
              </a:r>
              <a:endParaRPr lang="ru-RU" sz="2000" dirty="0">
                <a:latin typeface="Arial Black" pitchFamily="34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919549" y="4232781"/>
            <a:ext cx="1779839" cy="1679891"/>
            <a:chOff x="2919549" y="4232781"/>
            <a:chExt cx="1779839" cy="1679891"/>
          </a:xfrm>
        </p:grpSpPr>
        <p:sp>
          <p:nvSpPr>
            <p:cNvPr id="16" name="Капля 15"/>
            <p:cNvSpPr/>
            <p:nvPr/>
          </p:nvSpPr>
          <p:spPr>
            <a:xfrm rot="17393224">
              <a:off x="2969523" y="4182807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059832" y="4509120"/>
              <a:ext cx="144943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ориента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целевой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035886" y="2480013"/>
            <a:ext cx="1779839" cy="1679891"/>
            <a:chOff x="4035886" y="2480013"/>
            <a:chExt cx="1779839" cy="1679891"/>
          </a:xfrm>
        </p:grpSpPr>
        <p:sp>
          <p:nvSpPr>
            <p:cNvPr id="17" name="Капля 16"/>
            <p:cNvSpPr/>
            <p:nvPr/>
          </p:nvSpPr>
          <p:spPr>
            <a:xfrm rot="16759935">
              <a:off x="4085860" y="243003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067944" y="2564904"/>
              <a:ext cx="156164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содержа-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тельно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операци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онный</a:t>
              </a:r>
              <a:endParaRPr lang="ru-RU" sz="2000" dirty="0" smtClean="0">
                <a:latin typeface="Arial Black" pitchFamily="34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292080" y="801312"/>
            <a:ext cx="1900868" cy="1679891"/>
            <a:chOff x="5292080" y="801312"/>
            <a:chExt cx="1900868" cy="1679891"/>
          </a:xfrm>
        </p:grpSpPr>
        <p:sp>
          <p:nvSpPr>
            <p:cNvPr id="18" name="Капля 17"/>
            <p:cNvSpPr/>
            <p:nvPr/>
          </p:nvSpPr>
          <p:spPr>
            <a:xfrm rot="15685185">
              <a:off x="5463083" y="751338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292080" y="1052736"/>
              <a:ext cx="18549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ценностно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  волевой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419870" y="2993890"/>
            <a:ext cx="1853198" cy="1679891"/>
            <a:chOff x="6419870" y="2993890"/>
            <a:chExt cx="1853198" cy="1679891"/>
          </a:xfrm>
        </p:grpSpPr>
        <p:sp>
          <p:nvSpPr>
            <p:cNvPr id="19" name="Капля 18"/>
            <p:cNvSpPr/>
            <p:nvPr/>
          </p:nvSpPr>
          <p:spPr>
            <a:xfrm rot="15685185">
              <a:off x="6543203" y="2943916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19870" y="3532946"/>
              <a:ext cx="18245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оценочный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5" y="476672"/>
          <a:ext cx="8208914" cy="453844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176466"/>
                <a:gridCol w="4032448"/>
              </a:tblGrid>
              <a:tr h="672074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Компонент</a:t>
                      </a:r>
                      <a:r>
                        <a:rPr lang="ru-RU" sz="2000" dirty="0" smtClean="0">
                          <a:latin typeface="Arial Black" pitchFamily="34" charset="0"/>
                        </a:rPr>
                        <a:t> игровой технологии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Структурные элементы игры</a:t>
                      </a:r>
                    </a:p>
                  </a:txBody>
                  <a:tcPr anchor="ctr"/>
                </a:tc>
              </a:tr>
              <a:tr h="6720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Мотивационный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Установочный момент, игровая ситуация</a:t>
                      </a:r>
                    </a:p>
                  </a:txBody>
                  <a:tcPr marL="28575" marR="28575" marT="28575" marB="28575"/>
                </a:tc>
              </a:tr>
              <a:tr h="67207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Ориентационно-целевой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Задачи игры</a:t>
                      </a:r>
                    </a:p>
                  </a:txBody>
                  <a:tcPr marL="28575" marR="28575" marT="28575" marB="28575"/>
                </a:tc>
              </a:tr>
              <a:tr h="67207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Содержательно-операционный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Правила игры, игровое действие</a:t>
                      </a:r>
                    </a:p>
                  </a:txBody>
                  <a:tcPr marL="28575" marR="28575" marT="28575" marB="28575"/>
                </a:tc>
              </a:tr>
              <a:tr h="67207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Ценностно-волевой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Игровое состояние</a:t>
                      </a:r>
                    </a:p>
                  </a:txBody>
                  <a:tcPr marL="28575" marR="28575" marT="28575" marB="28575"/>
                </a:tc>
              </a:tr>
              <a:tr h="67207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Оценочный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игры</a:t>
                      </a: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3 из 23564"/>
          <p:cNvPicPr>
            <a:picLocks noChangeAspect="1" noChangeArrowheads="1"/>
          </p:cNvPicPr>
          <p:nvPr/>
        </p:nvPicPr>
        <p:blipFill>
          <a:blip r:embed="rId2" cstate="print"/>
          <a:srcRect l="9980" r="18347"/>
          <a:stretch>
            <a:fillRect/>
          </a:stretch>
        </p:blipFill>
        <p:spPr bwMode="auto">
          <a:xfrm>
            <a:off x="2627784" y="1484784"/>
            <a:ext cx="5688632" cy="44644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Облако 10"/>
          <p:cNvSpPr/>
          <p:nvPr/>
        </p:nvSpPr>
        <p:spPr>
          <a:xfrm>
            <a:off x="251520" y="0"/>
            <a:ext cx="3888432" cy="280831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9552" y="504056"/>
            <a:ext cx="29937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СУЩНОСТЬ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ИГРОВЫХ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ТЕХНОЛОГИЙ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21372491">
            <a:off x="4007347" y="5239340"/>
            <a:ext cx="3168352" cy="461665"/>
          </a:xfrm>
          <a:prstGeom prst="rect">
            <a:avLst/>
          </a:prstGeom>
          <a:noFill/>
          <a:scene3d>
            <a:camera prst="orthographicFront">
              <a:rot lat="0" lon="6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игра-забава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351332">
            <a:off x="4139952" y="4695527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игра-увлечение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241445">
            <a:off x="4849998" y="4180152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игра-творчество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5969" y="44624"/>
            <a:ext cx="66862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ТЕХНОЛОГИЙ: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эффективное средство воспитания познавательных интересов и активизации деятельности учащихся;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70892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тренировка памяти, помогающая учащимся выработать речевые умения и навыки;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35699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стимулирует умственную деятельность учащихся, развивает внимание и познавательный интерес к предмету;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0770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преодолению пассивности учеников;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57183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усилению работоспособности учащихся.</a:t>
            </a:r>
            <a:endParaRPr lang="ru-RU" i="1" dirty="0"/>
          </a:p>
        </p:txBody>
      </p:sp>
      <p:sp>
        <p:nvSpPr>
          <p:cNvPr id="10" name="Ромб 9"/>
          <p:cNvSpPr/>
          <p:nvPr/>
        </p:nvSpPr>
        <p:spPr>
          <a:xfrm>
            <a:off x="755576" y="213285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755576" y="285293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755576" y="350100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5576" y="422108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755576" y="4725144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23928" y="764704"/>
            <a:ext cx="44999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/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любознательности.»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12160" y="3676962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/>
              <a:t>В.А. Сухомлинский</a:t>
            </a:r>
          </a:p>
        </p:txBody>
      </p:sp>
      <p:pic>
        <p:nvPicPr>
          <p:cNvPr id="20483" name="Picture 3" descr="Картинка 13 из 206"/>
          <p:cNvPicPr>
            <a:picLocks noChangeAspect="1" noChangeArrowheads="1"/>
          </p:cNvPicPr>
          <p:nvPr/>
        </p:nvPicPr>
        <p:blipFill>
          <a:blip r:embed="rId2" cstate="print"/>
          <a:srcRect b="23250"/>
          <a:stretch>
            <a:fillRect/>
          </a:stretch>
        </p:blipFill>
        <p:spPr bwMode="auto">
          <a:xfrm>
            <a:off x="539552" y="764704"/>
            <a:ext cx="2797969" cy="338437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59695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Место игры на уроке: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84784"/>
            <a:ext cx="7380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i="1" dirty="0" smtClean="0"/>
              <a:t>В начале проводятся с целью организации стимулирования активности учащихся;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/>
              <a:t>В середине- усвоения темы;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/>
              <a:t>В конце- носит поисковый характер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471</TotalTime>
  <Words>642</Words>
  <Application>Microsoft Office PowerPoint</Application>
  <PresentationFormat>Экран (4:3)</PresentationFormat>
  <Paragraphs>174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MSC_MS_RU_RU_Ed_4_Accessories_2007v_Russia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№7  с углубленным изучением отдельных предметов» </dc:title>
  <dc:creator>User</dc:creator>
  <cp:lastModifiedBy>Мария</cp:lastModifiedBy>
  <cp:revision>68</cp:revision>
  <dcterms:created xsi:type="dcterms:W3CDTF">2011-10-28T18:31:27Z</dcterms:created>
  <dcterms:modified xsi:type="dcterms:W3CDTF">2012-01-09T20:13:00Z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