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0" r:id="rId3"/>
    <p:sldId id="260" r:id="rId4"/>
    <p:sldId id="261" r:id="rId5"/>
    <p:sldId id="263" r:id="rId6"/>
    <p:sldId id="283" r:id="rId7"/>
    <p:sldId id="262" r:id="rId8"/>
    <p:sldId id="259" r:id="rId9"/>
    <p:sldId id="267" r:id="rId10"/>
    <p:sldId id="272" r:id="rId11"/>
    <p:sldId id="268" r:id="rId12"/>
    <p:sldId id="291" r:id="rId13"/>
    <p:sldId id="269" r:id="rId14"/>
    <p:sldId id="284" r:id="rId15"/>
    <p:sldId id="273" r:id="rId16"/>
    <p:sldId id="271" r:id="rId17"/>
    <p:sldId id="265" r:id="rId18"/>
    <p:sldId id="279" r:id="rId19"/>
    <p:sldId id="276" r:id="rId20"/>
    <p:sldId id="275" r:id="rId21"/>
    <p:sldId id="288" r:id="rId22"/>
    <p:sldId id="289" r:id="rId23"/>
    <p:sldId id="264" r:id="rId24"/>
    <p:sldId id="280" r:id="rId25"/>
    <p:sldId id="281" r:id="rId26"/>
    <p:sldId id="292" r:id="rId27"/>
    <p:sldId id="286" r:id="rId28"/>
    <p:sldId id="285" r:id="rId29"/>
    <p:sldId id="293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ksanytch.narod.ru/azbuki.jpg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biblio-globus.us/photos1/922/9229406.jpg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-fotki.yandex.ru/get/5817/79286650.0/0_8a2b6_49b31451_X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1981200"/>
            <a:ext cx="7772400" cy="136207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Иностранные  слова, утвердившиеся  в современном русском языке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371600" y="3367088"/>
            <a:ext cx="7772400" cy="1509712"/>
          </a:xfrm>
        </p:spPr>
        <p:txBody>
          <a:bodyPr>
            <a:noAutofit/>
          </a:bodyPr>
          <a:lstStyle/>
          <a:p>
            <a:pPr algn="r">
              <a:buNone/>
            </a:pPr>
            <a:endParaRPr lang="ru-RU" sz="3200" b="1" dirty="0" smtClean="0"/>
          </a:p>
          <a:p>
            <a:pPr algn="r">
              <a:buNone/>
            </a:pPr>
            <a:endParaRPr lang="ru-RU" sz="3200" b="1" dirty="0" smtClean="0"/>
          </a:p>
          <a:p>
            <a:pPr algn="r">
              <a:buNone/>
            </a:pPr>
            <a:r>
              <a:rPr lang="ru-RU" sz="3200" b="1" dirty="0" smtClean="0"/>
              <a:t>Подготовил:</a:t>
            </a:r>
          </a:p>
          <a:p>
            <a:pPr algn="r">
              <a:buNone/>
            </a:pPr>
            <a:r>
              <a:rPr lang="ru-RU" sz="3200" b="1" dirty="0" smtClean="0"/>
              <a:t>Ученик 5 класса</a:t>
            </a:r>
          </a:p>
          <a:p>
            <a:pPr algn="r">
              <a:buNone/>
            </a:pPr>
            <a:r>
              <a:rPr lang="ru-RU" sz="3200" b="1" dirty="0" err="1" smtClean="0"/>
              <a:t>Самбуу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Лопсан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Херелович</a:t>
            </a:r>
            <a:endParaRPr lang="ru-RU" sz="3200" b="1" dirty="0" smtClean="0"/>
          </a:p>
          <a:p>
            <a:pPr algn="r">
              <a:buNone/>
            </a:pPr>
            <a:r>
              <a:rPr lang="ru-RU" sz="3200" b="1" dirty="0" smtClean="0"/>
              <a:t>Руководитель: </a:t>
            </a:r>
            <a:r>
              <a:rPr lang="ru-RU" sz="3200" b="1" dirty="0" err="1" smtClean="0"/>
              <a:t>Дойбухаа</a:t>
            </a:r>
            <a:r>
              <a:rPr lang="ru-RU" sz="3200" b="1" dirty="0" smtClean="0"/>
              <a:t> А.Д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заимствований: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Латинизмы проникали в наш язык тогда, когда латынь была уже мёртвым языком. Латинские слова входили в русскую речь через языки – посредники ( французский, немецкий, польский и пр. )</a:t>
            </a:r>
            <a:endParaRPr lang="ru-RU" sz="3600" b="1" dirty="0"/>
          </a:p>
        </p:txBody>
      </p:sp>
      <p:pic>
        <p:nvPicPr>
          <p:cNvPr id="19458" name="Picture 2" descr="http://www.bgshop.ru/image.axd?id=9288151&amp;type=big&amp;goods=EducationalEdition&amp;theme=stand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1971675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Слова, перешедшие из немецкого  языка: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майор, ефрейтор, офицер, бруствер, юнкер и др. ;</a:t>
            </a:r>
          </a:p>
          <a:p>
            <a:r>
              <a:rPr lang="ru-RU" b="1" i="1" dirty="0" smtClean="0"/>
              <a:t>Немало слов вошло в наш язык через немцев-ремесленников : </a:t>
            </a:r>
            <a:r>
              <a:rPr lang="ru-RU" dirty="0" smtClean="0"/>
              <a:t>шифер, клинкер клейстер, мастер, штейгер и др.;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i="1" dirty="0" smtClean="0"/>
              <a:t>Другие немецкие заимствования : </a:t>
            </a:r>
            <a:r>
              <a:rPr lang="ru-RU" dirty="0" smtClean="0"/>
              <a:t>парикмахер, брандмейстер, гросфатер, канцлер, капельдинер, капельмейстер, камергер, коммутатор, </a:t>
            </a:r>
            <a:r>
              <a:rPr lang="ru-RU" dirty="0" err="1" smtClean="0"/>
              <a:t>гоф-фурьер</a:t>
            </a:r>
            <a:r>
              <a:rPr lang="ru-RU" dirty="0" smtClean="0"/>
              <a:t>, егермейстер, камердинер, камергер.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bgshop.ru/image.axd?id=9288151&amp;type=big&amp;goods=EducationalEdition&amp;theme=standart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0"/>
            <a:ext cx="52864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4954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Слова, перешедшие из голландского языка 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4400" dirty="0" smtClean="0"/>
              <a:t>Большинство слов голландского происхождения связано с морской </a:t>
            </a:r>
          </a:p>
          <a:p>
            <a:pPr>
              <a:buNone/>
            </a:pPr>
            <a:r>
              <a:rPr lang="ru-RU" sz="4400" dirty="0" smtClean="0"/>
              <a:t>   тематикой :кильват</a:t>
            </a:r>
            <a:r>
              <a:rPr lang="ru-RU" sz="4400" b="1" dirty="0" smtClean="0">
                <a:solidFill>
                  <a:srgbClr val="FF0000"/>
                </a:solidFill>
              </a:rPr>
              <a:t>ер</a:t>
            </a:r>
            <a:r>
              <a:rPr lang="ru-RU" sz="4400" dirty="0" smtClean="0"/>
              <a:t>, скут</a:t>
            </a:r>
            <a:r>
              <a:rPr lang="ru-RU" sz="4400" b="1" dirty="0" smtClean="0">
                <a:solidFill>
                  <a:srgbClr val="FF0000"/>
                </a:solidFill>
              </a:rPr>
              <a:t>ер</a:t>
            </a:r>
            <a:r>
              <a:rPr lang="ru-RU" sz="4400" dirty="0" smtClean="0"/>
              <a:t>, клип</a:t>
            </a:r>
            <a:r>
              <a:rPr lang="ru-RU" sz="4400" b="1" dirty="0" smtClean="0">
                <a:solidFill>
                  <a:srgbClr val="FF0000"/>
                </a:solidFill>
              </a:rPr>
              <a:t>ер</a:t>
            </a:r>
            <a:r>
              <a:rPr lang="ru-RU" sz="4400" dirty="0" smtClean="0"/>
              <a:t>, шкип</a:t>
            </a:r>
            <a:r>
              <a:rPr lang="ru-RU" sz="4400" b="1" dirty="0" smtClean="0">
                <a:solidFill>
                  <a:srgbClr val="FF0000"/>
                </a:solidFill>
              </a:rPr>
              <a:t>ер</a:t>
            </a:r>
            <a:r>
              <a:rPr lang="ru-RU" sz="44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 ,перешедшие из французского языка: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тематика французской лексики, представленная в русском языке, очень разнообразна. 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57232"/>
            <a:ext cx="8229600" cy="571660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Это </a:t>
            </a:r>
          </a:p>
          <a:p>
            <a:pPr>
              <a:buNone/>
            </a:pPr>
            <a:r>
              <a:rPr lang="ru-RU" sz="3600" b="1" dirty="0" smtClean="0"/>
              <a:t>   </a:t>
            </a:r>
            <a:r>
              <a:rPr lang="ru-RU" sz="3600" b="1" dirty="0" smtClean="0">
                <a:solidFill>
                  <a:srgbClr val="FF0000"/>
                </a:solidFill>
              </a:rPr>
              <a:t>и военные слова </a:t>
            </a:r>
            <a:r>
              <a:rPr lang="ru-RU" sz="3600" b="1" dirty="0" smtClean="0"/>
              <a:t>командор, гренадёр , мушкетёр, сапёр, </a:t>
            </a:r>
          </a:p>
          <a:p>
            <a:pPr>
              <a:buNone/>
            </a:pPr>
            <a:r>
              <a:rPr lang="ru-RU" sz="3600" b="1" dirty="0" smtClean="0"/>
              <a:t>   </a:t>
            </a:r>
            <a:r>
              <a:rPr lang="ru-RU" sz="3600" b="1" dirty="0" smtClean="0">
                <a:solidFill>
                  <a:srgbClr val="FF0000"/>
                </a:solidFill>
              </a:rPr>
              <a:t>и слова</a:t>
            </a:r>
            <a:r>
              <a:rPr lang="ru-RU" sz="3600" b="1" dirty="0" smtClean="0"/>
              <a:t>, связанные с искусством :дирижёр , колер,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и множество </a:t>
            </a:r>
            <a:r>
              <a:rPr lang="ru-RU" sz="3600" b="1" dirty="0" err="1" smtClean="0"/>
              <a:t>разнотемных</a:t>
            </a:r>
            <a:r>
              <a:rPr lang="ru-RU" sz="3600" b="1" dirty="0" smtClean="0"/>
              <a:t> слов : кавалер, каскадёр, дублёр, </a:t>
            </a:r>
            <a:r>
              <a:rPr lang="ru-RU" sz="3600" b="1" dirty="0" err="1" smtClean="0"/>
              <a:t>калибер</a:t>
            </a:r>
            <a:r>
              <a:rPr lang="ru-RU" sz="3600" b="1" dirty="0" smtClean="0"/>
              <a:t>, командор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28625"/>
            <a:ext cx="8229600" cy="1857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Слова ,перешедшие из английского  языка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249488"/>
            <a:ext cx="8229600" cy="4324350"/>
          </a:xfrm>
        </p:spPr>
        <p:txBody>
          <a:bodyPr/>
          <a:lstStyle/>
          <a:p>
            <a:r>
              <a:rPr lang="ru-RU" dirty="0" smtClean="0"/>
              <a:t>Много в русском языке заимствованных слов из английского языка, которые утвердились в русском языке :</a:t>
            </a:r>
          </a:p>
          <a:p>
            <a:r>
              <a:rPr lang="ru-RU" sz="3600" i="1" dirty="0" smtClean="0">
                <a:solidFill>
                  <a:srgbClr val="7030A0"/>
                </a:solidFill>
              </a:rPr>
              <a:t>кат</a:t>
            </a:r>
            <a:r>
              <a:rPr lang="ru-RU" sz="3600" i="1" dirty="0" smtClean="0">
                <a:solidFill>
                  <a:srgbClr val="FF0000"/>
                </a:solidFill>
              </a:rPr>
              <a:t>ер</a:t>
            </a:r>
            <a:r>
              <a:rPr lang="ru-RU" sz="3600" i="1" dirty="0" smtClean="0">
                <a:solidFill>
                  <a:srgbClr val="7030A0"/>
                </a:solidFill>
              </a:rPr>
              <a:t>, джемп</a:t>
            </a:r>
            <a:r>
              <a:rPr lang="ru-RU" sz="3600" i="1" dirty="0" smtClean="0">
                <a:solidFill>
                  <a:srgbClr val="FF0000"/>
                </a:solidFill>
              </a:rPr>
              <a:t>ер</a:t>
            </a:r>
            <a:r>
              <a:rPr lang="ru-RU" sz="3600" i="1" dirty="0" smtClean="0">
                <a:solidFill>
                  <a:srgbClr val="7030A0"/>
                </a:solidFill>
              </a:rPr>
              <a:t>, джок</a:t>
            </a:r>
            <a:r>
              <a:rPr lang="ru-RU" sz="3600" i="1" dirty="0" smtClean="0">
                <a:solidFill>
                  <a:srgbClr val="FF0000"/>
                </a:solidFill>
              </a:rPr>
              <a:t>ер</a:t>
            </a:r>
            <a:r>
              <a:rPr lang="ru-RU" sz="3600" i="1" dirty="0" smtClean="0">
                <a:solidFill>
                  <a:srgbClr val="7030A0"/>
                </a:solidFill>
              </a:rPr>
              <a:t>, сетт</a:t>
            </a:r>
            <a:r>
              <a:rPr lang="ru-RU" sz="3600" i="1" dirty="0" smtClean="0">
                <a:solidFill>
                  <a:srgbClr val="FF0000"/>
                </a:solidFill>
              </a:rPr>
              <a:t>ер</a:t>
            </a:r>
            <a:r>
              <a:rPr lang="ru-RU" sz="3600" i="1" dirty="0" smtClean="0">
                <a:solidFill>
                  <a:srgbClr val="7030A0"/>
                </a:solidFill>
              </a:rPr>
              <a:t> , танк</a:t>
            </a:r>
            <a:r>
              <a:rPr lang="ru-RU" sz="3600" i="1" dirty="0" smtClean="0">
                <a:solidFill>
                  <a:srgbClr val="FF0000"/>
                </a:solidFill>
              </a:rPr>
              <a:t>ер</a:t>
            </a:r>
            <a:r>
              <a:rPr lang="ru-RU" sz="3600" i="1" dirty="0" smtClean="0">
                <a:solidFill>
                  <a:srgbClr val="7030A0"/>
                </a:solidFill>
              </a:rPr>
              <a:t>, траул</a:t>
            </a:r>
            <a:r>
              <a:rPr lang="ru-RU" sz="3600" i="1" dirty="0" smtClean="0">
                <a:solidFill>
                  <a:srgbClr val="FF0000"/>
                </a:solidFill>
              </a:rPr>
              <a:t>ер</a:t>
            </a:r>
            <a:r>
              <a:rPr lang="ru-RU" sz="3600" i="1" dirty="0" smtClean="0">
                <a:solidFill>
                  <a:srgbClr val="7030A0"/>
                </a:solidFill>
              </a:rPr>
              <a:t>, док</a:t>
            </a:r>
            <a:r>
              <a:rPr lang="ru-RU" sz="3600" i="1" dirty="0" smtClean="0">
                <a:solidFill>
                  <a:srgbClr val="FF0000"/>
                </a:solidFill>
              </a:rPr>
              <a:t>ер</a:t>
            </a:r>
            <a:r>
              <a:rPr lang="ru-RU" sz="3600" i="1" dirty="0" smtClean="0">
                <a:solidFill>
                  <a:srgbClr val="7030A0"/>
                </a:solidFill>
              </a:rPr>
              <a:t>, бокс</a:t>
            </a:r>
            <a:r>
              <a:rPr lang="ru-RU" sz="3600" i="1" dirty="0" smtClean="0">
                <a:solidFill>
                  <a:srgbClr val="FF0000"/>
                </a:solidFill>
              </a:rPr>
              <a:t>ёр</a:t>
            </a:r>
            <a:r>
              <a:rPr lang="ru-RU" sz="3600" i="1" dirty="0" smtClean="0">
                <a:solidFill>
                  <a:srgbClr val="7030A0"/>
                </a:solidFill>
              </a:rPr>
              <a:t>, лид</a:t>
            </a:r>
            <a:r>
              <a:rPr lang="ru-RU" sz="3600" i="1" dirty="0" smtClean="0">
                <a:solidFill>
                  <a:srgbClr val="FF0000"/>
                </a:solidFill>
              </a:rPr>
              <a:t>ер</a:t>
            </a:r>
            <a:r>
              <a:rPr lang="ru-RU" sz="3600" i="1" dirty="0" smtClean="0">
                <a:solidFill>
                  <a:srgbClr val="7030A0"/>
                </a:solidFill>
              </a:rPr>
              <a:t>, пион</a:t>
            </a:r>
            <a:r>
              <a:rPr lang="ru-RU" sz="3600" i="1" dirty="0" smtClean="0">
                <a:solidFill>
                  <a:srgbClr val="FF0000"/>
                </a:solidFill>
              </a:rPr>
              <a:t>ер</a:t>
            </a:r>
            <a:r>
              <a:rPr lang="ru-RU" sz="3600" i="1" dirty="0" smtClean="0">
                <a:solidFill>
                  <a:srgbClr val="7030A0"/>
                </a:solidFill>
              </a:rPr>
              <a:t>, юм</a:t>
            </a:r>
            <a:r>
              <a:rPr lang="ru-RU" sz="3600" i="1" dirty="0" smtClean="0">
                <a:solidFill>
                  <a:srgbClr val="FF0000"/>
                </a:solidFill>
              </a:rPr>
              <a:t>ор</a:t>
            </a:r>
            <a:r>
              <a:rPr lang="ru-RU" sz="3600" i="1" dirty="0" smtClean="0">
                <a:solidFill>
                  <a:srgbClr val="7030A0"/>
                </a:solidFill>
              </a:rPr>
              <a:t>, скв</a:t>
            </a:r>
            <a:r>
              <a:rPr lang="ru-RU" sz="3600" i="1" dirty="0" smtClean="0">
                <a:solidFill>
                  <a:srgbClr val="FF0000"/>
                </a:solidFill>
              </a:rPr>
              <a:t>ер</a:t>
            </a:r>
            <a:r>
              <a:rPr lang="ru-RU" sz="3600" i="1" dirty="0" smtClean="0">
                <a:solidFill>
                  <a:srgbClr val="7030A0"/>
                </a:solidFill>
              </a:rPr>
              <a:t>, свит</a:t>
            </a:r>
            <a:r>
              <a:rPr lang="ru-RU" sz="3600" i="1" dirty="0" smtClean="0">
                <a:solidFill>
                  <a:srgbClr val="FF0000"/>
                </a:solidFill>
              </a:rPr>
              <a:t>ер </a:t>
            </a:r>
            <a:r>
              <a:rPr lang="ru-RU" sz="3600" i="1" dirty="0" smtClean="0">
                <a:solidFill>
                  <a:srgbClr val="7030A0"/>
                </a:solidFill>
              </a:rPr>
              <a:t>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5001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Проблемы   в языке в процессе заимствований: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Засорение языка варваризмами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85991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Наряду с естественным проникновением иностранных слов  в русский язык , происходит нежелательное засорение литературного языка варваризмами</a:t>
            </a:r>
          </a:p>
          <a:p>
            <a:pPr>
              <a:buNone/>
            </a:pPr>
            <a:r>
              <a:rPr lang="ru-RU" sz="3200" b="1" dirty="0" smtClean="0"/>
              <a:t> </a:t>
            </a:r>
            <a:r>
              <a:rPr lang="ru-RU" sz="3200" b="1" i="1" dirty="0" smtClean="0">
                <a:solidFill>
                  <a:srgbClr val="7030A0"/>
                </a:solidFill>
              </a:rPr>
              <a:t>(макароническая речь)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28670"/>
            <a:ext cx="8229600" cy="564516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В отличие от всех лексических заимствований варваризмы не зафиксированы словарями иностранных слов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43000"/>
            <a:ext cx="8229600" cy="5430838"/>
          </a:xfrm>
        </p:spPr>
        <p:txBody>
          <a:bodyPr>
            <a:normAutofit/>
          </a:bodyPr>
          <a:lstStyle/>
          <a:p>
            <a:r>
              <a:rPr lang="ru-RU" sz="4400" i="1" dirty="0" smtClean="0"/>
              <a:t>Варваризмы - слова из чужого языка или оборот речи, построенный по образцу чужого языка, нарушающие чистоту речи.</a:t>
            </a:r>
            <a:r>
              <a:rPr lang="ru-RU" sz="44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[4, с.73]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4 из 6499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899143"/>
            <a:ext cx="4572012" cy="59588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42918"/>
            <a:ext cx="8229600" cy="5930920"/>
          </a:xfrm>
        </p:spPr>
        <p:txBody>
          <a:bodyPr>
            <a:noAutofit/>
          </a:bodyPr>
          <a:lstStyle/>
          <a:p>
            <a:r>
              <a:rPr lang="ru-RU" sz="4800" dirty="0" smtClean="0"/>
              <a:t>ср. у Маяковского: </a:t>
            </a:r>
          </a:p>
          <a:p>
            <a:pPr>
              <a:buNone/>
            </a:pPr>
            <a:r>
              <a:rPr lang="ru-RU" sz="4800" dirty="0" smtClean="0"/>
              <a:t> «На север с юга идут - авеню, на запад с востока - </a:t>
            </a:r>
            <a:r>
              <a:rPr lang="ru-RU" sz="4800" dirty="0" err="1" smtClean="0"/>
              <a:t>стриты</a:t>
            </a:r>
            <a:r>
              <a:rPr lang="ru-RU" sz="4800" dirty="0" smtClean="0"/>
              <a:t>; </a:t>
            </a:r>
          </a:p>
          <a:p>
            <a:pPr>
              <a:buNone/>
            </a:pPr>
            <a:r>
              <a:rPr lang="ru-RU" sz="4800" dirty="0" smtClean="0"/>
              <a:t> Хочешь под землю - бери </a:t>
            </a:r>
            <a:r>
              <a:rPr lang="ru-RU" sz="4800" dirty="0" err="1" smtClean="0"/>
              <a:t>собвей</a:t>
            </a:r>
            <a:r>
              <a:rPr lang="ru-RU" sz="4800" dirty="0" smtClean="0"/>
              <a:t>, на небо - бери </a:t>
            </a:r>
            <a:r>
              <a:rPr lang="ru-RU" sz="4800" dirty="0" err="1" smtClean="0"/>
              <a:t>элевейтер</a:t>
            </a:r>
            <a:r>
              <a:rPr lang="ru-RU" sz="4800" dirty="0" smtClean="0"/>
              <a:t>». 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71546"/>
            <a:ext cx="8229600" cy="5502292"/>
          </a:xfrm>
        </p:spPr>
        <p:txBody>
          <a:bodyPr>
            <a:noAutofit/>
          </a:bodyPr>
          <a:lstStyle/>
          <a:p>
            <a:r>
              <a:rPr lang="ru-RU" sz="4400" dirty="0" smtClean="0"/>
              <a:t>Насыщенная варваризмами речь называется макаронической, чаще всего она принимает стихотворную форму (макаронические стихи).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43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засорения литературной речи макаронической речью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249488"/>
            <a:ext cx="8229600" cy="43243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некоторые тувинцы говорят:</a:t>
            </a:r>
          </a:p>
          <a:p>
            <a:r>
              <a:rPr lang="ru-RU" sz="4000" i="1" dirty="0" smtClean="0"/>
              <a:t>Вообще, </a:t>
            </a:r>
            <a:r>
              <a:rPr lang="ru-RU" sz="4000" i="1" dirty="0" err="1" smtClean="0"/>
              <a:t>чуну-даа</a:t>
            </a:r>
            <a:r>
              <a:rPr lang="ru-RU" sz="4000" i="1" dirty="0" smtClean="0"/>
              <a:t>  не успеваю, </a:t>
            </a:r>
            <a:r>
              <a:rPr lang="ru-RU" sz="4000" i="1" dirty="0" err="1" smtClean="0"/>
              <a:t>надоелсиин</a:t>
            </a:r>
            <a:r>
              <a:rPr lang="ru-RU" sz="4000" i="1" dirty="0" smtClean="0"/>
              <a:t>…</a:t>
            </a:r>
          </a:p>
          <a:p>
            <a:endParaRPr lang="ru-RU" sz="4000" i="1" dirty="0" smtClean="0"/>
          </a:p>
          <a:p>
            <a:pPr>
              <a:buNone/>
            </a:pPr>
            <a:r>
              <a:rPr lang="ru-RU" sz="4000" i="1" dirty="0" smtClean="0">
                <a:solidFill>
                  <a:srgbClr val="0070C0"/>
                </a:solidFill>
              </a:rPr>
              <a:t>Что недопустимо по канонам литературной речи.</a:t>
            </a:r>
            <a:endParaRPr lang="ru-RU" sz="40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43000"/>
            <a:ext cx="8229600" cy="5430838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Засорение традиционной русской языковой культуры ведется в основном через активное внедрение англоязычной лексики. 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00108"/>
            <a:ext cx="8229600" cy="557373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Внедряются слова, имеющие русские эквиваленты: </a:t>
            </a:r>
            <a:r>
              <a:rPr lang="ru-RU" sz="4000" i="1" dirty="0" smtClean="0"/>
              <a:t>прайс-лист, </a:t>
            </a:r>
            <a:r>
              <a:rPr lang="ru-RU" sz="4000" i="1" dirty="0" err="1" smtClean="0"/>
              <a:t>мидл-класс</a:t>
            </a:r>
            <a:r>
              <a:rPr lang="ru-RU" sz="4000" i="1" dirty="0" smtClean="0"/>
              <a:t>, бутик, топ-менеджер, </a:t>
            </a:r>
            <a:r>
              <a:rPr lang="ru-RU" sz="4000" i="1" dirty="0" err="1" smtClean="0"/>
              <a:t>бонус,банер</a:t>
            </a:r>
            <a:r>
              <a:rPr lang="ru-RU" sz="4000" dirty="0" smtClean="0"/>
              <a:t>. Появилось даже нечто под именем «Филипп </a:t>
            </a:r>
            <a:r>
              <a:rPr lang="ru-RU" sz="4000" dirty="0" err="1" smtClean="0"/>
              <a:t>Киркоров-продакшн</a:t>
            </a:r>
            <a:r>
              <a:rPr lang="ru-RU" sz="4000" dirty="0" smtClean="0"/>
              <a:t>».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249488"/>
            <a:ext cx="8229600" cy="43243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85736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Сегодня ,русский язык не утратил своего национального лица, несмотря и на длительное влияние на него, </a:t>
            </a:r>
            <a:r>
              <a:rPr lang="ru-RU" sz="4000" i="1" dirty="0" smtClean="0"/>
              <a:t>например</a:t>
            </a:r>
            <a:r>
              <a:rPr lang="ru-RU" sz="4000" dirty="0" smtClean="0"/>
              <a:t>, французского языка.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а 47 из 659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500042"/>
            <a:ext cx="4857784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428750"/>
            <a:ext cx="8229600" cy="5145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Подсчитано, что около 74% слов, заимствованных из французского, получили новые оттенки значений </a:t>
            </a:r>
          </a:p>
          <a:p>
            <a:pPr>
              <a:buNone/>
            </a:pPr>
            <a:r>
              <a:rPr lang="ru-RU" sz="3200" dirty="0" smtClean="0"/>
              <a:t>  (2-5 оттенков значений, свойственных заимствованным словам в языке-источнике, в русском языке утрачиваются), 18% слов стали однозначными, 35% приобрели самостоятельные значения.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14357"/>
            <a:ext cx="8229600" cy="5859482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Все это свидетельствует о могучей жизненной силе русского языка, подчиняющего заимствования своей лексической системе.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Картинка 82 из 659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3" y="500042"/>
            <a:ext cx="6786610" cy="5572164"/>
          </a:xfrm>
          <a:prstGeom prst="rect">
            <a:avLst/>
          </a:prstGeom>
          <a:noFill/>
        </p:spPr>
      </p:pic>
      <p:pic>
        <p:nvPicPr>
          <p:cNvPr id="3" name="Picture 2" descr="Картинка 82 из 659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57166"/>
            <a:ext cx="6786610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Заимствования иностранных слов-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/>
              <a:t> один из способов развития современного языка. Язык всегда быстро и гибко реагирует на потребности общества. </a:t>
            </a:r>
          </a:p>
          <a:p>
            <a:r>
              <a:rPr lang="ru-RU" sz="3600" b="1" dirty="0" smtClean="0"/>
              <a:t>Заимствования становятся результатом контактов, взаимоотношений народов, государств.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1981200"/>
            <a:ext cx="7772400" cy="1362075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48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43000"/>
            <a:ext cx="8229600" cy="1066800"/>
          </a:xfrm>
        </p:spPr>
        <p:txBody>
          <a:bodyPr/>
          <a:lstStyle/>
          <a:p>
            <a:r>
              <a:rPr lang="ru-RU" dirty="0" smtClean="0"/>
              <a:t>Причины заимствований: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249488"/>
            <a:ext cx="8229600" cy="4324350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 smtClean="0"/>
              <a:t>Основной причиной заимствования иноязычной лексики признается отсутствие соответствующего понятия в словарном составе языка-рецептора.</a:t>
            </a:r>
          </a:p>
          <a:p>
            <a:pPr algn="just">
              <a:buNone/>
            </a:pPr>
            <a:endParaRPr lang="ru-RU" sz="4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71480"/>
            <a:ext cx="8229600" cy="6002359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Иностранное слово </a:t>
            </a:r>
            <a:r>
              <a:rPr lang="ru-RU" sz="3200" b="1" dirty="0" smtClean="0"/>
              <a:t>мониторинг(англ.)</a:t>
            </a:r>
            <a:r>
              <a:rPr lang="ru-RU" sz="3200" dirty="0" smtClean="0"/>
              <a:t>- дословного перевода не имеет, лексическое значение слова:</a:t>
            </a:r>
          </a:p>
          <a:p>
            <a:r>
              <a:rPr lang="ru-RU" sz="3200" dirty="0" smtClean="0"/>
              <a:t>В первом </a:t>
            </a:r>
            <a:r>
              <a:rPr lang="ru-RU" sz="3200" dirty="0" err="1" smtClean="0"/>
              <a:t>зн</a:t>
            </a:r>
            <a:r>
              <a:rPr lang="ru-RU" sz="3200" dirty="0" smtClean="0"/>
              <a:t>. </a:t>
            </a:r>
          </a:p>
          <a:p>
            <a:pPr>
              <a:buNone/>
            </a:pPr>
            <a:r>
              <a:rPr lang="ru-RU" sz="3200" i="1" dirty="0" smtClean="0"/>
              <a:t>  </a:t>
            </a:r>
            <a:r>
              <a:rPr lang="ru-RU" sz="3600" i="1" dirty="0" smtClean="0"/>
              <a:t>постоянное наблюдение  за каким-либо  процессом с целью выявления  его  соответствия  желаемому  результату  или первоначальным  предположениям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28670"/>
            <a:ext cx="8229600" cy="5645168"/>
          </a:xfrm>
        </p:spPr>
        <p:txBody>
          <a:bodyPr>
            <a:noAutofit/>
          </a:bodyPr>
          <a:lstStyle/>
          <a:p>
            <a:r>
              <a:rPr lang="ru-RU" sz="3200" dirty="0" smtClean="0"/>
              <a:t>в тувинском языке это слово произносится </a:t>
            </a:r>
            <a:r>
              <a:rPr lang="ru-RU" sz="3200" b="1" i="1" dirty="0" smtClean="0"/>
              <a:t>МОНИТОРИНГ</a:t>
            </a:r>
            <a:r>
              <a:rPr lang="ru-RU" sz="3200" b="1" i="1" dirty="0" smtClean="0">
                <a:solidFill>
                  <a:srgbClr val="FF0000"/>
                </a:solidFill>
              </a:rPr>
              <a:t>И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r>
              <a:rPr lang="ru-RU" sz="3200" b="1" i="1" dirty="0" smtClean="0"/>
              <a:t>(ср.ИВАНОВИЧ</a:t>
            </a:r>
            <a:r>
              <a:rPr lang="ru-RU" sz="3200" b="1" i="1" dirty="0" smtClean="0">
                <a:solidFill>
                  <a:srgbClr val="FF0000"/>
                </a:solidFill>
              </a:rPr>
              <a:t>И),</a:t>
            </a:r>
            <a:r>
              <a:rPr lang="ru-RU" sz="3200" i="1" dirty="0" smtClean="0"/>
              <a:t> что объясняется особенностью произношения  у тувинцев , с прибавлением  в некоторых заимствованных словах после конечного согласного  беглого гласного звука.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28670"/>
            <a:ext cx="8229600" cy="564516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Другие причины: необходимость выразить при помощи заимствованного слова многозначные русские понятия, пополнить выразительные средства языка и т. 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71563"/>
            <a:ext cx="8229600" cy="550227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Иноязычные слова заимствовались в разные периоды развития русского языка: в общеславянскую и восточнославянскую эпохи и в собственно русский период развития русского языка , начиная с XIV века и по настоящее время.</a:t>
            </a:r>
          </a:p>
          <a:p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заимствований: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1 </a:t>
            </a:r>
            <a:r>
              <a:rPr lang="ru-RU" sz="4000" b="1" dirty="0" smtClean="0">
                <a:solidFill>
                  <a:srgbClr val="002060"/>
                </a:solidFill>
              </a:rPr>
              <a:t>латинизмы </a:t>
            </a:r>
            <a:r>
              <a:rPr lang="ru-RU" sz="4000" dirty="0" smtClean="0">
                <a:solidFill>
                  <a:srgbClr val="002060"/>
                </a:solidFill>
              </a:rPr>
              <a:t>(док</a:t>
            </a:r>
            <a:r>
              <a:rPr lang="ru-RU" sz="4000" b="1" dirty="0" smtClean="0">
                <a:solidFill>
                  <a:srgbClr val="002060"/>
                </a:solidFill>
              </a:rPr>
              <a:t>тор</a:t>
            </a:r>
            <a:r>
              <a:rPr lang="ru-RU" sz="4000" dirty="0" smtClean="0">
                <a:solidFill>
                  <a:srgbClr val="002060"/>
                </a:solidFill>
              </a:rPr>
              <a:t>, дон</a:t>
            </a:r>
            <a:r>
              <a:rPr lang="ru-RU" sz="4000" b="1" dirty="0" smtClean="0">
                <a:solidFill>
                  <a:srgbClr val="002060"/>
                </a:solidFill>
              </a:rPr>
              <a:t>ор</a:t>
            </a:r>
            <a:r>
              <a:rPr lang="ru-RU" sz="4000" dirty="0" smtClean="0">
                <a:solidFill>
                  <a:srgbClr val="002060"/>
                </a:solidFill>
              </a:rPr>
              <a:t>, конструк</a:t>
            </a:r>
            <a:r>
              <a:rPr lang="ru-RU" sz="4000" b="1" dirty="0" smtClean="0">
                <a:solidFill>
                  <a:srgbClr val="002060"/>
                </a:solidFill>
              </a:rPr>
              <a:t>тор</a:t>
            </a:r>
            <a:r>
              <a:rPr lang="ru-RU" sz="4000" dirty="0" smtClean="0">
                <a:solidFill>
                  <a:srgbClr val="002060"/>
                </a:solidFill>
              </a:rPr>
              <a:t>, губерна</a:t>
            </a:r>
            <a:r>
              <a:rPr lang="ru-RU" sz="4000" b="1" dirty="0" smtClean="0">
                <a:solidFill>
                  <a:srgbClr val="002060"/>
                </a:solidFill>
              </a:rPr>
              <a:t>тор</a:t>
            </a:r>
            <a:r>
              <a:rPr lang="ru-RU" sz="4000" dirty="0" smtClean="0">
                <a:solidFill>
                  <a:srgbClr val="002060"/>
                </a:solidFill>
              </a:rPr>
              <a:t>, импера</a:t>
            </a:r>
            <a:r>
              <a:rPr lang="ru-RU" sz="4000" b="1" dirty="0" smtClean="0">
                <a:solidFill>
                  <a:srgbClr val="002060"/>
                </a:solidFill>
              </a:rPr>
              <a:t>тор</a:t>
            </a:r>
            <a:r>
              <a:rPr lang="ru-RU" sz="4000" dirty="0" smtClean="0">
                <a:solidFill>
                  <a:srgbClr val="002060"/>
                </a:solidFill>
              </a:rPr>
              <a:t>, прокур</a:t>
            </a:r>
            <a:r>
              <a:rPr lang="ru-RU" sz="4000" b="1" dirty="0" smtClean="0">
                <a:solidFill>
                  <a:srgbClr val="002060"/>
                </a:solidFill>
              </a:rPr>
              <a:t>ор</a:t>
            </a:r>
            <a:r>
              <a:rPr lang="ru-RU" sz="4000" dirty="0" smtClean="0">
                <a:solidFill>
                  <a:srgbClr val="002060"/>
                </a:solidFill>
              </a:rPr>
              <a:t>, регистра</a:t>
            </a:r>
            <a:r>
              <a:rPr lang="ru-RU" sz="4000" b="1" dirty="0" smtClean="0">
                <a:solidFill>
                  <a:srgbClr val="002060"/>
                </a:solidFill>
              </a:rPr>
              <a:t>тор</a:t>
            </a:r>
            <a:r>
              <a:rPr lang="ru-RU" sz="4000" dirty="0" smtClean="0">
                <a:solidFill>
                  <a:srgbClr val="002060"/>
                </a:solidFill>
              </a:rPr>
              <a:t>, гладиа</a:t>
            </a:r>
            <a:r>
              <a:rPr lang="ru-RU" sz="4000" b="1" dirty="0" smtClean="0">
                <a:solidFill>
                  <a:srgbClr val="002060"/>
                </a:solidFill>
              </a:rPr>
              <a:t>тор</a:t>
            </a:r>
            <a:r>
              <a:rPr lang="ru-RU" sz="4000" dirty="0" smtClean="0">
                <a:solidFill>
                  <a:srgbClr val="002060"/>
                </a:solidFill>
              </a:rPr>
              <a:t>, ценз</a:t>
            </a:r>
            <a:r>
              <a:rPr lang="ru-RU" sz="4000" b="1" dirty="0" smtClean="0">
                <a:solidFill>
                  <a:srgbClr val="002060"/>
                </a:solidFill>
              </a:rPr>
              <a:t>ор</a:t>
            </a:r>
            <a:r>
              <a:rPr lang="ru-RU" sz="4000" dirty="0" smtClean="0">
                <a:solidFill>
                  <a:srgbClr val="002060"/>
                </a:solidFill>
              </a:rPr>
              <a:t>, триумфа</a:t>
            </a:r>
            <a:r>
              <a:rPr lang="ru-RU" sz="4000" b="1" dirty="0" smtClean="0">
                <a:solidFill>
                  <a:srgbClr val="002060"/>
                </a:solidFill>
              </a:rPr>
              <a:t>тор</a:t>
            </a:r>
            <a:r>
              <a:rPr lang="ru-RU" sz="4000" dirty="0" smtClean="0">
                <a:solidFill>
                  <a:srgbClr val="002060"/>
                </a:solidFill>
              </a:rPr>
              <a:t> и др. </a:t>
            </a:r>
          </a:p>
          <a:p>
            <a:pPr>
              <a:buNone/>
            </a:pPr>
            <a:r>
              <a:rPr lang="ru-RU" sz="3200" dirty="0" smtClean="0"/>
              <a:t>(следует отметить , что именно конечный –</a:t>
            </a:r>
            <a:r>
              <a:rPr lang="ru-RU" sz="3200" b="1" dirty="0" smtClean="0"/>
              <a:t>тор</a:t>
            </a:r>
            <a:r>
              <a:rPr lang="ru-RU" sz="3200" dirty="0" smtClean="0"/>
              <a:t> и является признаком заимствования из латыни)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215</TotalTime>
  <Words>703</Words>
  <Application>Microsoft Office PowerPoint</Application>
  <PresentationFormat>Экран (4:3)</PresentationFormat>
  <Paragraphs>63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Городская</vt:lpstr>
      <vt:lpstr>Иностранные  слова, утвердившиеся  в современном русском языке</vt:lpstr>
      <vt:lpstr>Слайд 2</vt:lpstr>
      <vt:lpstr>Заимствования иностранных слов-</vt:lpstr>
      <vt:lpstr>Причины заимствований:</vt:lpstr>
      <vt:lpstr>Слайд 5</vt:lpstr>
      <vt:lpstr>Слайд 6</vt:lpstr>
      <vt:lpstr>Слайд 7</vt:lpstr>
      <vt:lpstr>Слайд 8</vt:lpstr>
      <vt:lpstr>Виды заимствований: </vt:lpstr>
      <vt:lpstr>Виды заимствований:</vt:lpstr>
      <vt:lpstr>Слова, перешедшие из немецкого  языка: </vt:lpstr>
      <vt:lpstr>Слайд 12</vt:lpstr>
      <vt:lpstr>Слова, перешедшие из голландского языка : </vt:lpstr>
      <vt:lpstr>Слова ,перешедшие из французского языка:</vt:lpstr>
      <vt:lpstr>Слайд 15</vt:lpstr>
      <vt:lpstr> Слова ,перешедшие из английского  языка </vt:lpstr>
      <vt:lpstr>Проблемы   в языке в процессе заимствований:  Засорение языка варваризмами</vt:lpstr>
      <vt:lpstr>Слайд 18</vt:lpstr>
      <vt:lpstr>Слайд 19</vt:lpstr>
      <vt:lpstr>Слайд 20</vt:lpstr>
      <vt:lpstr>Слайд 21</vt:lpstr>
      <vt:lpstr>Пример засорения литературной речи макаронической речью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24</cp:revision>
  <dcterms:modified xsi:type="dcterms:W3CDTF">2012-02-14T09:36:05Z</dcterms:modified>
</cp:coreProperties>
</file>