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6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005390-6FCB-423D-80DF-BE1C509AACFF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1387F-4282-487B-9801-220253A215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005390-6FCB-423D-80DF-BE1C509AACFF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1387F-4282-487B-9801-220253A215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005390-6FCB-423D-80DF-BE1C509AACFF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1387F-4282-487B-9801-220253A215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005390-6FCB-423D-80DF-BE1C509AACFF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1387F-4282-487B-9801-220253A215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005390-6FCB-423D-80DF-BE1C509AACFF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1387F-4282-487B-9801-220253A215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005390-6FCB-423D-80DF-BE1C509AACFF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1387F-4282-487B-9801-220253A215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005390-6FCB-423D-80DF-BE1C509AACFF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1387F-4282-487B-9801-220253A215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005390-6FCB-423D-80DF-BE1C509AACFF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1387F-4282-487B-9801-220253A215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005390-6FCB-423D-80DF-BE1C509AACFF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1387F-4282-487B-9801-220253A215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005390-6FCB-423D-80DF-BE1C509AACFF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1387F-4282-487B-9801-220253A215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005390-6FCB-423D-80DF-BE1C509AACFF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1387F-4282-487B-9801-220253A215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20000"/>
                <a:lumOff val="80000"/>
              </a:schemeClr>
            </a:gs>
            <a:gs pos="39999">
              <a:schemeClr val="accent3">
                <a:lumMod val="40000"/>
                <a:lumOff val="60000"/>
              </a:schemeClr>
            </a:gs>
            <a:gs pos="70000">
              <a:schemeClr val="accent3">
                <a:lumMod val="60000"/>
                <a:lumOff val="40000"/>
              </a:schemeClr>
            </a:gs>
            <a:gs pos="100000">
              <a:schemeClr val="accent3">
                <a:lumMod val="50000"/>
              </a:schemeClr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644cea913713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-7938" y="-1588"/>
            <a:ext cx="1508126" cy="16668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88" y="274638"/>
            <a:ext cx="71866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AD005390-6FCB-423D-80DF-BE1C509AACFF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ACF1387F-4282-487B-9801-220253A2159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 cap="all">
          <a:ln w="9000" cmpd="sng">
            <a:solidFill>
              <a:schemeClr val="accent4">
                <a:shade val="50000"/>
                <a:satMod val="120000"/>
              </a:schemeClr>
            </a:solidFill>
            <a:prstDash val="solid"/>
          </a:ln>
          <a:gradFill>
            <a:gsLst>
              <a:gs pos="0">
                <a:schemeClr val="accent4">
                  <a:shade val="20000"/>
                  <a:satMod val="245000"/>
                </a:schemeClr>
              </a:gs>
              <a:gs pos="43000">
                <a:schemeClr val="accent4">
                  <a:satMod val="255000"/>
                </a:schemeClr>
              </a:gs>
              <a:gs pos="48000">
                <a:schemeClr val="accent4">
                  <a:shade val="85000"/>
                  <a:satMod val="255000"/>
                </a:schemeClr>
              </a:gs>
              <a:gs pos="100000">
                <a:schemeClr val="accent4">
                  <a:shade val="20000"/>
                  <a:satMod val="245000"/>
                </a:schemeClr>
              </a:gs>
            </a:gsLst>
            <a:lin ang="5400000"/>
          </a:gradFill>
          <a:effectLst>
            <a:reflection blurRad="12700" stA="28000" endPos="45000" dist="1000" dir="5400000" sy="-100000" algn="bl" rotWithShape="0"/>
          </a:effectLst>
          <a:latin typeface="Constantia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rgbClr val="4E5D1F"/>
          </a:solidFill>
          <a:latin typeface="Constantia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rgbClr val="4E5D1F"/>
          </a:solidFill>
          <a:latin typeface="Constantia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rgbClr val="4E5D1F"/>
          </a:solidFill>
          <a:latin typeface="Constantia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b="1" kern="1200">
          <a:solidFill>
            <a:srgbClr val="4E5D1F"/>
          </a:solidFill>
          <a:latin typeface="Constantia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b="1" kern="1200">
          <a:solidFill>
            <a:srgbClr val="4E5D1F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996952"/>
            <a:ext cx="7772400" cy="14700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Климат и внутренние вода УРАЛА</a:t>
            </a:r>
            <a:endParaRPr lang="ru-RU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941168"/>
            <a:ext cx="6400800" cy="1752600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r"/>
            <a:r>
              <a:rPr lang="ru-RU" sz="16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Урок географии, 8 класс</a:t>
            </a:r>
          </a:p>
          <a:p>
            <a:pPr algn="r"/>
            <a:r>
              <a:rPr lang="ru-RU" sz="16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Учитель: </a:t>
            </a:r>
            <a:r>
              <a:rPr lang="ru-RU" sz="1600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Климашина</a:t>
            </a:r>
            <a:r>
              <a:rPr lang="ru-RU" sz="16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Н.А.</a:t>
            </a:r>
          </a:p>
          <a:p>
            <a:pPr algn="r"/>
            <a:r>
              <a:rPr lang="ru-RU" sz="16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МБОУ Новолеушинская СОШ</a:t>
            </a:r>
          </a:p>
          <a:p>
            <a:pPr algn="r"/>
            <a:r>
              <a:rPr lang="ru-RU" sz="16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2012г</a:t>
            </a:r>
            <a:endParaRPr lang="ru-RU" sz="160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Климат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 климат региона оказывают влияние:</a:t>
            </a:r>
          </a:p>
          <a:p>
            <a:pPr marL="1254125" indent="-514350"/>
            <a:r>
              <a:rPr lang="ru-RU" sz="2400" dirty="0" smtClean="0"/>
              <a:t>атлантические воздушные массы</a:t>
            </a:r>
          </a:p>
          <a:p>
            <a:pPr marL="1254125" indent="-514350"/>
            <a:r>
              <a:rPr lang="ru-RU" sz="2400" dirty="0" smtClean="0"/>
              <a:t>соседство Северного Ледовитого океана</a:t>
            </a:r>
          </a:p>
          <a:p>
            <a:pPr marL="1254125" indent="-514350"/>
            <a:r>
              <a:rPr lang="ru-RU" sz="2400" dirty="0" smtClean="0"/>
              <a:t>большая протяженность гор (2тыс.км)</a:t>
            </a:r>
          </a:p>
          <a:p>
            <a:pPr marL="514350" indent="-514350">
              <a:buAutoNum type="arabicPeriod" startAt="2"/>
            </a:pPr>
            <a:r>
              <a:rPr lang="ru-RU" dirty="0" smtClean="0"/>
              <a:t>Климатические отличия регионов:</a:t>
            </a:r>
          </a:p>
          <a:p>
            <a:pPr marL="1254125" indent="-514350"/>
            <a:r>
              <a:rPr lang="ru-RU" sz="2400" dirty="0" smtClean="0"/>
              <a:t>Юг Урала получает в 2раза больше солнечного тепла, час север</a:t>
            </a:r>
          </a:p>
          <a:p>
            <a:pPr marL="1254125" indent="-514350"/>
            <a:r>
              <a:rPr lang="ru-RU" sz="2400" dirty="0" smtClean="0"/>
              <a:t>Полярный Урал – в субарктическом поясе</a:t>
            </a:r>
          </a:p>
          <a:p>
            <a:pPr marL="1254125" indent="-514350"/>
            <a:r>
              <a:rPr lang="ru-RU" sz="2400" dirty="0" smtClean="0"/>
              <a:t>Южный Урал – в южной части умеренного пояса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83568" y="620688"/>
            <a:ext cx="4040188" cy="639762"/>
          </a:xfrm>
        </p:spPr>
        <p:txBody>
          <a:bodyPr/>
          <a:lstStyle/>
          <a:p>
            <a:pPr algn="ctr"/>
            <a:r>
              <a:rPr lang="ru-RU" cap="all" dirty="0" smtClean="0">
                <a:ln w="9000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Зима </a:t>
            </a:r>
            <a:r>
              <a:rPr lang="ru-RU" sz="1600" cap="all" dirty="0" smtClean="0">
                <a:ln w="9000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</a:t>
            </a:r>
            <a:r>
              <a:rPr lang="ru-RU" cap="all" dirty="0" smtClean="0">
                <a:ln w="9000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Урале</a:t>
            </a:r>
            <a:endParaRPr lang="ru-RU" cap="all" dirty="0">
              <a:ln w="9000" cmpd="sng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2555776" y="1484784"/>
            <a:ext cx="2736304" cy="4680520"/>
          </a:xfrm>
        </p:spPr>
        <p:txBody>
          <a:bodyPr/>
          <a:lstStyle/>
          <a:p>
            <a:r>
              <a:rPr lang="ru-RU" sz="1600" dirty="0" smtClean="0"/>
              <a:t>Средние январские температуры </a:t>
            </a:r>
            <a:r>
              <a:rPr lang="ru-RU" sz="1600" dirty="0" smtClean="0"/>
              <a:t>-22</a:t>
            </a:r>
            <a:r>
              <a:rPr lang="ru-RU" sz="1600" baseline="30000" dirty="0" smtClean="0"/>
              <a:t>0</a:t>
            </a:r>
            <a:r>
              <a:rPr lang="ru-RU" sz="1600" dirty="0" smtClean="0"/>
              <a:t>С </a:t>
            </a:r>
            <a:r>
              <a:rPr lang="ru-RU" sz="1600" dirty="0" smtClean="0"/>
              <a:t> (на севере) до </a:t>
            </a:r>
            <a:r>
              <a:rPr lang="ru-RU" sz="1600" dirty="0" smtClean="0"/>
              <a:t>-16</a:t>
            </a:r>
            <a:r>
              <a:rPr lang="ru-RU" sz="1600" baseline="30000" dirty="0" smtClean="0"/>
              <a:t>0</a:t>
            </a:r>
            <a:r>
              <a:rPr lang="ru-RU" sz="1600" dirty="0" smtClean="0"/>
              <a:t>С </a:t>
            </a:r>
            <a:r>
              <a:rPr lang="ru-RU" sz="1600" dirty="0" smtClean="0"/>
              <a:t> (на юге региона). В отдельные дни </a:t>
            </a:r>
            <a:r>
              <a:rPr lang="ru-RU" sz="1600" dirty="0" smtClean="0"/>
              <a:t>-</a:t>
            </a:r>
            <a:r>
              <a:rPr lang="ru-RU" sz="1600" dirty="0" smtClean="0"/>
              <a:t>40</a:t>
            </a:r>
            <a:r>
              <a:rPr lang="ru-RU" sz="1600" baseline="30000" dirty="0" smtClean="0"/>
              <a:t>0</a:t>
            </a:r>
            <a:r>
              <a:rPr lang="ru-RU" sz="1600" dirty="0" smtClean="0"/>
              <a:t>С и ниже.</a:t>
            </a:r>
          </a:p>
          <a:p>
            <a:r>
              <a:rPr lang="ru-RU" sz="1600" dirty="0" smtClean="0"/>
              <a:t>Западный склон Урала с большим количеством снега,  зима мягче</a:t>
            </a:r>
          </a:p>
          <a:p>
            <a:r>
              <a:rPr lang="ru-RU" sz="1600" dirty="0" smtClean="0"/>
              <a:t>На Восточном склоне – континентальный воздух Сибири, преобладание холодной, малооблачной погоды 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5102225" y="1124744"/>
            <a:ext cx="4041775" cy="639762"/>
          </a:xfrm>
        </p:spPr>
        <p:txBody>
          <a:bodyPr/>
          <a:lstStyle/>
          <a:p>
            <a:pPr algn="ctr"/>
            <a:r>
              <a:rPr lang="ru-RU" cap="all" dirty="0" smtClean="0">
                <a:ln w="9000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Лето </a:t>
            </a:r>
            <a:r>
              <a:rPr lang="ru-RU" sz="1600" cap="all" dirty="0" smtClean="0">
                <a:ln w="9000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</a:t>
            </a:r>
            <a:r>
              <a:rPr lang="ru-RU" cap="all" dirty="0" smtClean="0">
                <a:ln w="9000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Урале</a:t>
            </a:r>
            <a:endParaRPr lang="ru-RU" cap="all" dirty="0">
              <a:ln w="9000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5436096" y="1844824"/>
            <a:ext cx="3177679" cy="1872208"/>
          </a:xfrm>
        </p:spPr>
        <p:txBody>
          <a:bodyPr/>
          <a:lstStyle/>
          <a:p>
            <a:r>
              <a:rPr lang="ru-RU" sz="1600" dirty="0" smtClean="0"/>
              <a:t>На большей части Урала теплое, на юге жаркое</a:t>
            </a:r>
          </a:p>
          <a:p>
            <a:r>
              <a:rPr lang="ru-RU" sz="1600" dirty="0" smtClean="0"/>
              <a:t>На Полярном и Приполярном Урале – короткое и прохладное.</a:t>
            </a:r>
            <a:endParaRPr lang="ru-RU" sz="1600" dirty="0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619672" y="0"/>
            <a:ext cx="7186612" cy="1143000"/>
          </a:xfrm>
        </p:spPr>
        <p:txBody>
          <a:bodyPr/>
          <a:lstStyle/>
          <a:p>
            <a:pPr algn="r"/>
            <a:r>
              <a:rPr lang="ru-RU" dirty="0" smtClean="0"/>
              <a:t>Климат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412776"/>
            <a:ext cx="2376264" cy="309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7790" y="3717032"/>
            <a:ext cx="3926210" cy="2617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Реки Урала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914400" y="1196752"/>
            <a:ext cx="7978080" cy="1512168"/>
          </a:xfrm>
        </p:spPr>
        <p:txBody>
          <a:bodyPr/>
          <a:lstStyle/>
          <a:p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Чусова́я</a:t>
            </a:r>
            <a:r>
              <a:rPr lang="ru-RU" sz="1600" dirty="0" smtClean="0"/>
              <a:t>, в верховьях Полуденная (Полдневая) Чусовая — река на Среднем Урале, левый приток Камы, </a:t>
            </a:r>
            <a:r>
              <a:rPr lang="ru-RU" sz="1600" dirty="0" smtClean="0"/>
              <a:t>длина - 592 </a:t>
            </a:r>
            <a:r>
              <a:rPr lang="ru-RU" sz="1600" dirty="0" smtClean="0"/>
              <a:t>км, </a:t>
            </a:r>
            <a:r>
              <a:rPr lang="ru-RU" sz="1600" dirty="0" smtClean="0"/>
              <a:t>уклон реки - 0,4 </a:t>
            </a:r>
            <a:r>
              <a:rPr lang="ru-RU" sz="1600" dirty="0" smtClean="0"/>
              <a:t>м/км</a:t>
            </a:r>
            <a:endParaRPr lang="ru-RU" sz="1600" dirty="0" smtClean="0"/>
          </a:p>
          <a:p>
            <a:r>
              <a:rPr lang="ru-RU" sz="1600" dirty="0" smtClean="0"/>
              <a:t>Украшением Чусовой являются многочисленные скалы (так называемые камни</a:t>
            </a:r>
            <a:r>
              <a:rPr lang="ru-RU" sz="1600" dirty="0" smtClean="0"/>
              <a:t>)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564904"/>
            <a:ext cx="3049199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419872" y="2492896"/>
            <a:ext cx="5544616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Чусовая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– это единственная река, которая пересекает весь Уральский хребет с востока на запад. В верховьях река называется Полуденная, и имеет очень много притоков. Нижняя часть долины реки затоплена, это связано с постройкой Камской ГЭС.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Constantia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4437112"/>
            <a:ext cx="3456384" cy="2274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4293096"/>
            <a:ext cx="87129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indent="-358775" algn="just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Питание реки смешанное, с преобладанием снегового дождевое составляет и подземное. </a:t>
            </a:r>
          </a:p>
          <a:p>
            <a:pPr marL="358775" indent="-358775" algn="just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Половодье характерно с середины апреля до середины июня. </a:t>
            </a:r>
          </a:p>
          <a:p>
            <a:pPr marL="358775" indent="-358775" algn="just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За лето бывает 6—7 дождевых паводков, при этом уровень воды может подниматься до 4—5 м. </a:t>
            </a:r>
          </a:p>
          <a:p>
            <a:pPr marL="358775" indent="-358775" algn="just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Обычно в июле-августе Чусовая сильно мелеет; уровень воды на перекатах в засушливые годы может не превышать 7-15 см.</a:t>
            </a:r>
          </a:p>
          <a:p>
            <a:pPr marL="358775" indent="-358775" algn="just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Дно реки на всём её протяжении в основном каменистое, галечное.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88640"/>
            <a:ext cx="466725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104" y="188640"/>
            <a:ext cx="2865685" cy="3824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15616" y="260648"/>
            <a:ext cx="2448272" cy="908720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пещеры  </a:t>
            </a:r>
            <a:br>
              <a:rPr lang="ru-RU" dirty="0" smtClean="0"/>
            </a:br>
            <a:r>
              <a:rPr lang="ru-RU" dirty="0" err="1" smtClean="0"/>
              <a:t>урала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5050" y="1196752"/>
            <a:ext cx="5111750" cy="4929411"/>
          </a:xfrm>
        </p:spPr>
        <p:txBody>
          <a:bodyPr/>
          <a:lstStyle/>
          <a:p>
            <a:pPr marL="0" indent="188913">
              <a:buNone/>
            </a:pP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На Урале более 6 тыс. озер. Наиболее распространены озера тектонического происхождения</a:t>
            </a: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67544" y="1484784"/>
            <a:ext cx="3008313" cy="4691063"/>
          </a:xfrm>
        </p:spPr>
        <p:txBody>
          <a:bodyPr/>
          <a:lstStyle/>
          <a:p>
            <a:pPr marL="358775" indent="-26670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139952" y="332656"/>
            <a:ext cx="376420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Тектонические озера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556792"/>
            <a:ext cx="2620516" cy="2081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67544" y="3789040"/>
            <a:ext cx="33663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Кунгурская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 ледяная пещера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6237312"/>
            <a:ext cx="2256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Медвежья пещера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Constantia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4149080"/>
            <a:ext cx="2777451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995936" y="55172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Озеро Большое Щучье расположено на абсолютной высоте 189,65м.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Constantia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3928" y="2204864"/>
            <a:ext cx="4746104" cy="316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95736" y="4797152"/>
            <a:ext cx="5486400" cy="566738"/>
          </a:xfrm>
        </p:spPr>
        <p:txBody>
          <a:bodyPr>
            <a:noAutofit/>
          </a:bodyPr>
          <a:lstStyle/>
          <a:p>
            <a:r>
              <a:rPr lang="ru-RU" sz="2800" dirty="0" smtClean="0"/>
              <a:t>Домашнее задание:</a:t>
            </a:r>
            <a:br>
              <a:rPr lang="ru-RU" sz="2800" dirty="0" smtClean="0"/>
            </a:br>
            <a:r>
              <a:rPr lang="ru-RU" sz="2800" dirty="0" smtClean="0"/>
              <a:t>§ 38, с.216 вопросы  1-3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051720" y="980728"/>
            <a:ext cx="5328592" cy="403187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endParaRPr lang="ru-RU" sz="3200" b="1" dirty="0" smtClean="0">
              <a:ln/>
              <a:solidFill>
                <a:schemeClr val="accent3"/>
              </a:solidFill>
            </a:endParaRPr>
          </a:p>
          <a:p>
            <a:r>
              <a:rPr lang="ru-RU" sz="3200" b="1" dirty="0" smtClean="0">
                <a:ln/>
                <a:solidFill>
                  <a:schemeClr val="accent3"/>
                </a:solidFill>
              </a:rPr>
              <a:t>Использованы материалы:</a:t>
            </a:r>
          </a:p>
          <a:p>
            <a:endParaRPr lang="ru-RU" sz="3200" b="1" dirty="0">
              <a:ln/>
              <a:solidFill>
                <a:schemeClr val="accent3"/>
              </a:solidFill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3200" b="1" dirty="0" smtClean="0">
                <a:ln/>
                <a:solidFill>
                  <a:schemeClr val="accent3"/>
                </a:solidFill>
              </a:rPr>
              <a:t>http://images.yandex.ru</a:t>
            </a:r>
            <a:endParaRPr lang="ru-RU" sz="3200" b="1" dirty="0" smtClean="0">
              <a:ln/>
              <a:solidFill>
                <a:schemeClr val="accent3"/>
              </a:solidFill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3200" b="1" dirty="0" smtClean="0">
                <a:ln/>
                <a:solidFill>
                  <a:schemeClr val="accent3"/>
                </a:solidFill>
              </a:rPr>
              <a:t>http://ru.wikipedia.org</a:t>
            </a:r>
            <a:endParaRPr lang="ru-RU" sz="3200" b="1" dirty="0" smtClean="0">
              <a:ln/>
              <a:solidFill>
                <a:schemeClr val="accent3"/>
              </a:solidFill>
            </a:endParaRPr>
          </a:p>
          <a:p>
            <a:endParaRPr lang="ru-RU" sz="3200" b="1" dirty="0">
              <a:ln/>
              <a:solidFill>
                <a:schemeClr val="accent3"/>
              </a:solidFill>
            </a:endParaRPr>
          </a:p>
          <a:p>
            <a:endParaRPr lang="ru-RU" sz="32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51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Тема51</Template>
  <TotalTime>89</TotalTime>
  <Words>336</Words>
  <Application>Microsoft Office PowerPoint</Application>
  <PresentationFormat>Экран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Тема51</vt:lpstr>
      <vt:lpstr>Климат и внутренние вода УРАЛА</vt:lpstr>
      <vt:lpstr>Климат</vt:lpstr>
      <vt:lpstr>Климат</vt:lpstr>
      <vt:lpstr>Реки Урала</vt:lpstr>
      <vt:lpstr>Слайд 5</vt:lpstr>
      <vt:lpstr>пещеры   урала</vt:lpstr>
      <vt:lpstr>Домашнее задание: § 38, с.216 вопросы  1-3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Климат и внутренние вода УРАЛА</dc:title>
  <dc:creator>Дмитрий Каленюк</dc:creator>
  <cp:lastModifiedBy>Дмитрий Каленюк</cp:lastModifiedBy>
  <cp:revision>9</cp:revision>
  <dcterms:created xsi:type="dcterms:W3CDTF">2012-02-14T16:10:37Z</dcterms:created>
  <dcterms:modified xsi:type="dcterms:W3CDTF">2012-02-14T17:40:10Z</dcterms:modified>
</cp:coreProperties>
</file>