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4" r:id="rId2"/>
    <p:sldId id="257" r:id="rId3"/>
    <p:sldId id="259" r:id="rId4"/>
    <p:sldId id="265" r:id="rId5"/>
    <p:sldId id="261" r:id="rId6"/>
    <p:sldId id="263" r:id="rId7"/>
    <p:sldId id="269" r:id="rId8"/>
    <p:sldId id="267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07" autoAdjust="0"/>
    <p:restoredTop sz="94660"/>
  </p:normalViewPr>
  <p:slideViewPr>
    <p:cSldViewPr>
      <p:cViewPr varScale="1">
        <p:scale>
          <a:sx n="92" d="100"/>
          <a:sy n="92" d="100"/>
        </p:scale>
        <p:origin x="-978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C102-DC39-41DA-8B74-92C9DEDEBF95}" type="datetimeFigureOut">
              <a:rPr lang="ru-RU" smtClean="0"/>
              <a:t>16.09.2011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1A38B87-A99C-443A-84CA-A552C38657C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C102-DC39-41DA-8B74-92C9DEDEBF95}" type="datetimeFigureOut">
              <a:rPr lang="ru-RU" smtClean="0"/>
              <a:t>16.09.2011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38B87-A99C-443A-84CA-A552C38657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C102-DC39-41DA-8B74-92C9DEDEBF95}" type="datetimeFigureOut">
              <a:rPr lang="ru-RU" smtClean="0"/>
              <a:t>16.09.2011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38B87-A99C-443A-84CA-A552C38657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EF3C102-DC39-41DA-8B74-92C9DEDEBF95}" type="datetimeFigureOut">
              <a:rPr lang="ru-RU" smtClean="0"/>
              <a:t>16.09.2011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1A38B87-A99C-443A-84CA-A552C38657C8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C102-DC39-41DA-8B74-92C9DEDEBF95}" type="datetimeFigureOut">
              <a:rPr lang="ru-RU" smtClean="0"/>
              <a:t>16.09.2011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38B87-A99C-443A-84CA-A552C38657C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C102-DC39-41DA-8B74-92C9DEDEBF95}" type="datetimeFigureOut">
              <a:rPr lang="ru-RU" smtClean="0"/>
              <a:t>16.09.2011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38B87-A99C-443A-84CA-A552C38657C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38B87-A99C-443A-84CA-A552C38657C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C102-DC39-41DA-8B74-92C9DEDEBF95}" type="datetimeFigureOut">
              <a:rPr lang="ru-RU" smtClean="0"/>
              <a:t>16.09.2011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C102-DC39-41DA-8B74-92C9DEDEBF95}" type="datetimeFigureOut">
              <a:rPr lang="ru-RU" smtClean="0"/>
              <a:t>16.09.2011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38B87-A99C-443A-84CA-A552C38657C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C102-DC39-41DA-8B74-92C9DEDEBF95}" type="datetimeFigureOut">
              <a:rPr lang="ru-RU" smtClean="0"/>
              <a:t>16.09.2011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38B87-A99C-443A-84CA-A552C38657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EF3C102-DC39-41DA-8B74-92C9DEDEBF95}" type="datetimeFigureOut">
              <a:rPr lang="ru-RU" smtClean="0"/>
              <a:t>16.09.2011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1A38B87-A99C-443A-84CA-A552C38657C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C102-DC39-41DA-8B74-92C9DEDEBF95}" type="datetimeFigureOut">
              <a:rPr lang="ru-RU" smtClean="0"/>
              <a:t>16.09.2011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1A38B87-A99C-443A-84CA-A552C38657C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EF3C102-DC39-41DA-8B74-92C9DEDEBF95}" type="datetimeFigureOut">
              <a:rPr lang="ru-RU" smtClean="0"/>
              <a:t>16.09.2011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1A38B87-A99C-443A-84CA-A552C38657C8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>
            <a:noAutofit/>
          </a:bodyPr>
          <a:lstStyle/>
          <a:p>
            <a:pPr algn="ctr"/>
            <a:r>
              <a:rPr lang="en-US" sz="9600" b="1" dirty="0" smtClean="0">
                <a:solidFill>
                  <a:srgbClr val="FF0000"/>
                </a:solidFill>
              </a:rPr>
              <a:t>Describing people.</a:t>
            </a:r>
            <a:r>
              <a:rPr lang="ru-RU" sz="9600" b="1" dirty="0" smtClean="0">
                <a:solidFill>
                  <a:srgbClr val="FF0000"/>
                </a:solidFill>
              </a:rPr>
              <a:t/>
            </a:r>
            <a:br>
              <a:rPr lang="ru-RU" sz="96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0070C0"/>
                </a:solidFill>
              </a:rPr>
              <a:t>Советы и рекомендации</a:t>
            </a:r>
            <a:br>
              <a:rPr lang="ru-RU" sz="4000" b="1" dirty="0" smtClean="0">
                <a:solidFill>
                  <a:srgbClr val="0070C0"/>
                </a:solidFill>
              </a:rPr>
            </a:br>
            <a:r>
              <a:rPr lang="ru-RU" sz="4000" b="1" dirty="0" smtClean="0">
                <a:solidFill>
                  <a:srgbClr val="0070C0"/>
                </a:solidFill>
              </a:rPr>
              <a:t>                                                 </a:t>
            </a:r>
            <a:r>
              <a:rPr lang="ru-RU" sz="2000" b="1" dirty="0" smtClean="0">
                <a:solidFill>
                  <a:srgbClr val="0070C0"/>
                </a:solidFill>
              </a:rPr>
              <a:t>Составитель</a:t>
            </a:r>
            <a:br>
              <a:rPr lang="ru-RU" sz="2000" b="1" dirty="0" smtClean="0">
                <a:solidFill>
                  <a:srgbClr val="0070C0"/>
                </a:solidFill>
              </a:rPr>
            </a:br>
            <a:r>
              <a:rPr lang="ru-RU" sz="2000" b="1" dirty="0" smtClean="0">
                <a:solidFill>
                  <a:srgbClr val="0070C0"/>
                </a:solidFill>
              </a:rPr>
              <a:t>                                                                                                        Журбенко </a:t>
            </a:r>
            <a:r>
              <a:rPr lang="ru-RU" sz="2000" b="1" dirty="0">
                <a:solidFill>
                  <a:srgbClr val="0070C0"/>
                </a:solidFill>
              </a:rPr>
              <a:t>М.А</a:t>
            </a:r>
            <a:r>
              <a:rPr lang="ru-RU" sz="2000" b="1" dirty="0" smtClean="0">
                <a:solidFill>
                  <a:srgbClr val="0070C0"/>
                </a:solidFill>
              </a:rPr>
              <a:t>., </a:t>
            </a:r>
            <a:br>
              <a:rPr lang="ru-RU" sz="2000" b="1" dirty="0" smtClean="0">
                <a:solidFill>
                  <a:srgbClr val="0070C0"/>
                </a:solidFill>
              </a:rPr>
            </a:br>
            <a:r>
              <a:rPr lang="ru-RU" sz="2000" b="1" dirty="0" smtClean="0">
                <a:solidFill>
                  <a:srgbClr val="0070C0"/>
                </a:solidFill>
              </a:rPr>
              <a:t>                                                                                 </a:t>
            </a:r>
            <a:r>
              <a:rPr lang="ru-RU" sz="1600" b="1" dirty="0" smtClean="0">
                <a:solidFill>
                  <a:srgbClr val="0070C0"/>
                </a:solidFill>
              </a:rPr>
              <a:t> </a:t>
            </a:r>
            <a:r>
              <a:rPr lang="ru-RU" sz="1600" b="1" dirty="0">
                <a:solidFill>
                  <a:srgbClr val="0070C0"/>
                </a:solidFill>
              </a:rPr>
              <a:t>п</a:t>
            </a:r>
            <a:r>
              <a:rPr lang="ru-RU" sz="1600" b="1" dirty="0" smtClean="0">
                <a:solidFill>
                  <a:srgbClr val="0070C0"/>
                </a:solidFill>
              </a:rPr>
              <a:t>реподаватель английского языка</a:t>
            </a:r>
            <a:br>
              <a:rPr lang="ru-RU" sz="1600" b="1" dirty="0" smtClean="0">
                <a:solidFill>
                  <a:srgbClr val="0070C0"/>
                </a:solidFill>
              </a:rPr>
            </a:br>
            <a:r>
              <a:rPr lang="ru-RU" sz="1600" b="1" dirty="0" smtClean="0">
                <a:solidFill>
                  <a:srgbClr val="0070C0"/>
                </a:solidFill>
              </a:rPr>
              <a:t>                                                                                     высшей категории ФГОУ </a:t>
            </a:r>
            <a:br>
              <a:rPr lang="ru-RU" sz="1600" b="1" dirty="0" smtClean="0">
                <a:solidFill>
                  <a:srgbClr val="0070C0"/>
                </a:solidFill>
              </a:rPr>
            </a:br>
            <a:r>
              <a:rPr lang="ru-RU" sz="1600" b="1" dirty="0" smtClean="0">
                <a:solidFill>
                  <a:srgbClr val="0070C0"/>
                </a:solidFill>
              </a:rPr>
              <a:t>«Оренбургское Президентское </a:t>
            </a:r>
            <a:br>
              <a:rPr lang="ru-RU" sz="1600" b="1" dirty="0" smtClean="0">
                <a:solidFill>
                  <a:srgbClr val="0070C0"/>
                </a:solidFill>
              </a:rPr>
            </a:br>
            <a:r>
              <a:rPr lang="ru-RU" sz="1600" b="1" dirty="0" smtClean="0">
                <a:solidFill>
                  <a:srgbClr val="0070C0"/>
                </a:solidFill>
              </a:rPr>
              <a:t>Кадетское Училище»</a:t>
            </a:r>
            <a:br>
              <a:rPr lang="ru-RU" sz="1600" b="1" dirty="0" smtClean="0">
                <a:solidFill>
                  <a:srgbClr val="0070C0"/>
                </a:solidFill>
              </a:rPr>
            </a:br>
            <a:r>
              <a:rPr lang="ru-RU" sz="1600" b="1" dirty="0" smtClean="0">
                <a:solidFill>
                  <a:srgbClr val="0070C0"/>
                </a:solidFill>
              </a:rPr>
              <a:t>2011 </a:t>
            </a:r>
            <a:r>
              <a:rPr lang="ru-RU" sz="2000" b="1" dirty="0" smtClean="0">
                <a:solidFill>
                  <a:srgbClr val="0070C0"/>
                </a:solidFill>
              </a:rPr>
              <a:t/>
            </a:r>
            <a:br>
              <a:rPr lang="ru-RU" sz="2000" b="1" dirty="0" smtClean="0">
                <a:solidFill>
                  <a:srgbClr val="0070C0"/>
                </a:solidFill>
              </a:rPr>
            </a:br>
            <a:endParaRPr lang="ru-RU" sz="2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89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New Roman's style"/>
                <a:ea typeface="Adobe Gothic Std B" pitchFamily="34" charset="-128"/>
              </a:rPr>
              <a:t>          </a:t>
            </a:r>
            <a:r>
              <a:rPr lang="ru-RU" dirty="0" smtClean="0">
                <a:latin typeface="New Roman's style"/>
                <a:ea typeface="Adobe Gothic Std B" pitchFamily="34" charset="-128"/>
              </a:rPr>
              <a:t>Здесь мы говорим о </a:t>
            </a:r>
            <a:r>
              <a:rPr lang="ru-RU" b="1" i="1" dirty="0" smtClean="0">
                <a:solidFill>
                  <a:srgbClr val="92D050"/>
                </a:solidFill>
                <a:latin typeface="New Roman's style"/>
                <a:ea typeface="Adobe Gothic Std B" pitchFamily="34" charset="-128"/>
              </a:rPr>
              <a:t>внешности</a:t>
            </a:r>
            <a:r>
              <a:rPr lang="en-US" b="1" i="1" dirty="0">
                <a:solidFill>
                  <a:srgbClr val="92D050"/>
                </a:solidFill>
                <a:latin typeface="New Roman's style"/>
                <a:ea typeface="Adobe Gothic Std B" pitchFamily="34" charset="-128"/>
              </a:rPr>
              <a:t>,</a:t>
            </a:r>
            <a:endParaRPr lang="en-US" b="1" i="1" dirty="0" smtClean="0">
              <a:solidFill>
                <a:srgbClr val="92D050"/>
              </a:solidFill>
              <a:latin typeface="New Roman's style"/>
              <a:ea typeface="Adobe Gothic Std B" pitchFamily="34" charset="-128"/>
            </a:endParaRPr>
          </a:p>
          <a:p>
            <a:pPr marL="0" lv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4800" b="1" i="1" dirty="0" smtClean="0">
                <a:solidFill>
                  <a:srgbClr val="00B050"/>
                </a:solidFill>
                <a:ea typeface="Calibri"/>
                <a:cs typeface="Times New Roman"/>
              </a:rPr>
              <a:t>Appearance:</a:t>
            </a:r>
          </a:p>
          <a:p>
            <a:pPr marL="0" lv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b="1" i="1" dirty="0" smtClean="0">
                <a:ea typeface="Calibri"/>
                <a:cs typeface="Times New Roman"/>
              </a:rPr>
              <a:t> </a:t>
            </a:r>
            <a:r>
              <a:rPr lang="en-US" sz="4800" dirty="0" smtClean="0">
                <a:ea typeface="Calibri"/>
                <a:cs typeface="Times New Roman"/>
              </a:rPr>
              <a:t>good-looking</a:t>
            </a:r>
            <a:r>
              <a:rPr lang="en-US" sz="4800" dirty="0">
                <a:ea typeface="Calibri"/>
                <a:cs typeface="Times New Roman"/>
              </a:rPr>
              <a:t>, attractive, plain,  beautiful, handsome, pretty, ugly, </a:t>
            </a:r>
            <a:r>
              <a:rPr lang="en-US" sz="4800" dirty="0" smtClean="0">
                <a:ea typeface="Calibri"/>
                <a:cs typeface="Times New Roman"/>
              </a:rPr>
              <a:t>nice</a:t>
            </a:r>
            <a:endParaRPr lang="ru-RU" sz="4800" dirty="0">
              <a:ea typeface="Calibri"/>
              <a:cs typeface="Times New Roman"/>
            </a:endParaRPr>
          </a:p>
          <a:p>
            <a:endParaRPr lang="ru-RU" dirty="0">
              <a:latin typeface="New Roman's style"/>
              <a:ea typeface="Adobe Gothic Std B" pitchFamily="34" charset="-12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614810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800" b="1" dirty="0" smtClean="0">
                <a:solidFill>
                  <a:srgbClr val="FF0000"/>
                </a:solidFill>
                <a:ea typeface="Calibri"/>
                <a:cs typeface="Times New Roman"/>
              </a:rPr>
              <a:t>What </a:t>
            </a:r>
            <a:r>
              <a:rPr lang="en-US" sz="4800" b="1" dirty="0">
                <a:solidFill>
                  <a:srgbClr val="FF0000"/>
                </a:solidFill>
                <a:ea typeface="Calibri"/>
                <a:cs typeface="Times New Roman"/>
              </a:rPr>
              <a:t>does he/she </a:t>
            </a:r>
            <a:r>
              <a:rPr lang="en-US" sz="4800" b="1" dirty="0" smtClean="0">
                <a:solidFill>
                  <a:srgbClr val="FF0000"/>
                </a:solidFill>
                <a:ea typeface="Calibri"/>
                <a:cs typeface="Times New Roman"/>
              </a:rPr>
              <a:t>look like</a:t>
            </a:r>
            <a:r>
              <a:rPr lang="en-US" sz="4800" b="1" dirty="0">
                <a:solidFill>
                  <a:srgbClr val="FF0000"/>
                </a:solidFill>
                <a:ea typeface="Calibri"/>
                <a:cs typeface="Times New Roman"/>
              </a:rPr>
              <a:t>?</a:t>
            </a:r>
            <a:endParaRPr lang="ru-RU" sz="4800" dirty="0">
              <a:solidFill>
                <a:srgbClr val="FF000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0393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 fontScale="90000"/>
          </a:bodyPr>
          <a:lstStyle/>
          <a:p>
            <a:pPr lvl="0">
              <a:lnSpc>
                <a:spcPct val="115000"/>
              </a:lnSpc>
              <a:spcBef>
                <a:spcPct val="20000"/>
              </a:spcBef>
            </a:pPr>
            <a:r>
              <a:rPr lang="ru-RU" sz="1400" dirty="0" smtClean="0">
                <a:solidFill>
                  <a:srgbClr val="FF0000"/>
                </a:solidFill>
                <a:ea typeface="Calibri"/>
                <a:cs typeface="Times New Roman"/>
              </a:rPr>
              <a:t>                                                                                  </a:t>
            </a:r>
            <a:r>
              <a:rPr lang="en-US" sz="1800" dirty="0" smtClean="0">
                <a:solidFill>
                  <a:srgbClr val="FF0000"/>
                </a:solidFill>
                <a:ea typeface="Calibri"/>
                <a:cs typeface="Times New Roman"/>
              </a:rPr>
              <a:t>What </a:t>
            </a:r>
            <a:r>
              <a:rPr lang="en-US" sz="1800" dirty="0">
                <a:solidFill>
                  <a:srgbClr val="FF0000"/>
                </a:solidFill>
                <a:ea typeface="Calibri"/>
                <a:cs typeface="Times New Roman"/>
              </a:rPr>
              <a:t>does he/she look like? </a:t>
            </a:r>
            <a:r>
              <a:rPr lang="ru-RU" sz="1400" dirty="0" smtClean="0">
                <a:solidFill>
                  <a:srgbClr val="FF0000"/>
                </a:solidFill>
                <a:ea typeface="Calibri"/>
                <a:cs typeface="Times New Roman"/>
              </a:rPr>
              <a:t/>
            </a:r>
            <a:br>
              <a:rPr lang="ru-RU" sz="1400" dirty="0" smtClean="0">
                <a:solidFill>
                  <a:srgbClr val="FF0000"/>
                </a:solidFill>
                <a:ea typeface="Calibri"/>
                <a:cs typeface="Times New Roman"/>
              </a:rPr>
            </a:br>
            <a:r>
              <a:rPr lang="ru-RU" sz="4800" b="1" i="1" dirty="0" smtClean="0">
                <a:solidFill>
                  <a:srgbClr val="92D050"/>
                </a:solidFill>
              </a:rPr>
              <a:t>О возрасте</a:t>
            </a:r>
            <a:r>
              <a:rPr lang="en-US" sz="5600" b="1" dirty="0" smtClean="0">
                <a:solidFill>
                  <a:srgbClr val="00B050"/>
                </a:solidFill>
                <a:ea typeface="Calibri"/>
                <a:cs typeface="Times New Roman"/>
              </a:rPr>
              <a:t> </a:t>
            </a:r>
            <a:r>
              <a:rPr lang="ru-RU" sz="5600" b="1" dirty="0" smtClean="0">
                <a:solidFill>
                  <a:srgbClr val="00B050"/>
                </a:solidFill>
                <a:ea typeface="Calibri"/>
                <a:cs typeface="Times New Roman"/>
              </a:rPr>
              <a:t>(</a:t>
            </a:r>
            <a:r>
              <a:rPr lang="en-US" sz="5600" b="1" dirty="0" smtClean="0">
                <a:solidFill>
                  <a:srgbClr val="00B050"/>
                </a:solidFill>
                <a:ea typeface="Calibri"/>
                <a:cs typeface="Times New Roman"/>
              </a:rPr>
              <a:t>Age</a:t>
            </a:r>
            <a:r>
              <a:rPr lang="ru-RU" sz="5600" b="1" dirty="0" smtClean="0">
                <a:solidFill>
                  <a:srgbClr val="00B050"/>
                </a:solidFill>
                <a:ea typeface="Calibri"/>
                <a:cs typeface="Times New Roman"/>
              </a:rPr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4038600" cy="5472608"/>
          </a:xfrm>
        </p:spPr>
        <p:txBody>
          <a:bodyPr>
            <a:normAutofit fontScale="70000" lnSpcReduction="20000"/>
          </a:bodyPr>
          <a:lstStyle/>
          <a:p>
            <a:pPr marL="0" lvl="0" indent="0" algn="ctr">
              <a:lnSpc>
                <a:spcPct val="115000"/>
              </a:lnSpc>
              <a:buNone/>
            </a:pPr>
            <a:r>
              <a:rPr lang="ru-RU" sz="5400" b="1" dirty="0" smtClean="0">
                <a:solidFill>
                  <a:srgbClr val="00B050"/>
                </a:solidFill>
                <a:ea typeface="Calibri"/>
                <a:cs typeface="Times New Roman"/>
              </a:rPr>
              <a:t>  </a:t>
            </a:r>
            <a:r>
              <a:rPr lang="ru-RU" sz="4100" b="1" dirty="0" smtClean="0">
                <a:solidFill>
                  <a:srgbClr val="00B050"/>
                </a:solidFill>
                <a:ea typeface="Calibri"/>
                <a:cs typeface="Times New Roman"/>
              </a:rPr>
              <a:t>можно </a:t>
            </a:r>
            <a:r>
              <a:rPr lang="ru-RU" sz="4100" b="1" dirty="0">
                <a:solidFill>
                  <a:srgbClr val="00B050"/>
                </a:solidFill>
                <a:ea typeface="Calibri"/>
                <a:cs typeface="Times New Roman"/>
              </a:rPr>
              <a:t>сказать </a:t>
            </a:r>
            <a:r>
              <a:rPr lang="ru-RU" sz="4100" b="1" dirty="0" smtClean="0">
                <a:solidFill>
                  <a:srgbClr val="00B050"/>
                </a:solidFill>
                <a:ea typeface="Calibri"/>
                <a:cs typeface="Times New Roman"/>
              </a:rPr>
              <a:t> так</a:t>
            </a:r>
          </a:p>
          <a:p>
            <a:pPr lvl="0">
              <a:lnSpc>
                <a:spcPct val="115000"/>
              </a:lnSpc>
              <a:buFontTx/>
              <a:buChar char="-"/>
            </a:pPr>
            <a:endParaRPr lang="en-US" sz="3100" b="1" dirty="0" smtClean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buFontTx/>
              <a:buChar char="-"/>
            </a:pPr>
            <a:r>
              <a:rPr lang="en-US" sz="3100" b="1" dirty="0" smtClean="0">
                <a:solidFill>
                  <a:prstClr val="black"/>
                </a:solidFill>
                <a:ea typeface="Calibri"/>
                <a:cs typeface="Times New Roman"/>
              </a:rPr>
              <a:t>Infant/baby </a:t>
            </a:r>
            <a:r>
              <a:rPr lang="en-US" sz="3100" b="1" dirty="0">
                <a:solidFill>
                  <a:prstClr val="black"/>
                </a:solidFill>
                <a:ea typeface="Calibri"/>
                <a:cs typeface="Times New Roman"/>
              </a:rPr>
              <a:t>(0-1year old)</a:t>
            </a:r>
          </a:p>
          <a:p>
            <a:pPr lvl="0">
              <a:lnSpc>
                <a:spcPct val="115000"/>
              </a:lnSpc>
              <a:buFontTx/>
              <a:buChar char="-"/>
            </a:pPr>
            <a:r>
              <a:rPr lang="en-US" sz="3100" b="1" dirty="0">
                <a:solidFill>
                  <a:prstClr val="black"/>
                </a:solidFill>
                <a:ea typeface="Calibri"/>
                <a:cs typeface="Times New Roman"/>
              </a:rPr>
              <a:t>Toddler (2-3years old)</a:t>
            </a:r>
          </a:p>
          <a:p>
            <a:pPr lvl="0">
              <a:lnSpc>
                <a:spcPct val="115000"/>
              </a:lnSpc>
              <a:buFontTx/>
              <a:buChar char="-"/>
            </a:pPr>
            <a:r>
              <a:rPr lang="en-US" sz="3100" b="1" dirty="0">
                <a:solidFill>
                  <a:prstClr val="black">
                    <a:lumMod val="95000"/>
                    <a:lumOff val="5000"/>
                  </a:prstClr>
                </a:solidFill>
                <a:ea typeface="Calibri"/>
                <a:cs typeface="Times New Roman"/>
              </a:rPr>
              <a:t>Child (4-12 years of age)</a:t>
            </a:r>
          </a:p>
          <a:p>
            <a:pPr lvl="0">
              <a:lnSpc>
                <a:spcPct val="115000"/>
              </a:lnSpc>
              <a:buFontTx/>
              <a:buChar char="-"/>
            </a:pPr>
            <a:r>
              <a:rPr lang="en-US" sz="3100" b="1" dirty="0">
                <a:solidFill>
                  <a:prstClr val="black">
                    <a:lumMod val="95000"/>
                    <a:lumOff val="5000"/>
                  </a:prstClr>
                </a:solidFill>
                <a:ea typeface="Calibri"/>
                <a:cs typeface="Times New Roman"/>
              </a:rPr>
              <a:t>Teenage (13-19 years of age)</a:t>
            </a:r>
          </a:p>
          <a:p>
            <a:pPr lvl="0">
              <a:lnSpc>
                <a:spcPct val="115000"/>
              </a:lnSpc>
              <a:buFontTx/>
              <a:buChar char="-"/>
            </a:pPr>
            <a:r>
              <a:rPr lang="en-US" sz="3100" b="1" dirty="0">
                <a:solidFill>
                  <a:prstClr val="black">
                    <a:lumMod val="95000"/>
                    <a:lumOff val="5000"/>
                  </a:prstClr>
                </a:solidFill>
                <a:ea typeface="Calibri"/>
                <a:cs typeface="Times New Roman"/>
              </a:rPr>
              <a:t>Young (20-27)</a:t>
            </a:r>
          </a:p>
          <a:p>
            <a:pPr lvl="0">
              <a:lnSpc>
                <a:spcPct val="115000"/>
              </a:lnSpc>
              <a:buFontTx/>
              <a:buChar char="-"/>
            </a:pPr>
            <a:r>
              <a:rPr lang="en-US" sz="3100" b="1" dirty="0">
                <a:solidFill>
                  <a:prstClr val="black">
                    <a:lumMod val="95000"/>
                    <a:lumOff val="5000"/>
                  </a:prstClr>
                </a:solidFill>
                <a:ea typeface="Calibri"/>
                <a:cs typeface="Times New Roman"/>
              </a:rPr>
              <a:t>Adult (20-59)</a:t>
            </a:r>
          </a:p>
          <a:p>
            <a:pPr lvl="0">
              <a:lnSpc>
                <a:spcPct val="115000"/>
              </a:lnSpc>
              <a:buFontTx/>
              <a:buChar char="-"/>
            </a:pPr>
            <a:r>
              <a:rPr lang="en-US" sz="3100" b="1" dirty="0">
                <a:solidFill>
                  <a:prstClr val="black">
                    <a:lumMod val="95000"/>
                    <a:lumOff val="5000"/>
                  </a:prstClr>
                </a:solidFill>
                <a:ea typeface="Calibri"/>
                <a:cs typeface="Times New Roman"/>
              </a:rPr>
              <a:t>Middle-aged (30-50</a:t>
            </a:r>
            <a:r>
              <a:rPr lang="en-US" sz="3100" b="1" dirty="0" smtClean="0">
                <a:solidFill>
                  <a:prstClr val="black">
                    <a:lumMod val="95000"/>
                    <a:lumOff val="5000"/>
                  </a:prstClr>
                </a:solidFill>
                <a:ea typeface="Calibri"/>
                <a:cs typeface="Times New Roman"/>
              </a:rPr>
              <a:t>)</a:t>
            </a:r>
            <a:endParaRPr lang="ru-RU" sz="3100" b="1" dirty="0" smtClean="0">
              <a:solidFill>
                <a:prstClr val="black">
                  <a:lumMod val="95000"/>
                  <a:lumOff val="5000"/>
                </a:prstClr>
              </a:solidFill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buFontTx/>
              <a:buChar char="-"/>
            </a:pPr>
            <a:r>
              <a:rPr lang="en-US" sz="3100" b="1" dirty="0" smtClean="0">
                <a:solidFill>
                  <a:prstClr val="black">
                    <a:lumMod val="95000"/>
                    <a:lumOff val="5000"/>
                  </a:prstClr>
                </a:solidFill>
                <a:ea typeface="Calibri"/>
                <a:cs typeface="Times New Roman"/>
              </a:rPr>
              <a:t>Senior citizen(60 -)</a:t>
            </a:r>
            <a:endParaRPr lang="en-US" sz="3100" b="1" dirty="0">
              <a:solidFill>
                <a:prstClr val="black">
                  <a:lumMod val="95000"/>
                  <a:lumOff val="5000"/>
                </a:prstClr>
              </a:solidFill>
              <a:ea typeface="Calibri"/>
              <a:cs typeface="Times New Roman"/>
            </a:endParaRPr>
          </a:p>
          <a:p>
            <a:endParaRPr lang="ru-RU" sz="31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4100" b="1" dirty="0">
                <a:solidFill>
                  <a:srgbClr val="00B050"/>
                </a:solidFill>
              </a:rPr>
              <a:t>и</a:t>
            </a:r>
            <a:r>
              <a:rPr lang="ru-RU" sz="4100" b="1" dirty="0" smtClean="0">
                <a:solidFill>
                  <a:srgbClr val="00B050"/>
                </a:solidFill>
              </a:rPr>
              <a:t>ли так</a:t>
            </a:r>
          </a:p>
          <a:p>
            <a:pPr>
              <a:buFontTx/>
              <a:buChar char="-"/>
            </a:pPr>
            <a:endParaRPr lang="en-US" sz="3100" b="1" dirty="0" smtClean="0"/>
          </a:p>
          <a:p>
            <a:pPr>
              <a:buFontTx/>
              <a:buChar char="-"/>
            </a:pPr>
            <a:r>
              <a:rPr lang="en-US" sz="3100" b="1" dirty="0" smtClean="0"/>
              <a:t>She/he is in her/his early thirties – </a:t>
            </a:r>
            <a:r>
              <a:rPr lang="ru-RU" sz="3100" b="1" dirty="0" smtClean="0">
                <a:solidFill>
                  <a:srgbClr val="0070C0"/>
                </a:solidFill>
              </a:rPr>
              <a:t>Ей(ему) немного за 30</a:t>
            </a:r>
            <a:endParaRPr lang="en-US" sz="3100" b="1" dirty="0" smtClean="0">
              <a:solidFill>
                <a:srgbClr val="0070C0"/>
              </a:solidFill>
            </a:endParaRPr>
          </a:p>
          <a:p>
            <a:pPr>
              <a:buFontTx/>
              <a:buChar char="-"/>
            </a:pPr>
            <a:r>
              <a:rPr lang="en-US" sz="3100" b="1" dirty="0" smtClean="0"/>
              <a:t>She/he is in her/his mid-forties</a:t>
            </a:r>
          </a:p>
          <a:p>
            <a:pPr>
              <a:buFontTx/>
              <a:buChar char="-"/>
            </a:pPr>
            <a:r>
              <a:rPr lang="en-US" sz="3100" b="1" dirty="0" smtClean="0"/>
              <a:t>She/he is in her/his late twenties</a:t>
            </a:r>
            <a:r>
              <a:rPr lang="ru-RU" sz="3100" b="1" dirty="0" smtClean="0"/>
              <a:t> – </a:t>
            </a:r>
            <a:r>
              <a:rPr lang="ru-RU" sz="3100" b="1" dirty="0" smtClean="0">
                <a:solidFill>
                  <a:srgbClr val="0070C0"/>
                </a:solidFill>
              </a:rPr>
              <a:t>Ей (ему) ближе к 30ти</a:t>
            </a:r>
            <a:endParaRPr lang="en-US" sz="3100" b="1" dirty="0" smtClean="0">
              <a:solidFill>
                <a:srgbClr val="0070C0"/>
              </a:solidFill>
            </a:endParaRPr>
          </a:p>
          <a:p>
            <a:pPr lvl="0">
              <a:buFontTx/>
              <a:buChar char="-"/>
            </a:pPr>
            <a:r>
              <a:rPr lang="en-US" sz="3100" b="1" dirty="0" smtClean="0"/>
              <a:t>She/he is about fifty </a:t>
            </a:r>
            <a:r>
              <a:rPr lang="ru-RU" sz="3100" b="1" dirty="0" smtClean="0"/>
              <a:t>- </a:t>
            </a:r>
            <a:r>
              <a:rPr lang="ru-RU" sz="3100" b="1" dirty="0" smtClean="0">
                <a:solidFill>
                  <a:srgbClr val="0070C0"/>
                </a:solidFill>
              </a:rPr>
              <a:t>Ей </a:t>
            </a:r>
            <a:r>
              <a:rPr lang="ru-RU" sz="3100" b="1" dirty="0">
                <a:solidFill>
                  <a:srgbClr val="0070C0"/>
                </a:solidFill>
              </a:rPr>
              <a:t>(ему) </a:t>
            </a:r>
            <a:r>
              <a:rPr lang="ru-RU" sz="3100" b="1" dirty="0" smtClean="0">
                <a:solidFill>
                  <a:srgbClr val="0070C0"/>
                </a:solidFill>
              </a:rPr>
              <a:t>около 50ти</a:t>
            </a:r>
            <a:endParaRPr lang="en-US" sz="3100" b="1" dirty="0">
              <a:solidFill>
                <a:srgbClr val="0070C0"/>
              </a:solidFill>
            </a:endParaRPr>
          </a:p>
          <a:p>
            <a:pPr lvl="0">
              <a:buFontTx/>
              <a:buChar char="-"/>
            </a:pPr>
            <a:r>
              <a:rPr lang="en-US" sz="3100" b="1" dirty="0"/>
              <a:t>She/he is </a:t>
            </a:r>
            <a:r>
              <a:rPr lang="en-US" sz="3100" b="1" dirty="0" smtClean="0"/>
              <a:t>nearly fifty - </a:t>
            </a:r>
            <a:r>
              <a:rPr lang="ru-RU" sz="3100" b="1" dirty="0" smtClean="0">
                <a:solidFill>
                  <a:srgbClr val="0070C0"/>
                </a:solidFill>
              </a:rPr>
              <a:t>Ей </a:t>
            </a:r>
            <a:r>
              <a:rPr lang="ru-RU" sz="3100" b="1" dirty="0">
                <a:solidFill>
                  <a:srgbClr val="0070C0"/>
                </a:solidFill>
              </a:rPr>
              <a:t>(</a:t>
            </a:r>
            <a:r>
              <a:rPr lang="ru-RU" sz="3100" b="1" dirty="0" smtClean="0">
                <a:solidFill>
                  <a:srgbClr val="0070C0"/>
                </a:solidFill>
              </a:rPr>
              <a:t>ему) почти 50.</a:t>
            </a:r>
            <a:endParaRPr lang="ru-RU" sz="3100" b="1" dirty="0"/>
          </a:p>
        </p:txBody>
      </p:sp>
    </p:spTree>
    <p:extLst>
      <p:ext uri="{BB962C8B-B14F-4D97-AF65-F5344CB8AC3E}">
        <p14:creationId xmlns:p14="http://schemas.microsoft.com/office/powerpoint/2010/main" val="256583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3575050" y="273050"/>
            <a:ext cx="5111750" cy="6584950"/>
          </a:xfrm>
        </p:spPr>
        <p:txBody>
          <a:bodyPr>
            <a:normAutofit/>
          </a:bodyPr>
          <a:lstStyle/>
          <a:p>
            <a:pPr marL="137160" lvl="0" indent="0">
              <a:lnSpc>
                <a:spcPct val="115000"/>
              </a:lnSpc>
              <a:spcAft>
                <a:spcPts val="1000"/>
              </a:spcAft>
              <a:buClr>
                <a:prstClr val="white">
                  <a:shade val="95000"/>
                </a:prstClr>
              </a:buClr>
              <a:buNone/>
            </a:pPr>
            <a:r>
              <a:rPr lang="ru-RU" sz="1800" b="1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Lucida Sans"/>
                <a:ea typeface="Calibri"/>
                <a:cs typeface="Times New Roman"/>
              </a:rPr>
              <a:t>                   </a:t>
            </a:r>
            <a:r>
              <a:rPr lang="en-US" sz="1800" b="1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Lucida Sans"/>
                <a:ea typeface="Calibri"/>
                <a:cs typeface="Times New Roman"/>
              </a:rPr>
              <a:t>What </a:t>
            </a:r>
            <a:r>
              <a:rPr lang="en-US" sz="18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Lucida Sans"/>
                <a:ea typeface="Calibri"/>
                <a:cs typeface="Times New Roman"/>
              </a:rPr>
              <a:t>does he/she look like</a:t>
            </a:r>
            <a:r>
              <a:rPr lang="en-US" sz="1800" b="1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Lucida Sans"/>
                <a:ea typeface="Calibri"/>
                <a:cs typeface="Times New Roman"/>
              </a:rPr>
              <a:t>?</a:t>
            </a:r>
            <a:r>
              <a:rPr lang="ru-RU" sz="3200" b="1" dirty="0" smtClean="0">
                <a:solidFill>
                  <a:srgbClr val="00B050"/>
                </a:solidFill>
                <a:ea typeface="Calibri"/>
                <a:cs typeface="Times New Roman"/>
              </a:rPr>
              <a:t>  </a:t>
            </a:r>
            <a:r>
              <a:rPr lang="ru-RU" sz="3200" b="1" dirty="0" smtClean="0">
                <a:ea typeface="Calibri"/>
                <a:cs typeface="Times New Roman"/>
              </a:rPr>
              <a:t>-</a:t>
            </a:r>
            <a:r>
              <a:rPr lang="ru-RU" sz="3200" b="1" dirty="0" smtClean="0">
                <a:solidFill>
                  <a:srgbClr val="00B050"/>
                </a:solidFill>
                <a:ea typeface="Calibri"/>
                <a:cs typeface="Times New Roman"/>
              </a:rPr>
              <a:t>  </a:t>
            </a:r>
            <a:r>
              <a:rPr lang="en-US" sz="3200" b="1" dirty="0" smtClean="0">
                <a:solidFill>
                  <a:srgbClr val="00B050"/>
                </a:solidFill>
                <a:ea typeface="Calibri"/>
                <a:cs typeface="Times New Roman"/>
              </a:rPr>
              <a:t>Height</a:t>
            </a:r>
            <a:r>
              <a:rPr lang="en-US" sz="2400" dirty="0" smtClean="0">
                <a:solidFill>
                  <a:prstClr val="white"/>
                </a:solidFill>
                <a:ea typeface="Calibri"/>
                <a:cs typeface="Times New Roman"/>
              </a:rPr>
              <a:t> </a:t>
            </a:r>
            <a:r>
              <a:rPr lang="en-US" sz="2800" dirty="0">
                <a:solidFill>
                  <a:prstClr val="white"/>
                </a:solidFill>
                <a:ea typeface="Calibri"/>
                <a:cs typeface="Times New Roman"/>
              </a:rPr>
              <a:t>(tall, short</a:t>
            </a:r>
            <a:r>
              <a:rPr lang="en-US" sz="2800" dirty="0" smtClean="0">
                <a:solidFill>
                  <a:prstClr val="white"/>
                </a:solidFill>
                <a:ea typeface="Calibri"/>
                <a:cs typeface="Times New Roman"/>
              </a:rPr>
              <a:t>)</a:t>
            </a:r>
            <a:endParaRPr lang="ru-RU" sz="2800" b="1" dirty="0" smtClean="0">
              <a:solidFill>
                <a:srgbClr val="00B050"/>
              </a:solidFill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Clr>
                <a:prstClr val="white">
                  <a:shade val="95000"/>
                </a:prstClr>
              </a:buClr>
              <a:buFont typeface="Calibri"/>
              <a:buChar char="-"/>
            </a:pPr>
            <a:r>
              <a:rPr lang="en-US" sz="3200" b="1" dirty="0" smtClean="0">
                <a:solidFill>
                  <a:srgbClr val="00B050"/>
                </a:solidFill>
                <a:ea typeface="Calibri"/>
                <a:cs typeface="Times New Roman"/>
              </a:rPr>
              <a:t>Complexion</a:t>
            </a:r>
            <a:r>
              <a:rPr lang="en-US" sz="1100" dirty="0" smtClean="0">
                <a:solidFill>
                  <a:srgbClr val="00B050"/>
                </a:solidFill>
                <a:ea typeface="Calibri"/>
                <a:cs typeface="Times New Roman"/>
              </a:rPr>
              <a:t> </a:t>
            </a:r>
            <a:r>
              <a:rPr lang="en-US" sz="2800" dirty="0">
                <a:ea typeface="Calibri"/>
                <a:cs typeface="Times New Roman"/>
              </a:rPr>
              <a:t>(dark, light)</a:t>
            </a:r>
            <a:endParaRPr lang="ru-RU" sz="2800" dirty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buClr>
                <a:prstClr val="white">
                  <a:shade val="95000"/>
                </a:prstClr>
              </a:buClr>
              <a:buFont typeface="Calibri"/>
              <a:buChar char="-"/>
            </a:pPr>
            <a:r>
              <a:rPr lang="en-US" sz="3200" b="1" dirty="0">
                <a:solidFill>
                  <a:srgbClr val="00B050"/>
                </a:solidFill>
                <a:ea typeface="Calibri"/>
                <a:cs typeface="Times New Roman"/>
              </a:rPr>
              <a:t>Face</a:t>
            </a:r>
            <a:r>
              <a:rPr lang="en-US" sz="3200" b="1" dirty="0">
                <a:solidFill>
                  <a:prstClr val="white"/>
                </a:solidFill>
                <a:ea typeface="Calibri"/>
                <a:cs typeface="Times New Roman"/>
              </a:rPr>
              <a:t> </a:t>
            </a:r>
            <a:r>
              <a:rPr lang="en-US" sz="2800" dirty="0">
                <a:solidFill>
                  <a:prstClr val="white"/>
                </a:solidFill>
                <a:ea typeface="Calibri"/>
                <a:cs typeface="Times New Roman"/>
              </a:rPr>
              <a:t>(round, oval, long)</a:t>
            </a:r>
            <a:endParaRPr lang="ru-RU" sz="2800" dirty="0">
              <a:solidFill>
                <a:prstClr val="white"/>
              </a:solidFill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buClr>
                <a:prstClr val="white">
                  <a:shade val="95000"/>
                </a:prstClr>
              </a:buClr>
              <a:buFont typeface="Calibri"/>
              <a:buChar char="-"/>
            </a:pPr>
            <a:r>
              <a:rPr lang="en-US" sz="3200" b="1" dirty="0">
                <a:solidFill>
                  <a:srgbClr val="00B050"/>
                </a:solidFill>
                <a:ea typeface="Calibri"/>
                <a:cs typeface="Times New Roman"/>
              </a:rPr>
              <a:t>Eyes</a:t>
            </a:r>
            <a:r>
              <a:rPr lang="en-US" sz="1000" dirty="0">
                <a:solidFill>
                  <a:prstClr val="white"/>
                </a:solidFill>
                <a:ea typeface="Calibri"/>
                <a:cs typeface="Times New Roman"/>
              </a:rPr>
              <a:t> </a:t>
            </a:r>
            <a:r>
              <a:rPr lang="en-US" sz="2400" dirty="0">
                <a:solidFill>
                  <a:prstClr val="white"/>
                </a:solidFill>
                <a:ea typeface="Calibri"/>
                <a:cs typeface="Times New Roman"/>
              </a:rPr>
              <a:t>(blue, green, dark)</a:t>
            </a:r>
            <a:endParaRPr lang="ru-RU" sz="2400" dirty="0">
              <a:solidFill>
                <a:prstClr val="white"/>
              </a:solidFill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Clr>
                <a:prstClr val="white">
                  <a:shade val="95000"/>
                </a:prstClr>
              </a:buClr>
              <a:buFont typeface="Calibri"/>
              <a:buChar char="-"/>
            </a:pPr>
            <a:r>
              <a:rPr lang="en-US" sz="3200" b="1" dirty="0">
                <a:solidFill>
                  <a:srgbClr val="00B050"/>
                </a:solidFill>
                <a:ea typeface="Calibri"/>
                <a:cs typeface="Times New Roman"/>
              </a:rPr>
              <a:t>Nose, </a:t>
            </a:r>
            <a:r>
              <a:rPr lang="en-US" sz="3200" dirty="0">
                <a:solidFill>
                  <a:srgbClr val="00B050"/>
                </a:solidFill>
                <a:ea typeface="Calibri"/>
                <a:cs typeface="Times New Roman"/>
              </a:rPr>
              <a:t>mouth</a:t>
            </a:r>
            <a:r>
              <a:rPr lang="en-US" sz="2400" dirty="0">
                <a:solidFill>
                  <a:prstClr val="white"/>
                </a:solidFill>
                <a:ea typeface="Calibri"/>
                <a:cs typeface="Times New Roman"/>
              </a:rPr>
              <a:t>(lips), </a:t>
            </a:r>
            <a:r>
              <a:rPr lang="en-US" sz="3200" dirty="0">
                <a:solidFill>
                  <a:srgbClr val="00B050"/>
                </a:solidFill>
                <a:ea typeface="Calibri"/>
                <a:cs typeface="Times New Roman"/>
              </a:rPr>
              <a:t>ears</a:t>
            </a:r>
            <a:endParaRPr lang="ru-RU" sz="3200" dirty="0">
              <a:solidFill>
                <a:srgbClr val="00B050"/>
              </a:solidFill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Clr>
                <a:prstClr val="white">
                  <a:shade val="95000"/>
                </a:prstClr>
              </a:buClr>
              <a:buFont typeface="Calibri"/>
              <a:buChar char="-"/>
            </a:pPr>
            <a:r>
              <a:rPr lang="en-US" sz="3200" b="1" dirty="0">
                <a:solidFill>
                  <a:srgbClr val="00B050"/>
                </a:solidFill>
                <a:ea typeface="Calibri"/>
                <a:cs typeface="Times New Roman"/>
              </a:rPr>
              <a:t>Hair</a:t>
            </a:r>
            <a:r>
              <a:rPr lang="en-US" sz="1000" dirty="0">
                <a:solidFill>
                  <a:prstClr val="white"/>
                </a:solidFill>
                <a:ea typeface="Calibri"/>
                <a:cs typeface="Times New Roman"/>
              </a:rPr>
              <a:t> </a:t>
            </a:r>
            <a:r>
              <a:rPr lang="en-US" sz="2800" dirty="0">
                <a:solidFill>
                  <a:prstClr val="white"/>
                </a:solidFill>
                <a:ea typeface="Calibri"/>
                <a:cs typeface="Times New Roman"/>
              </a:rPr>
              <a:t>(fair, dark, blond, brown, grey; long, short; straight, wavy, curly)</a:t>
            </a:r>
            <a:endParaRPr lang="ru-RU" sz="2800" dirty="0">
              <a:solidFill>
                <a:prstClr val="white"/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67544" y="1916832"/>
            <a:ext cx="3312368" cy="4824536"/>
          </a:xfrm>
        </p:spPr>
        <p:txBody>
          <a:bodyPr>
            <a:noAutofit/>
          </a:bodyPr>
          <a:lstStyle/>
          <a:p>
            <a:pPr marL="137160" lvl="0" algn="l">
              <a:lnSpc>
                <a:spcPct val="115000"/>
              </a:lnSpc>
              <a:spcAft>
                <a:spcPts val="1000"/>
              </a:spcAft>
              <a:buClr>
                <a:prstClr val="white">
                  <a:shade val="95000"/>
                </a:prstClr>
              </a:buClr>
            </a:pPr>
            <a:r>
              <a:rPr lang="en-US" sz="3200" b="1" dirty="0" smtClean="0">
                <a:solidFill>
                  <a:srgbClr val="00B050"/>
                </a:solidFill>
                <a:ea typeface="Calibri"/>
                <a:cs typeface="Times New Roman"/>
              </a:rPr>
              <a:t>Built</a:t>
            </a:r>
            <a:r>
              <a:rPr lang="en-US" sz="3200" b="1" dirty="0" smtClean="0">
                <a:solidFill>
                  <a:prstClr val="white"/>
                </a:solidFill>
                <a:ea typeface="Calibri"/>
                <a:cs typeface="Times New Roman"/>
              </a:rPr>
              <a:t>  </a:t>
            </a:r>
            <a:endParaRPr lang="ru-RU" sz="3200" b="1" dirty="0" smtClean="0">
              <a:solidFill>
                <a:prstClr val="white"/>
              </a:solidFill>
              <a:ea typeface="Calibri"/>
              <a:cs typeface="Times New Roman"/>
            </a:endParaRPr>
          </a:p>
          <a:p>
            <a:pPr marL="137160" lvl="0" algn="l">
              <a:lnSpc>
                <a:spcPct val="115000"/>
              </a:lnSpc>
              <a:spcAft>
                <a:spcPts val="1000"/>
              </a:spcAft>
              <a:buClr>
                <a:prstClr val="white">
                  <a:shade val="95000"/>
                </a:prstClr>
              </a:buClr>
            </a:pPr>
            <a:r>
              <a:rPr lang="ru-RU" sz="2800" b="1" dirty="0" smtClean="0">
                <a:solidFill>
                  <a:prstClr val="white"/>
                </a:solidFill>
                <a:ea typeface="Calibri"/>
                <a:cs typeface="Times New Roman"/>
              </a:rPr>
              <a:t>- </a:t>
            </a:r>
            <a:r>
              <a:rPr lang="en-US" sz="2800" dirty="0" smtClean="0">
                <a:solidFill>
                  <a:prstClr val="white"/>
                </a:solidFill>
                <a:ea typeface="Calibri"/>
                <a:cs typeface="Times New Roman"/>
              </a:rPr>
              <a:t>skinny</a:t>
            </a:r>
            <a:r>
              <a:rPr lang="en-US" sz="2800" dirty="0">
                <a:solidFill>
                  <a:prstClr val="white"/>
                </a:solidFill>
                <a:ea typeface="Calibri"/>
                <a:cs typeface="Times New Roman"/>
              </a:rPr>
              <a:t>, </a:t>
            </a:r>
            <a:endParaRPr lang="ru-RU" sz="2800" dirty="0">
              <a:solidFill>
                <a:prstClr val="white"/>
              </a:solidFill>
              <a:ea typeface="Calibri"/>
              <a:cs typeface="Times New Roman"/>
            </a:endParaRPr>
          </a:p>
          <a:p>
            <a:pPr marL="137160" lvl="0" algn="l">
              <a:lnSpc>
                <a:spcPct val="115000"/>
              </a:lnSpc>
              <a:spcAft>
                <a:spcPts val="1000"/>
              </a:spcAft>
              <a:buClr>
                <a:prstClr val="white">
                  <a:shade val="95000"/>
                </a:prstClr>
              </a:buClr>
            </a:pPr>
            <a:r>
              <a:rPr lang="ru-RU" sz="2800" dirty="0" smtClean="0">
                <a:solidFill>
                  <a:prstClr val="white"/>
                </a:solidFill>
                <a:ea typeface="Calibri"/>
                <a:cs typeface="Times New Roman"/>
              </a:rPr>
              <a:t>- </a:t>
            </a:r>
            <a:r>
              <a:rPr lang="en-US" sz="2800" dirty="0" smtClean="0">
                <a:solidFill>
                  <a:prstClr val="white"/>
                </a:solidFill>
                <a:ea typeface="Calibri"/>
                <a:cs typeface="Times New Roman"/>
              </a:rPr>
              <a:t>slim</a:t>
            </a:r>
            <a:r>
              <a:rPr lang="en-US" sz="2800" dirty="0">
                <a:solidFill>
                  <a:prstClr val="white"/>
                </a:solidFill>
                <a:ea typeface="Calibri"/>
                <a:cs typeface="Times New Roman"/>
              </a:rPr>
              <a:t>, </a:t>
            </a:r>
            <a:endParaRPr lang="ru-RU" sz="2800" dirty="0">
              <a:solidFill>
                <a:prstClr val="white"/>
              </a:solidFill>
              <a:ea typeface="Calibri"/>
              <a:cs typeface="Times New Roman"/>
            </a:endParaRPr>
          </a:p>
          <a:p>
            <a:pPr marL="137160" lvl="0" algn="l">
              <a:lnSpc>
                <a:spcPct val="115000"/>
              </a:lnSpc>
              <a:spcAft>
                <a:spcPts val="1000"/>
              </a:spcAft>
              <a:buClr>
                <a:prstClr val="white">
                  <a:shade val="95000"/>
                </a:prstClr>
              </a:buClr>
            </a:pPr>
            <a:r>
              <a:rPr lang="ru-RU" sz="2800" dirty="0" smtClean="0">
                <a:solidFill>
                  <a:prstClr val="white"/>
                </a:solidFill>
                <a:ea typeface="Calibri"/>
                <a:cs typeface="Times New Roman"/>
              </a:rPr>
              <a:t>- </a:t>
            </a:r>
            <a:r>
              <a:rPr lang="en-US" sz="2800" dirty="0" smtClean="0">
                <a:solidFill>
                  <a:prstClr val="white"/>
                </a:solidFill>
                <a:ea typeface="Calibri"/>
                <a:cs typeface="Times New Roman"/>
              </a:rPr>
              <a:t>of </a:t>
            </a:r>
            <a:r>
              <a:rPr lang="en-US" sz="2800" dirty="0">
                <a:solidFill>
                  <a:prstClr val="white"/>
                </a:solidFill>
                <a:ea typeface="Calibri"/>
                <a:cs typeface="Times New Roman"/>
              </a:rPr>
              <a:t>medium built,</a:t>
            </a:r>
            <a:endParaRPr lang="ru-RU" sz="2800" dirty="0">
              <a:solidFill>
                <a:prstClr val="white"/>
              </a:solidFill>
              <a:ea typeface="Calibri"/>
              <a:cs typeface="Times New Roman"/>
            </a:endParaRPr>
          </a:p>
          <a:p>
            <a:pPr marL="137160" lvl="0" algn="l">
              <a:lnSpc>
                <a:spcPct val="115000"/>
              </a:lnSpc>
              <a:spcAft>
                <a:spcPts val="1000"/>
              </a:spcAft>
              <a:buClr>
                <a:prstClr val="white">
                  <a:shade val="95000"/>
                </a:prstClr>
              </a:buClr>
            </a:pPr>
            <a:r>
              <a:rPr lang="ru-RU" sz="2800" dirty="0" smtClean="0">
                <a:solidFill>
                  <a:prstClr val="white"/>
                </a:solidFill>
                <a:ea typeface="Calibri"/>
                <a:cs typeface="Times New Roman"/>
              </a:rPr>
              <a:t>- </a:t>
            </a:r>
            <a:r>
              <a:rPr lang="en-US" sz="2800" dirty="0" smtClean="0">
                <a:solidFill>
                  <a:prstClr val="white"/>
                </a:solidFill>
                <a:ea typeface="Calibri"/>
                <a:cs typeface="Times New Roman"/>
              </a:rPr>
              <a:t> </a:t>
            </a:r>
            <a:r>
              <a:rPr lang="en-US" sz="2800" dirty="0">
                <a:solidFill>
                  <a:prstClr val="white"/>
                </a:solidFill>
                <a:ea typeface="Calibri"/>
                <a:cs typeface="Times New Roman"/>
              </a:rPr>
              <a:t>plump, </a:t>
            </a:r>
            <a:endParaRPr lang="ru-RU" sz="2800" dirty="0">
              <a:solidFill>
                <a:prstClr val="white"/>
              </a:solidFill>
              <a:ea typeface="Calibri"/>
              <a:cs typeface="Times New Roman"/>
            </a:endParaRPr>
          </a:p>
          <a:p>
            <a:pPr marL="137160" lvl="0" algn="l">
              <a:lnSpc>
                <a:spcPct val="115000"/>
              </a:lnSpc>
              <a:spcAft>
                <a:spcPts val="1000"/>
              </a:spcAft>
              <a:buClr>
                <a:prstClr val="white">
                  <a:shade val="95000"/>
                </a:prstClr>
              </a:buClr>
            </a:pPr>
            <a:r>
              <a:rPr lang="ru-RU" sz="2800" dirty="0" smtClean="0">
                <a:solidFill>
                  <a:prstClr val="white"/>
                </a:solidFill>
                <a:ea typeface="Calibri"/>
                <a:cs typeface="Times New Roman"/>
              </a:rPr>
              <a:t>- </a:t>
            </a:r>
            <a:r>
              <a:rPr lang="en-US" sz="2800" dirty="0" smtClean="0">
                <a:solidFill>
                  <a:prstClr val="white"/>
                </a:solidFill>
                <a:ea typeface="Calibri"/>
                <a:cs typeface="Times New Roman"/>
              </a:rPr>
              <a:t>stout</a:t>
            </a:r>
            <a:r>
              <a:rPr lang="en-US" sz="2800" dirty="0">
                <a:solidFill>
                  <a:prstClr val="white"/>
                </a:solidFill>
                <a:ea typeface="Calibri"/>
                <a:cs typeface="Times New Roman"/>
              </a:rPr>
              <a:t>,</a:t>
            </a:r>
            <a:endParaRPr lang="ru-RU" sz="2800" dirty="0">
              <a:solidFill>
                <a:prstClr val="white"/>
              </a:solidFill>
              <a:ea typeface="Calibri"/>
              <a:cs typeface="Times New Roman"/>
            </a:endParaRPr>
          </a:p>
          <a:p>
            <a:pPr marL="137160" lvl="0" algn="l">
              <a:lnSpc>
                <a:spcPct val="115000"/>
              </a:lnSpc>
              <a:spcAft>
                <a:spcPts val="1000"/>
              </a:spcAft>
              <a:buClr>
                <a:prstClr val="white">
                  <a:shade val="95000"/>
                </a:prstClr>
              </a:buClr>
            </a:pPr>
            <a:r>
              <a:rPr lang="ru-RU" sz="2800" dirty="0" smtClean="0">
                <a:solidFill>
                  <a:prstClr val="white"/>
                </a:solidFill>
                <a:ea typeface="Calibri"/>
                <a:cs typeface="Times New Roman"/>
              </a:rPr>
              <a:t>- </a:t>
            </a:r>
            <a:r>
              <a:rPr lang="en-US" sz="2800" dirty="0" smtClean="0">
                <a:solidFill>
                  <a:prstClr val="white"/>
                </a:solidFill>
                <a:ea typeface="Calibri"/>
                <a:cs typeface="Times New Roman"/>
              </a:rPr>
              <a:t> </a:t>
            </a:r>
            <a:r>
              <a:rPr lang="en-US" sz="2800" dirty="0">
                <a:solidFill>
                  <a:prstClr val="white"/>
                </a:solidFill>
                <a:ea typeface="Calibri"/>
                <a:cs typeface="Times New Roman"/>
              </a:rPr>
              <a:t>overweight</a:t>
            </a:r>
            <a:endParaRPr lang="ru-RU" sz="2800" dirty="0">
              <a:solidFill>
                <a:prstClr val="white"/>
              </a:solidFill>
              <a:ea typeface="Calibri"/>
              <a:cs typeface="Times New Roman"/>
            </a:endParaRPr>
          </a:p>
          <a:p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2925961" cy="136815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b="1" dirty="0" smtClean="0">
                <a:solidFill>
                  <a:srgbClr val="00B050"/>
                </a:solidFill>
              </a:rPr>
              <a:t>Body</a:t>
            </a:r>
            <a:br>
              <a:rPr lang="en-US" sz="6000" b="1" dirty="0" smtClean="0">
                <a:solidFill>
                  <a:srgbClr val="00B050"/>
                </a:solidFill>
              </a:rPr>
            </a:br>
            <a:r>
              <a:rPr lang="ru-RU" sz="3600" b="1" i="1" dirty="0" smtClean="0">
                <a:solidFill>
                  <a:srgbClr val="92D050"/>
                </a:solidFill>
              </a:rPr>
              <a:t>О теле</a:t>
            </a:r>
            <a:endParaRPr lang="ru-RU" sz="6000" b="1" i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86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92500" lnSpcReduction="20000"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  <a:buFont typeface="Calibri"/>
              <a:buChar char="-"/>
            </a:pPr>
            <a:endParaRPr lang="en-US" sz="5400" dirty="0" smtClean="0"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  <a:buFont typeface="Calibri"/>
              <a:buChar char="-"/>
            </a:pPr>
            <a:r>
              <a:rPr lang="en-US" sz="5400" dirty="0" smtClean="0">
                <a:ea typeface="Calibri"/>
                <a:cs typeface="Times New Roman"/>
              </a:rPr>
              <a:t>moustache </a:t>
            </a:r>
            <a:endParaRPr lang="ru-RU" sz="5400" dirty="0" smtClean="0"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  <a:buFont typeface="Calibri"/>
              <a:buChar char="-"/>
            </a:pPr>
            <a:r>
              <a:rPr lang="en-US" sz="5400" dirty="0" smtClean="0">
                <a:ea typeface="Calibri"/>
                <a:cs typeface="Times New Roman"/>
              </a:rPr>
              <a:t>beard</a:t>
            </a:r>
            <a:endParaRPr lang="ru-RU" sz="5400" dirty="0" smtClean="0"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  <a:buFont typeface="Calibri"/>
              <a:buChar char="-"/>
            </a:pPr>
            <a:r>
              <a:rPr lang="en-US" sz="5400" dirty="0" smtClean="0">
                <a:ea typeface="Calibri"/>
                <a:cs typeface="Times New Roman"/>
              </a:rPr>
              <a:t> glasses</a:t>
            </a:r>
          </a:p>
          <a:p>
            <a:pPr marL="137160" lv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5400" dirty="0" smtClean="0">
                <a:ea typeface="Calibri"/>
                <a:cs typeface="Times New Roman"/>
              </a:rPr>
              <a:t> </a:t>
            </a:r>
            <a:endParaRPr lang="ru-RU" sz="5400" dirty="0" smtClean="0"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  <a:buFont typeface="Calibri"/>
              <a:buChar char="-"/>
            </a:pPr>
            <a:endParaRPr lang="en-US" sz="5400" dirty="0" smtClean="0"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  <a:buFont typeface="Calibri"/>
              <a:buChar char="-"/>
            </a:pPr>
            <a:r>
              <a:rPr lang="en-US" sz="5400" dirty="0" smtClean="0">
                <a:ea typeface="Calibri"/>
                <a:cs typeface="Times New Roman"/>
              </a:rPr>
              <a:t>wrinkles </a:t>
            </a:r>
            <a:endParaRPr lang="ru-RU" sz="5400" dirty="0" smtClean="0"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  <a:buFont typeface="Calibri"/>
              <a:buChar char="-"/>
            </a:pPr>
            <a:r>
              <a:rPr lang="en-US" sz="5400" dirty="0" smtClean="0">
                <a:ea typeface="Calibri"/>
                <a:cs typeface="Times New Roman"/>
              </a:rPr>
              <a:t>freckles </a:t>
            </a:r>
            <a:endParaRPr lang="ru-RU" sz="5400" dirty="0" smtClean="0"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  <a:buFont typeface="Calibri"/>
              <a:buChar char="-"/>
            </a:pPr>
            <a:r>
              <a:rPr lang="en-US" sz="5400" dirty="0" smtClean="0">
                <a:ea typeface="Calibri"/>
                <a:cs typeface="Times New Roman"/>
              </a:rPr>
              <a:t>spots…</a:t>
            </a:r>
            <a:endParaRPr lang="ru-RU" sz="5400" dirty="0"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solidFill>
                  <a:srgbClr val="FF0000"/>
                </a:solidFill>
                <a:ea typeface="Calibri"/>
                <a:cs typeface="Times New Roman"/>
              </a:rPr>
              <a:t>                                                                                  </a:t>
            </a:r>
            <a:r>
              <a:rPr lang="en-US" sz="2000" dirty="0" smtClean="0">
                <a:solidFill>
                  <a:srgbClr val="FF0000"/>
                </a:solidFill>
                <a:ea typeface="Calibri"/>
                <a:cs typeface="Times New Roman"/>
              </a:rPr>
              <a:t>What </a:t>
            </a:r>
            <a:r>
              <a:rPr lang="en-US" sz="2000" dirty="0">
                <a:solidFill>
                  <a:srgbClr val="FF0000"/>
                </a:solidFill>
                <a:ea typeface="Calibri"/>
                <a:cs typeface="Times New Roman"/>
              </a:rPr>
              <a:t>does he/she look like?</a:t>
            </a:r>
            <a:r>
              <a:rPr lang="ru-RU" sz="2000" dirty="0">
                <a:ln>
                  <a:noFill/>
                </a:ln>
                <a:solidFill>
                  <a:srgbClr val="00B050"/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320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5400" b="1" i="1" dirty="0" smtClean="0">
                <a:solidFill>
                  <a:srgbClr val="92D050"/>
                </a:solidFill>
                <a:ea typeface="Calibri"/>
                <a:cs typeface="Times New Roman"/>
              </a:rPr>
              <a:t>и </a:t>
            </a:r>
            <a:r>
              <a:rPr lang="ru-RU" sz="4000" b="1" i="1" dirty="0" smtClean="0">
                <a:solidFill>
                  <a:srgbClr val="92D050"/>
                </a:solidFill>
                <a:ea typeface="Calibri"/>
                <a:cs typeface="Times New Roman"/>
              </a:rPr>
              <a:t>других особенностях:</a:t>
            </a:r>
            <a:r>
              <a:rPr lang="en-US" sz="5400" b="1" i="1" dirty="0">
                <a:solidFill>
                  <a:srgbClr val="92D050"/>
                </a:solidFill>
                <a:ea typeface="Calibri"/>
                <a:cs typeface="Times New Roman"/>
              </a:rPr>
              <a:t> </a:t>
            </a:r>
            <a:r>
              <a:rPr lang="ru-RU" sz="5400" b="1" dirty="0" smtClean="0">
                <a:solidFill>
                  <a:srgbClr val="00B050"/>
                </a:solidFill>
                <a:ea typeface="Calibri"/>
                <a:cs typeface="Times New Roman"/>
              </a:rPr>
              <a:t/>
            </a:r>
            <a:br>
              <a:rPr lang="ru-RU" sz="5400" b="1" dirty="0" smtClean="0">
                <a:solidFill>
                  <a:srgbClr val="00B050"/>
                </a:solidFill>
                <a:ea typeface="Calibri"/>
                <a:cs typeface="Times New Roman"/>
              </a:rPr>
            </a:br>
            <a:r>
              <a:rPr lang="en-US" sz="5400" b="1" dirty="0" smtClean="0">
                <a:solidFill>
                  <a:srgbClr val="00B050"/>
                </a:solidFill>
                <a:ea typeface="Calibri"/>
                <a:cs typeface="Times New Roman"/>
              </a:rPr>
              <a:t>Other </a:t>
            </a:r>
            <a:r>
              <a:rPr lang="en-US" sz="5400" b="1" dirty="0">
                <a:solidFill>
                  <a:srgbClr val="00B050"/>
                </a:solidFill>
                <a:ea typeface="Calibri"/>
                <a:cs typeface="Times New Roman"/>
              </a:rPr>
              <a:t>features</a:t>
            </a:r>
            <a:endParaRPr lang="ru-RU" sz="4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049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420888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ea typeface="Calibri"/>
                <a:cs typeface="Times New Roman"/>
              </a:rPr>
              <a:t/>
            </a:r>
            <a:br>
              <a:rPr lang="ru-RU" sz="6000" b="1" dirty="0" smtClean="0">
                <a:solidFill>
                  <a:srgbClr val="FF0000"/>
                </a:solidFill>
                <a:ea typeface="Calibri"/>
                <a:cs typeface="Times New Roman"/>
              </a:rPr>
            </a:br>
            <a:r>
              <a:rPr lang="ru-RU" sz="6000" b="1" dirty="0" smtClean="0">
                <a:solidFill>
                  <a:srgbClr val="FF0000"/>
                </a:solidFill>
                <a:ea typeface="Calibri"/>
                <a:cs typeface="Times New Roman"/>
              </a:rPr>
              <a:t/>
            </a:r>
            <a:br>
              <a:rPr lang="ru-RU" sz="6000" b="1" dirty="0" smtClean="0">
                <a:solidFill>
                  <a:srgbClr val="FF0000"/>
                </a:solidFill>
                <a:ea typeface="Calibri"/>
                <a:cs typeface="Times New Roman"/>
              </a:rPr>
            </a:br>
            <a:r>
              <a:rPr lang="ru-RU" sz="6000" b="1" dirty="0">
                <a:solidFill>
                  <a:srgbClr val="FF0000"/>
                </a:solidFill>
                <a:ea typeface="Calibri"/>
                <a:cs typeface="Times New Roman"/>
              </a:rPr>
              <a:t/>
            </a:r>
            <a:br>
              <a:rPr lang="ru-RU" sz="6000" b="1" dirty="0">
                <a:solidFill>
                  <a:srgbClr val="FF0000"/>
                </a:solidFill>
                <a:ea typeface="Calibri"/>
                <a:cs typeface="Times New Roman"/>
              </a:rPr>
            </a:br>
            <a:r>
              <a:rPr lang="en-US" sz="6000" b="1" dirty="0" smtClean="0">
                <a:solidFill>
                  <a:srgbClr val="FF0000"/>
                </a:solidFill>
                <a:ea typeface="Calibri"/>
                <a:cs typeface="Times New Roman"/>
              </a:rPr>
              <a:t>What </a:t>
            </a:r>
            <a:r>
              <a:rPr lang="en-US" sz="6000" b="1" dirty="0">
                <a:solidFill>
                  <a:srgbClr val="FF0000"/>
                </a:solidFill>
                <a:ea typeface="Calibri"/>
                <a:cs typeface="Times New Roman"/>
              </a:rPr>
              <a:t>is he/she like</a:t>
            </a:r>
            <a:r>
              <a:rPr lang="en-US" sz="6000" b="1" dirty="0" smtClean="0">
                <a:solidFill>
                  <a:srgbClr val="FF0000"/>
                </a:solidFill>
                <a:ea typeface="Calibri"/>
                <a:cs typeface="Times New Roman"/>
              </a:rPr>
              <a:t>?</a:t>
            </a:r>
            <a:r>
              <a:rPr lang="ru-RU" sz="6000" b="1" dirty="0">
                <a:solidFill>
                  <a:srgbClr val="FF0000"/>
                </a:solidFill>
                <a:ea typeface="Calibri"/>
                <a:cs typeface="Times New Roman"/>
              </a:rPr>
              <a:t/>
            </a:r>
            <a:br>
              <a:rPr lang="ru-RU" sz="6000" b="1" dirty="0">
                <a:solidFill>
                  <a:srgbClr val="FF0000"/>
                </a:solidFill>
                <a:ea typeface="Calibri"/>
                <a:cs typeface="Times New Roman"/>
              </a:rPr>
            </a:br>
            <a:r>
              <a:rPr lang="ru-RU" sz="3200" b="1" dirty="0">
                <a:solidFill>
                  <a:prstClr val="black"/>
                </a:solidFill>
                <a:ea typeface="Calibri"/>
                <a:cs typeface="Times New Roman"/>
              </a:rPr>
              <a:t>Здесь мы говорим о </a:t>
            </a:r>
            <a:r>
              <a:rPr lang="ru-RU" sz="3200" b="1" i="1" dirty="0">
                <a:solidFill>
                  <a:srgbClr val="00B050"/>
                </a:solidFill>
                <a:ea typeface="Calibri"/>
                <a:cs typeface="Times New Roman"/>
              </a:rPr>
              <a:t>качествах личности </a:t>
            </a:r>
            <a:r>
              <a:rPr lang="ru-RU" sz="3200" b="1" dirty="0">
                <a:solidFill>
                  <a:prstClr val="black"/>
                </a:solidFill>
                <a:ea typeface="Calibri"/>
                <a:cs typeface="Times New Roman"/>
              </a:rPr>
              <a:t>и </a:t>
            </a:r>
            <a:r>
              <a:rPr lang="ru-RU" sz="3200" b="1" i="1" dirty="0">
                <a:solidFill>
                  <a:srgbClr val="00B050"/>
                </a:solidFill>
                <a:ea typeface="Calibri"/>
                <a:cs typeface="Times New Roman"/>
              </a:rPr>
              <a:t>свойствах характера</a:t>
            </a:r>
            <a:r>
              <a:rPr lang="ru-RU" sz="1400" dirty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sz="1400" dirty="0">
                <a:solidFill>
                  <a:prstClr val="black"/>
                </a:solidFill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844824"/>
            <a:ext cx="4038600" cy="4824536"/>
          </a:xfrm>
        </p:spPr>
        <p:txBody>
          <a:bodyPr numCol="2">
            <a:normAutofit fontScale="77500" lnSpcReduction="20000"/>
          </a:bodyPr>
          <a:lstStyle/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3000" dirty="0" smtClean="0">
              <a:solidFill>
                <a:srgbClr val="7030A0"/>
              </a:solidFill>
              <a:ea typeface="Calibri"/>
              <a:cs typeface="Times New Roman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3000" dirty="0" smtClean="0">
              <a:solidFill>
                <a:srgbClr val="7030A0"/>
              </a:solidFill>
              <a:ea typeface="Calibri"/>
              <a:cs typeface="Times New Roman"/>
            </a:endParaRPr>
          </a:p>
          <a:p>
            <a:pPr marL="228600" lvl="0">
              <a:lnSpc>
                <a:spcPct val="115000"/>
              </a:lnSpc>
              <a:spcAft>
                <a:spcPts val="1000"/>
              </a:spcAft>
            </a:pPr>
            <a:r>
              <a:rPr lang="en-US" sz="3000" dirty="0" smtClean="0">
                <a:solidFill>
                  <a:srgbClr val="00B0F0"/>
                </a:solidFill>
                <a:ea typeface="Calibri"/>
                <a:cs typeface="Times New Roman"/>
              </a:rPr>
              <a:t>Brave</a:t>
            </a:r>
            <a:r>
              <a:rPr lang="en-US" sz="3000" dirty="0">
                <a:solidFill>
                  <a:srgbClr val="00B0F0"/>
                </a:solidFill>
                <a:ea typeface="Calibri"/>
                <a:cs typeface="Times New Roman"/>
              </a:rPr>
              <a:t>, </a:t>
            </a:r>
            <a:endParaRPr lang="en-US" sz="3000" dirty="0" smtClean="0">
              <a:solidFill>
                <a:srgbClr val="00B0F0"/>
              </a:solidFill>
              <a:ea typeface="Calibri"/>
              <a:cs typeface="Times New Roman"/>
            </a:endParaRPr>
          </a:p>
          <a:p>
            <a:pPr marL="228600" lvl="0">
              <a:lnSpc>
                <a:spcPct val="115000"/>
              </a:lnSpc>
              <a:spcAft>
                <a:spcPts val="1000"/>
              </a:spcAft>
            </a:pPr>
            <a:r>
              <a:rPr lang="en-US" sz="3000" dirty="0" smtClean="0">
                <a:solidFill>
                  <a:srgbClr val="00B0F0"/>
                </a:solidFill>
                <a:ea typeface="Calibri"/>
                <a:cs typeface="Times New Roman"/>
              </a:rPr>
              <a:t>energetic</a:t>
            </a:r>
            <a:r>
              <a:rPr lang="en-US" sz="3000" dirty="0">
                <a:solidFill>
                  <a:srgbClr val="00B0F0"/>
                </a:solidFill>
                <a:ea typeface="Calibri"/>
                <a:cs typeface="Times New Roman"/>
              </a:rPr>
              <a:t>, </a:t>
            </a:r>
            <a:endParaRPr lang="en-US" sz="3000" dirty="0" smtClean="0">
              <a:solidFill>
                <a:srgbClr val="00B0F0"/>
              </a:solidFill>
              <a:ea typeface="Calibri"/>
              <a:cs typeface="Times New Roman"/>
            </a:endParaRPr>
          </a:p>
          <a:p>
            <a:pPr marL="228600" lvl="0">
              <a:lnSpc>
                <a:spcPct val="115000"/>
              </a:lnSpc>
              <a:spcAft>
                <a:spcPts val="1000"/>
              </a:spcAft>
            </a:pPr>
            <a:r>
              <a:rPr lang="en-US" sz="3000" dirty="0" smtClean="0">
                <a:solidFill>
                  <a:srgbClr val="00B0F0"/>
                </a:solidFill>
                <a:ea typeface="Calibri"/>
                <a:cs typeface="Times New Roman"/>
              </a:rPr>
              <a:t>calm</a:t>
            </a:r>
            <a:r>
              <a:rPr lang="en-US" sz="3000" dirty="0">
                <a:solidFill>
                  <a:srgbClr val="00B0F0"/>
                </a:solidFill>
                <a:ea typeface="Calibri"/>
                <a:cs typeface="Times New Roman"/>
              </a:rPr>
              <a:t>, </a:t>
            </a:r>
            <a:endParaRPr lang="en-US" sz="3000" dirty="0" smtClean="0">
              <a:solidFill>
                <a:srgbClr val="00B0F0"/>
              </a:solidFill>
              <a:ea typeface="Calibri"/>
              <a:cs typeface="Times New Roman"/>
            </a:endParaRPr>
          </a:p>
          <a:p>
            <a:pPr marL="228600" lvl="0">
              <a:lnSpc>
                <a:spcPct val="115000"/>
              </a:lnSpc>
              <a:spcAft>
                <a:spcPts val="1000"/>
              </a:spcAft>
            </a:pPr>
            <a:r>
              <a:rPr lang="en-US" sz="3000" dirty="0" smtClean="0">
                <a:solidFill>
                  <a:srgbClr val="00B0F0"/>
                </a:solidFill>
                <a:ea typeface="Calibri"/>
                <a:cs typeface="Times New Roman"/>
              </a:rPr>
              <a:t>kind</a:t>
            </a:r>
            <a:r>
              <a:rPr lang="en-US" sz="3000" dirty="0">
                <a:solidFill>
                  <a:srgbClr val="00B0F0"/>
                </a:solidFill>
                <a:ea typeface="Calibri"/>
                <a:cs typeface="Times New Roman"/>
              </a:rPr>
              <a:t>, </a:t>
            </a:r>
            <a:endParaRPr lang="en-US" sz="3000" dirty="0" smtClean="0">
              <a:solidFill>
                <a:srgbClr val="00B0F0"/>
              </a:solidFill>
              <a:ea typeface="Calibri"/>
              <a:cs typeface="Times New Roman"/>
            </a:endParaRPr>
          </a:p>
          <a:p>
            <a:pPr marL="228600" lvl="0">
              <a:lnSpc>
                <a:spcPct val="115000"/>
              </a:lnSpc>
              <a:spcAft>
                <a:spcPts val="1000"/>
              </a:spcAft>
            </a:pPr>
            <a:r>
              <a:rPr lang="en-US" sz="3000" dirty="0" smtClean="0">
                <a:solidFill>
                  <a:srgbClr val="00B0F0"/>
                </a:solidFill>
                <a:ea typeface="Calibri"/>
                <a:cs typeface="Times New Roman"/>
              </a:rPr>
              <a:t>warm-hearted</a:t>
            </a:r>
            <a:r>
              <a:rPr lang="en-US" sz="3000" dirty="0">
                <a:solidFill>
                  <a:srgbClr val="00B0F0"/>
                </a:solidFill>
                <a:ea typeface="Calibri"/>
                <a:cs typeface="Times New Roman"/>
              </a:rPr>
              <a:t>, </a:t>
            </a:r>
            <a:endParaRPr lang="en-US" sz="3000" dirty="0" smtClean="0">
              <a:solidFill>
                <a:srgbClr val="00B0F0"/>
              </a:solidFill>
              <a:ea typeface="Calibri"/>
              <a:cs typeface="Times New Roman"/>
            </a:endParaRPr>
          </a:p>
          <a:p>
            <a:pPr marL="228600" lvl="0">
              <a:lnSpc>
                <a:spcPct val="115000"/>
              </a:lnSpc>
              <a:spcAft>
                <a:spcPts val="1000"/>
              </a:spcAft>
            </a:pPr>
            <a:r>
              <a:rPr lang="en-US" sz="3000" dirty="0" smtClean="0">
                <a:solidFill>
                  <a:srgbClr val="00B0F0"/>
                </a:solidFill>
                <a:ea typeface="Calibri"/>
                <a:cs typeface="Times New Roman"/>
              </a:rPr>
              <a:t>loyal,</a:t>
            </a:r>
          </a:p>
          <a:p>
            <a:pPr marL="228600" lvl="0">
              <a:lnSpc>
                <a:spcPct val="115000"/>
              </a:lnSpc>
              <a:spcAft>
                <a:spcPts val="1000"/>
              </a:spcAft>
            </a:pPr>
            <a:endParaRPr lang="ru-RU" sz="3000" dirty="0" smtClean="0">
              <a:solidFill>
                <a:srgbClr val="7030A0"/>
              </a:solidFill>
              <a:ea typeface="Calibri"/>
              <a:cs typeface="Times New Roman"/>
            </a:endParaRPr>
          </a:p>
          <a:p>
            <a:pPr marL="228600" lvl="0">
              <a:lnSpc>
                <a:spcPct val="115000"/>
              </a:lnSpc>
              <a:spcAft>
                <a:spcPts val="1000"/>
              </a:spcAft>
            </a:pPr>
            <a:endParaRPr lang="ru-RU" sz="3000" dirty="0">
              <a:solidFill>
                <a:srgbClr val="7030A0"/>
              </a:solidFill>
              <a:ea typeface="Calibri"/>
              <a:cs typeface="Times New Roman"/>
            </a:endParaRPr>
          </a:p>
          <a:p>
            <a:pPr marL="228600" lvl="0">
              <a:lnSpc>
                <a:spcPct val="115000"/>
              </a:lnSpc>
              <a:spcAft>
                <a:spcPts val="1000"/>
              </a:spcAft>
            </a:pPr>
            <a:r>
              <a:rPr lang="en-US" sz="3000" dirty="0" smtClean="0">
                <a:solidFill>
                  <a:srgbClr val="7030A0"/>
                </a:solidFill>
                <a:ea typeface="Calibri"/>
                <a:cs typeface="Times New Roman"/>
              </a:rPr>
              <a:t> </a:t>
            </a:r>
            <a:r>
              <a:rPr lang="en-US" sz="3000" dirty="0" smtClean="0">
                <a:solidFill>
                  <a:srgbClr val="00B0F0"/>
                </a:solidFill>
                <a:ea typeface="Calibri"/>
                <a:cs typeface="Times New Roman"/>
              </a:rPr>
              <a:t>honest,</a:t>
            </a:r>
          </a:p>
          <a:p>
            <a:pPr marL="228600" lvl="0">
              <a:lnSpc>
                <a:spcPct val="115000"/>
              </a:lnSpc>
              <a:spcAft>
                <a:spcPts val="1000"/>
              </a:spcAft>
            </a:pPr>
            <a:r>
              <a:rPr lang="en-US" sz="2400" dirty="0" smtClean="0">
                <a:solidFill>
                  <a:srgbClr val="00B0F0"/>
                </a:solidFill>
                <a:ea typeface="Calibri"/>
                <a:cs typeface="Times New Roman"/>
              </a:rPr>
              <a:t>imaginative</a:t>
            </a:r>
          </a:p>
          <a:p>
            <a:pPr marL="228600" lvl="0">
              <a:lnSpc>
                <a:spcPct val="115000"/>
              </a:lnSpc>
              <a:spcAft>
                <a:spcPts val="1000"/>
              </a:spcAft>
            </a:pPr>
            <a:r>
              <a:rPr lang="en-US" sz="3000" dirty="0" smtClean="0">
                <a:solidFill>
                  <a:srgbClr val="00B0F0"/>
                </a:solidFill>
                <a:ea typeface="Calibri"/>
                <a:cs typeface="Times New Roman"/>
              </a:rPr>
              <a:t>shy</a:t>
            </a:r>
          </a:p>
          <a:p>
            <a:pPr marL="228600" lvl="0">
              <a:lnSpc>
                <a:spcPct val="115000"/>
              </a:lnSpc>
              <a:spcAft>
                <a:spcPts val="1000"/>
              </a:spcAft>
            </a:pPr>
            <a:r>
              <a:rPr lang="en-US" sz="3000" dirty="0" smtClean="0">
                <a:solidFill>
                  <a:srgbClr val="00B0F0"/>
                </a:solidFill>
                <a:ea typeface="Calibri"/>
                <a:cs typeface="Times New Roman"/>
              </a:rPr>
              <a:t> </a:t>
            </a:r>
            <a:r>
              <a:rPr lang="en-US" sz="3000" dirty="0">
                <a:solidFill>
                  <a:srgbClr val="00B0F0"/>
                </a:solidFill>
                <a:ea typeface="Calibri"/>
                <a:cs typeface="Times New Roman"/>
              </a:rPr>
              <a:t>sociable, </a:t>
            </a:r>
            <a:endParaRPr lang="en-US" sz="3000" dirty="0" smtClean="0">
              <a:solidFill>
                <a:srgbClr val="00B0F0"/>
              </a:solidFill>
              <a:ea typeface="Calibri"/>
              <a:cs typeface="Times New Roman"/>
            </a:endParaRPr>
          </a:p>
          <a:p>
            <a:pPr marL="228600" lvl="0">
              <a:lnSpc>
                <a:spcPct val="115000"/>
              </a:lnSpc>
              <a:spcAft>
                <a:spcPts val="1000"/>
              </a:spcAft>
            </a:pPr>
            <a:r>
              <a:rPr lang="en-US" sz="3000" dirty="0" smtClean="0">
                <a:solidFill>
                  <a:srgbClr val="00B0F0"/>
                </a:solidFill>
                <a:ea typeface="Calibri"/>
                <a:cs typeface="Times New Roman"/>
              </a:rPr>
              <a:t>out-going,</a:t>
            </a:r>
          </a:p>
          <a:p>
            <a:pPr marL="228600" lvl="0">
              <a:lnSpc>
                <a:spcPct val="115000"/>
              </a:lnSpc>
              <a:spcAft>
                <a:spcPts val="1000"/>
              </a:spcAft>
            </a:pPr>
            <a:r>
              <a:rPr lang="en-US" sz="3000" dirty="0" smtClean="0">
                <a:solidFill>
                  <a:srgbClr val="00B0F0"/>
                </a:solidFill>
                <a:ea typeface="Calibri"/>
                <a:cs typeface="Times New Roman"/>
              </a:rPr>
              <a:t> </a:t>
            </a:r>
            <a:r>
              <a:rPr lang="en-US" sz="3000" dirty="0">
                <a:solidFill>
                  <a:srgbClr val="00B0F0"/>
                </a:solidFill>
                <a:ea typeface="Calibri"/>
                <a:cs typeface="Times New Roman"/>
              </a:rPr>
              <a:t>serious, </a:t>
            </a:r>
            <a:endParaRPr lang="en-US" sz="3000" dirty="0" smtClean="0">
              <a:solidFill>
                <a:srgbClr val="00B0F0"/>
              </a:solidFill>
              <a:ea typeface="Calibri"/>
              <a:cs typeface="Times New Roman"/>
            </a:endParaRPr>
          </a:p>
          <a:p>
            <a:pPr marL="228600" lvl="0">
              <a:lnSpc>
                <a:spcPct val="115000"/>
              </a:lnSpc>
              <a:spcAft>
                <a:spcPts val="1000"/>
              </a:spcAft>
            </a:pPr>
            <a:r>
              <a:rPr lang="en-US" sz="3000" dirty="0" smtClean="0">
                <a:solidFill>
                  <a:srgbClr val="00B0F0"/>
                </a:solidFill>
                <a:ea typeface="Calibri"/>
                <a:cs typeface="Times New Roman"/>
              </a:rPr>
              <a:t>laborious</a:t>
            </a:r>
            <a:r>
              <a:rPr lang="en-US" sz="3000" dirty="0">
                <a:solidFill>
                  <a:prstClr val="black"/>
                </a:solidFill>
                <a:ea typeface="Calibri"/>
                <a:cs typeface="Times New Roman"/>
              </a:rPr>
              <a:t>. </a:t>
            </a:r>
            <a:endParaRPr lang="ru-RU" sz="3000" dirty="0">
              <a:solidFill>
                <a:prstClr val="black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16832"/>
            <a:ext cx="4038600" cy="4608512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3600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ea typeface="Calibri"/>
                <a:cs typeface="Times New Roman"/>
              </a:rPr>
              <a:t> </a:t>
            </a:r>
            <a:r>
              <a:rPr lang="en-US" sz="3600" dirty="0" smtClean="0">
                <a:ea typeface="Calibri"/>
                <a:cs typeface="Times New Roman"/>
              </a:rPr>
              <a:t>cold-hearted,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600" dirty="0" smtClean="0">
                <a:ea typeface="Calibri"/>
                <a:cs typeface="Times New Roman"/>
              </a:rPr>
              <a:t>mean</a:t>
            </a:r>
            <a:r>
              <a:rPr lang="en-US" sz="3600" dirty="0">
                <a:ea typeface="Calibri"/>
                <a:cs typeface="Times New Roman"/>
              </a:rPr>
              <a:t>, </a:t>
            </a:r>
            <a:endParaRPr lang="en-US" sz="3600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600" dirty="0" smtClean="0">
                <a:ea typeface="Calibri"/>
                <a:cs typeface="Times New Roman"/>
              </a:rPr>
              <a:t>jealous,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600" dirty="0" smtClean="0">
                <a:ea typeface="Calibri"/>
                <a:cs typeface="Times New Roman"/>
              </a:rPr>
              <a:t> dishonest,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600" dirty="0" smtClean="0">
                <a:ea typeface="Calibri"/>
                <a:cs typeface="Times New Roman"/>
              </a:rPr>
              <a:t>lazy,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600" dirty="0" smtClean="0">
                <a:ea typeface="Calibri"/>
                <a:cs typeface="Times New Roman"/>
              </a:rPr>
              <a:t>shy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76492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i="1" dirty="0">
                <a:solidFill>
                  <a:schemeClr val="tx2">
                    <a:lumMod val="10000"/>
                  </a:schemeClr>
                </a:solidFill>
              </a:rPr>
              <a:t>Е</a:t>
            </a:r>
            <a:r>
              <a:rPr lang="ru-RU" i="1" dirty="0" smtClean="0">
                <a:solidFill>
                  <a:schemeClr val="tx2">
                    <a:lumMod val="10000"/>
                  </a:schemeClr>
                </a:solidFill>
              </a:rPr>
              <a:t>сли при описании используют больше одного прилагательного, порядок их следования такой:</a:t>
            </a:r>
          </a:p>
          <a:p>
            <a:pPr marL="0" indent="0" algn="ctr">
              <a:buNone/>
            </a:pPr>
            <a:r>
              <a:rPr lang="ru-RU" sz="3600" dirty="0" smtClean="0">
                <a:solidFill>
                  <a:srgbClr val="92D050"/>
                </a:solidFill>
              </a:rPr>
              <a:t>Ваше мнение(отношение)</a:t>
            </a:r>
            <a:r>
              <a:rPr lang="en-US" sz="3600" dirty="0" smtClean="0">
                <a:solidFill>
                  <a:srgbClr val="92D050"/>
                </a:solidFill>
              </a:rPr>
              <a:t> </a:t>
            </a:r>
            <a:r>
              <a:rPr lang="ru-RU" sz="3600" dirty="0" smtClean="0">
                <a:solidFill>
                  <a:srgbClr val="92D050"/>
                </a:solidFill>
              </a:rPr>
              <a:t>-</a:t>
            </a:r>
            <a:r>
              <a:rPr lang="en-US" sz="3600" dirty="0" smtClean="0">
                <a:solidFill>
                  <a:srgbClr val="92D050"/>
                </a:solidFill>
              </a:rPr>
              <a:t>         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размер</a:t>
            </a:r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3600" dirty="0" smtClean="0">
                <a:solidFill>
                  <a:srgbClr val="C00000"/>
                </a:solidFill>
              </a:rPr>
              <a:t>–</a:t>
            </a:r>
            <a:r>
              <a:rPr lang="en-US" sz="3600" dirty="0" smtClean="0">
                <a:solidFill>
                  <a:srgbClr val="C00000"/>
                </a:solidFill>
              </a:rPr>
              <a:t> </a:t>
            </a:r>
            <a:r>
              <a:rPr lang="ru-RU" sz="3600" dirty="0" smtClean="0">
                <a:solidFill>
                  <a:srgbClr val="FFFF00"/>
                </a:solidFill>
              </a:rPr>
              <a:t>возраст</a:t>
            </a:r>
            <a:r>
              <a:rPr lang="en-US" sz="3600" dirty="0" smtClean="0">
                <a:solidFill>
                  <a:srgbClr val="FFFF00"/>
                </a:solidFill>
              </a:rPr>
              <a:t> </a:t>
            </a:r>
            <a:r>
              <a:rPr lang="ru-RU" sz="3600" dirty="0" smtClean="0">
                <a:solidFill>
                  <a:srgbClr val="C00000"/>
                </a:solidFill>
              </a:rPr>
              <a:t>–</a:t>
            </a:r>
            <a:r>
              <a:rPr lang="en-US" sz="3600" dirty="0" smtClean="0">
                <a:solidFill>
                  <a:srgbClr val="C00000"/>
                </a:solidFill>
              </a:rPr>
              <a:t> </a:t>
            </a:r>
            <a:r>
              <a:rPr lang="ru-RU" sz="3600" dirty="0" smtClean="0">
                <a:solidFill>
                  <a:srgbClr val="00B0F0"/>
                </a:solidFill>
              </a:rPr>
              <a:t>цвет</a:t>
            </a:r>
            <a:r>
              <a:rPr lang="en-US" sz="3600" dirty="0" smtClean="0">
                <a:solidFill>
                  <a:srgbClr val="00B0F0"/>
                </a:solidFill>
              </a:rPr>
              <a:t> </a:t>
            </a:r>
            <a:r>
              <a:rPr lang="ru-RU" sz="3600" dirty="0" smtClean="0">
                <a:solidFill>
                  <a:srgbClr val="C00000"/>
                </a:solidFill>
              </a:rPr>
              <a:t>-</a:t>
            </a:r>
            <a:r>
              <a:rPr lang="ru-RU" sz="3600" dirty="0" smtClean="0">
                <a:solidFill>
                  <a:srgbClr val="FFC000"/>
                </a:solidFill>
              </a:rPr>
              <a:t>национальность(происхождение</a:t>
            </a:r>
            <a:r>
              <a:rPr lang="en-US" sz="3600" dirty="0" smtClean="0">
                <a:solidFill>
                  <a:srgbClr val="FFC000"/>
                </a:solidFill>
              </a:rPr>
              <a:t>)</a:t>
            </a:r>
          </a:p>
          <a:p>
            <a:pPr marL="0" indent="0" algn="ctr">
              <a:buNone/>
            </a:pPr>
            <a:endParaRPr lang="ru-RU" sz="3600" dirty="0" smtClean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ru-RU" sz="3200" dirty="0">
                <a:solidFill>
                  <a:srgbClr val="C00000"/>
                </a:solidFill>
              </a:rPr>
              <a:t> </a:t>
            </a:r>
            <a:r>
              <a:rPr lang="en-US" sz="4000" i="1" dirty="0" smtClean="0">
                <a:solidFill>
                  <a:srgbClr val="C00000"/>
                </a:solidFill>
              </a:rPr>
              <a:t>Jane is a </a:t>
            </a:r>
            <a:r>
              <a:rPr lang="en-US" sz="4000" i="1" dirty="0" smtClean="0">
                <a:solidFill>
                  <a:srgbClr val="92D050"/>
                </a:solidFill>
              </a:rPr>
              <a:t>kind</a:t>
            </a:r>
            <a:r>
              <a:rPr lang="en-US" sz="4000" i="1" dirty="0" smtClean="0">
                <a:solidFill>
                  <a:srgbClr val="C00000"/>
                </a:solidFill>
              </a:rPr>
              <a:t> </a:t>
            </a:r>
            <a:r>
              <a:rPr lang="en-US" sz="4000" i="1" dirty="0" smtClean="0">
                <a:solidFill>
                  <a:schemeClr val="accent4">
                    <a:lumMod val="50000"/>
                  </a:schemeClr>
                </a:solidFill>
              </a:rPr>
              <a:t>little</a:t>
            </a:r>
            <a:r>
              <a:rPr lang="en-US" sz="4000" i="1" dirty="0" smtClean="0">
                <a:solidFill>
                  <a:srgbClr val="C00000"/>
                </a:solidFill>
              </a:rPr>
              <a:t> </a:t>
            </a:r>
            <a:r>
              <a:rPr lang="en-US" sz="4000" i="1" dirty="0" smtClean="0">
                <a:solidFill>
                  <a:srgbClr val="FFFF00"/>
                </a:solidFill>
              </a:rPr>
              <a:t>middle-aged</a:t>
            </a:r>
            <a:r>
              <a:rPr lang="en-US" sz="4000" i="1" dirty="0" smtClean="0">
                <a:solidFill>
                  <a:srgbClr val="C00000"/>
                </a:solidFill>
              </a:rPr>
              <a:t> </a:t>
            </a:r>
            <a:r>
              <a:rPr lang="en-US" sz="4000" i="1" dirty="0" smtClean="0">
                <a:solidFill>
                  <a:srgbClr val="00B0F0"/>
                </a:solidFill>
              </a:rPr>
              <a:t>black </a:t>
            </a:r>
            <a:r>
              <a:rPr lang="en-US" sz="4000" i="1" dirty="0" smtClean="0">
                <a:solidFill>
                  <a:srgbClr val="FFC000"/>
                </a:solidFill>
              </a:rPr>
              <a:t>American</a:t>
            </a:r>
            <a:r>
              <a:rPr lang="en-US" sz="4000" i="1" dirty="0" smtClean="0">
                <a:solidFill>
                  <a:srgbClr val="C00000"/>
                </a:solidFill>
              </a:rPr>
              <a:t> lady.</a:t>
            </a:r>
            <a:endParaRPr lang="ru-RU" sz="4000" i="1" dirty="0">
              <a:solidFill>
                <a:srgbClr val="C0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rgbClr val="00B050"/>
                </a:solidFill>
              </a:rPr>
              <a:t>Обычный порядок следования прилагательных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en-US" sz="4900" b="1" dirty="0" smtClean="0">
                <a:solidFill>
                  <a:srgbClr val="FF0000"/>
                </a:solidFill>
              </a:rPr>
              <a:t>Usual Word Order of Adjectives</a:t>
            </a:r>
            <a:endParaRPr lang="ru-RU" sz="49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319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92D050"/>
                </a:solidFill>
              </a:rPr>
              <a:t>Высказывая предположение, </a:t>
            </a:r>
            <a:r>
              <a:rPr lang="ru-RU" dirty="0">
                <a:solidFill>
                  <a:srgbClr val="92D050"/>
                </a:solidFill>
              </a:rPr>
              <a:t>используй </a:t>
            </a:r>
            <a:r>
              <a:rPr lang="ru-RU" dirty="0" smtClean="0">
                <a:solidFill>
                  <a:srgbClr val="92D050"/>
                </a:solidFill>
              </a:rPr>
              <a:t>следующие фразы:</a:t>
            </a: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502344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 </a:t>
            </a:r>
            <a:r>
              <a:rPr lang="en-US" dirty="0" smtClean="0">
                <a:solidFill>
                  <a:srgbClr val="00B0F0"/>
                </a:solidFill>
              </a:rPr>
              <a:t>think</a:t>
            </a:r>
            <a:r>
              <a:rPr lang="en-US" dirty="0" smtClean="0"/>
              <a:t>… </a:t>
            </a:r>
            <a:r>
              <a:rPr lang="ru-RU" sz="2600" i="1" dirty="0" smtClean="0"/>
              <a:t>я думаю…</a:t>
            </a:r>
          </a:p>
          <a:p>
            <a:endParaRPr lang="en-US" i="1" dirty="0" smtClean="0"/>
          </a:p>
          <a:p>
            <a:r>
              <a:rPr lang="en-US" dirty="0" smtClean="0">
                <a:solidFill>
                  <a:srgbClr val="00B0F0"/>
                </a:solidFill>
              </a:rPr>
              <a:t>To my mind…</a:t>
            </a:r>
            <a:r>
              <a:rPr lang="ru-RU" sz="2400" i="1" dirty="0" smtClean="0"/>
              <a:t>я считаю…</a:t>
            </a:r>
          </a:p>
          <a:p>
            <a:endParaRPr lang="en-US" i="1" dirty="0" smtClean="0"/>
          </a:p>
          <a:p>
            <a:r>
              <a:rPr lang="en-US" dirty="0" smtClean="0"/>
              <a:t>I </a:t>
            </a:r>
            <a:r>
              <a:rPr lang="en-US" dirty="0" smtClean="0">
                <a:solidFill>
                  <a:srgbClr val="00B0F0"/>
                </a:solidFill>
              </a:rPr>
              <a:t>guess</a:t>
            </a:r>
            <a:r>
              <a:rPr lang="en-US" dirty="0" smtClean="0"/>
              <a:t>…</a:t>
            </a:r>
            <a:r>
              <a:rPr lang="ru-RU" dirty="0">
                <a:solidFill>
                  <a:prstClr val="white"/>
                </a:solidFill>
              </a:rPr>
              <a:t> </a:t>
            </a:r>
            <a:r>
              <a:rPr lang="ru-RU" sz="2600" i="1" dirty="0">
                <a:solidFill>
                  <a:prstClr val="white"/>
                </a:solidFill>
              </a:rPr>
              <a:t>я полагаю</a:t>
            </a:r>
            <a:r>
              <a:rPr lang="ru-RU" sz="2600" i="1" dirty="0" smtClean="0">
                <a:solidFill>
                  <a:prstClr val="white"/>
                </a:solidFill>
              </a:rPr>
              <a:t>…</a:t>
            </a:r>
          </a:p>
          <a:p>
            <a:endParaRPr lang="ru-RU" i="1" dirty="0">
              <a:solidFill>
                <a:prstClr val="white"/>
              </a:solidFill>
            </a:endParaRPr>
          </a:p>
          <a:p>
            <a:r>
              <a:rPr lang="en-US" dirty="0" smtClean="0">
                <a:solidFill>
                  <a:srgbClr val="00B0F0"/>
                </a:solidFill>
              </a:rPr>
              <a:t>Probably</a:t>
            </a:r>
            <a:r>
              <a:rPr lang="en-US" i="1" dirty="0" smtClean="0">
                <a:solidFill>
                  <a:prstClr val="white"/>
                </a:solidFill>
              </a:rPr>
              <a:t>…</a:t>
            </a:r>
            <a:r>
              <a:rPr lang="ru-RU" sz="2600" i="1" dirty="0" smtClean="0">
                <a:solidFill>
                  <a:prstClr val="white"/>
                </a:solidFill>
              </a:rPr>
              <a:t>возможно…</a:t>
            </a:r>
          </a:p>
          <a:p>
            <a:endParaRPr lang="ru-RU" i="1" dirty="0" smtClean="0">
              <a:solidFill>
                <a:prstClr val="white"/>
              </a:solidFill>
            </a:endParaRPr>
          </a:p>
          <a:p>
            <a:r>
              <a:rPr lang="en-US" dirty="0" smtClean="0">
                <a:solidFill>
                  <a:prstClr val="white"/>
                </a:solidFill>
              </a:rPr>
              <a:t>I </a:t>
            </a:r>
            <a:r>
              <a:rPr lang="en-US" dirty="0" smtClean="0">
                <a:solidFill>
                  <a:srgbClr val="00B0F0"/>
                </a:solidFill>
              </a:rPr>
              <a:t>believe</a:t>
            </a:r>
            <a:r>
              <a:rPr lang="en-US" dirty="0" smtClean="0">
                <a:solidFill>
                  <a:prstClr val="white"/>
                </a:solidFill>
              </a:rPr>
              <a:t>…</a:t>
            </a:r>
            <a:r>
              <a:rPr lang="ru-RU" dirty="0" smtClean="0">
                <a:solidFill>
                  <a:prstClr val="white"/>
                </a:solidFill>
              </a:rPr>
              <a:t> </a:t>
            </a:r>
            <a:r>
              <a:rPr lang="ru-RU" sz="2600" i="1" dirty="0" smtClean="0">
                <a:solidFill>
                  <a:prstClr val="white"/>
                </a:solidFill>
              </a:rPr>
              <a:t>я уверен…</a:t>
            </a:r>
          </a:p>
          <a:p>
            <a:endParaRPr lang="en-US" i="1" dirty="0" smtClean="0">
              <a:solidFill>
                <a:prstClr val="white"/>
              </a:solidFill>
            </a:endParaRPr>
          </a:p>
          <a:p>
            <a:r>
              <a:rPr lang="en-US" dirty="0" smtClean="0">
                <a:solidFill>
                  <a:prstClr val="white"/>
                </a:solidFill>
              </a:rPr>
              <a:t>I </a:t>
            </a:r>
            <a:r>
              <a:rPr lang="en-US" dirty="0" smtClean="0">
                <a:solidFill>
                  <a:srgbClr val="00B0F0"/>
                </a:solidFill>
              </a:rPr>
              <a:t>am sure</a:t>
            </a:r>
            <a:r>
              <a:rPr lang="en-US" dirty="0" smtClean="0">
                <a:solidFill>
                  <a:prstClr val="white"/>
                </a:solidFill>
              </a:rPr>
              <a:t>…</a:t>
            </a:r>
            <a:r>
              <a:rPr lang="ru-RU" dirty="0" smtClean="0">
                <a:solidFill>
                  <a:prstClr val="white"/>
                </a:solidFill>
              </a:rPr>
              <a:t> </a:t>
            </a:r>
            <a:r>
              <a:rPr lang="ru-RU" sz="2400" i="1" dirty="0" smtClean="0">
                <a:solidFill>
                  <a:prstClr val="white"/>
                </a:solidFill>
              </a:rPr>
              <a:t>я знаю точно</a:t>
            </a:r>
          </a:p>
          <a:p>
            <a:pPr marL="0" indent="0">
              <a:buNone/>
            </a:pPr>
            <a:endParaRPr lang="ru-RU" sz="2400" i="1" dirty="0" smtClean="0">
              <a:solidFill>
                <a:prstClr val="white"/>
              </a:solidFill>
            </a:endParaRPr>
          </a:p>
          <a:p>
            <a:pPr marL="0" indent="0">
              <a:buNone/>
            </a:pPr>
            <a:r>
              <a:rPr lang="en-US" sz="2400" i="1" dirty="0" smtClean="0">
                <a:solidFill>
                  <a:srgbClr val="00B0F0"/>
                </a:solidFill>
              </a:rPr>
              <a:t>I believe he is from Spain </a:t>
            </a:r>
            <a:r>
              <a:rPr lang="ru-RU" sz="2400" i="1" dirty="0" smtClean="0"/>
              <a:t>Я уверен, что он из Испании</a:t>
            </a:r>
            <a:endParaRPr lang="en-US" sz="2400" i="1" dirty="0" smtClean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879424"/>
          </a:xfrm>
        </p:spPr>
        <p:txBody>
          <a:bodyPr>
            <a:normAutofit fontScale="85000" lnSpcReduction="20000"/>
          </a:bodyPr>
          <a:lstStyle/>
          <a:p>
            <a:r>
              <a:rPr lang="en-US" sz="3000" dirty="0" smtClean="0"/>
              <a:t>He/she/it </a:t>
            </a:r>
            <a:r>
              <a:rPr lang="en-US" sz="3000" dirty="0" smtClean="0">
                <a:solidFill>
                  <a:srgbClr val="FFFF00"/>
                </a:solidFill>
              </a:rPr>
              <a:t>may be</a:t>
            </a:r>
            <a:r>
              <a:rPr lang="en-US" sz="3000" dirty="0" smtClean="0"/>
              <a:t>…</a:t>
            </a:r>
            <a:r>
              <a:rPr lang="ru-RU" sz="3000" dirty="0" smtClean="0"/>
              <a:t> </a:t>
            </a:r>
            <a:r>
              <a:rPr lang="ru-RU" sz="2400" i="1" dirty="0" smtClean="0"/>
              <a:t>Он</a:t>
            </a:r>
            <a:r>
              <a:rPr lang="en-US" sz="2400" i="1" dirty="0"/>
              <a:t>/</a:t>
            </a:r>
            <a:r>
              <a:rPr lang="ru-RU" sz="2400" i="1" dirty="0" smtClean="0"/>
              <a:t>она</a:t>
            </a:r>
            <a:r>
              <a:rPr lang="en-US" sz="2400" i="1" dirty="0" smtClean="0"/>
              <a:t>/</a:t>
            </a:r>
            <a:r>
              <a:rPr lang="ru-RU" sz="2400" i="1" dirty="0" smtClean="0"/>
              <a:t>оно </a:t>
            </a:r>
            <a:r>
              <a:rPr lang="ru-RU" sz="2400" i="1" dirty="0" smtClean="0">
                <a:solidFill>
                  <a:srgbClr val="FFFF00"/>
                </a:solidFill>
              </a:rPr>
              <a:t>может быть…</a:t>
            </a:r>
          </a:p>
          <a:p>
            <a:pPr marL="0" indent="0">
              <a:buNone/>
            </a:pPr>
            <a:endParaRPr lang="en-US" sz="2400" i="1" dirty="0" smtClean="0">
              <a:solidFill>
                <a:srgbClr val="FFFF00"/>
              </a:solidFill>
            </a:endParaRPr>
          </a:p>
          <a:p>
            <a:r>
              <a:rPr lang="en-US" sz="3000" dirty="0" smtClean="0">
                <a:solidFill>
                  <a:prstClr val="white"/>
                </a:solidFill>
              </a:rPr>
              <a:t>He/she/it </a:t>
            </a:r>
            <a:r>
              <a:rPr lang="en-US" sz="3000" dirty="0" smtClean="0">
                <a:solidFill>
                  <a:srgbClr val="FFC000"/>
                </a:solidFill>
              </a:rPr>
              <a:t>can be</a:t>
            </a:r>
            <a:r>
              <a:rPr lang="en-US" sz="3000" dirty="0" smtClean="0">
                <a:solidFill>
                  <a:prstClr val="white"/>
                </a:solidFill>
              </a:rPr>
              <a:t>…</a:t>
            </a:r>
            <a:r>
              <a:rPr lang="ru-RU" sz="3000" dirty="0">
                <a:solidFill>
                  <a:prstClr val="white"/>
                </a:solidFill>
              </a:rPr>
              <a:t> </a:t>
            </a:r>
            <a:r>
              <a:rPr lang="ru-RU" sz="2400" i="1" dirty="0">
                <a:solidFill>
                  <a:prstClr val="white"/>
                </a:solidFill>
              </a:rPr>
              <a:t>Он</a:t>
            </a:r>
            <a:r>
              <a:rPr lang="en-US" sz="2400" i="1" dirty="0">
                <a:solidFill>
                  <a:prstClr val="white"/>
                </a:solidFill>
              </a:rPr>
              <a:t>/</a:t>
            </a:r>
            <a:r>
              <a:rPr lang="ru-RU" sz="2400" i="1" dirty="0">
                <a:solidFill>
                  <a:prstClr val="white"/>
                </a:solidFill>
              </a:rPr>
              <a:t>она</a:t>
            </a:r>
            <a:r>
              <a:rPr lang="en-US" sz="2400" i="1" dirty="0">
                <a:solidFill>
                  <a:prstClr val="white"/>
                </a:solidFill>
              </a:rPr>
              <a:t>/</a:t>
            </a:r>
            <a:r>
              <a:rPr lang="ru-RU" sz="2400" i="1" dirty="0">
                <a:solidFill>
                  <a:prstClr val="white"/>
                </a:solidFill>
              </a:rPr>
              <a:t>оно </a:t>
            </a:r>
            <a:r>
              <a:rPr lang="ru-RU" sz="2400" i="1" dirty="0" smtClean="0">
                <a:solidFill>
                  <a:srgbClr val="FFC000"/>
                </a:solidFill>
              </a:rPr>
              <a:t>возможно…</a:t>
            </a:r>
          </a:p>
          <a:p>
            <a:pPr marL="0" indent="0">
              <a:buNone/>
            </a:pPr>
            <a:endParaRPr lang="ru-RU" sz="2400" i="1" dirty="0" smtClean="0">
              <a:solidFill>
                <a:srgbClr val="FFC000"/>
              </a:solidFill>
            </a:endParaRPr>
          </a:p>
          <a:p>
            <a:r>
              <a:rPr lang="en-US" sz="3000" dirty="0" smtClean="0">
                <a:solidFill>
                  <a:prstClr val="white"/>
                </a:solidFill>
              </a:rPr>
              <a:t>He/she/it </a:t>
            </a:r>
            <a:r>
              <a:rPr lang="en-US" sz="3000" dirty="0" smtClean="0">
                <a:solidFill>
                  <a:srgbClr val="FF0000"/>
                </a:solidFill>
              </a:rPr>
              <a:t>might be</a:t>
            </a:r>
            <a:r>
              <a:rPr lang="en-US" sz="3000" dirty="0" smtClean="0">
                <a:solidFill>
                  <a:prstClr val="white"/>
                </a:solidFill>
              </a:rPr>
              <a:t>…</a:t>
            </a:r>
            <a:r>
              <a:rPr lang="ru-RU" sz="3000" dirty="0">
                <a:solidFill>
                  <a:prstClr val="white"/>
                </a:solidFill>
              </a:rPr>
              <a:t> </a:t>
            </a:r>
            <a:r>
              <a:rPr lang="ru-RU" sz="2400" i="1" dirty="0">
                <a:solidFill>
                  <a:prstClr val="white"/>
                </a:solidFill>
              </a:rPr>
              <a:t>Он</a:t>
            </a:r>
            <a:r>
              <a:rPr lang="en-US" sz="2400" i="1" dirty="0">
                <a:solidFill>
                  <a:prstClr val="white"/>
                </a:solidFill>
              </a:rPr>
              <a:t>/</a:t>
            </a:r>
            <a:r>
              <a:rPr lang="ru-RU" sz="2400" i="1" dirty="0">
                <a:solidFill>
                  <a:prstClr val="white"/>
                </a:solidFill>
              </a:rPr>
              <a:t>она</a:t>
            </a:r>
            <a:r>
              <a:rPr lang="en-US" sz="2400" i="1" dirty="0">
                <a:solidFill>
                  <a:prstClr val="white"/>
                </a:solidFill>
              </a:rPr>
              <a:t>/</a:t>
            </a:r>
            <a:r>
              <a:rPr lang="ru-RU" sz="2400" i="1" dirty="0">
                <a:solidFill>
                  <a:prstClr val="white"/>
                </a:solidFill>
              </a:rPr>
              <a:t>оно </a:t>
            </a:r>
            <a:r>
              <a:rPr lang="ru-RU" sz="2400" i="1" dirty="0" smtClean="0">
                <a:solidFill>
                  <a:srgbClr val="FF0000"/>
                </a:solidFill>
              </a:rPr>
              <a:t>вероятно…</a:t>
            </a:r>
          </a:p>
          <a:p>
            <a:pPr marL="0" indent="0">
              <a:buNone/>
            </a:pPr>
            <a:endParaRPr lang="en-US" sz="2600" i="1" dirty="0" smtClean="0">
              <a:solidFill>
                <a:srgbClr val="FF0000"/>
              </a:solidFill>
            </a:endParaRPr>
          </a:p>
          <a:p>
            <a:r>
              <a:rPr lang="en-US" sz="3000" dirty="0" smtClean="0">
                <a:solidFill>
                  <a:prstClr val="white"/>
                </a:solidFill>
              </a:rPr>
              <a:t>He/she/it </a:t>
            </a:r>
            <a:r>
              <a:rPr lang="en-US" sz="3000" dirty="0" smtClean="0">
                <a:solidFill>
                  <a:srgbClr val="C00000"/>
                </a:solidFill>
              </a:rPr>
              <a:t>must be</a:t>
            </a:r>
            <a:r>
              <a:rPr lang="en-US" sz="3000" dirty="0" smtClean="0">
                <a:solidFill>
                  <a:prstClr val="white"/>
                </a:solidFill>
              </a:rPr>
              <a:t>…</a:t>
            </a:r>
            <a:r>
              <a:rPr lang="ru-RU" sz="3000" dirty="0">
                <a:solidFill>
                  <a:prstClr val="white"/>
                </a:solidFill>
              </a:rPr>
              <a:t> </a:t>
            </a:r>
            <a:r>
              <a:rPr lang="ru-RU" sz="2400" i="1" dirty="0">
                <a:solidFill>
                  <a:prstClr val="white"/>
                </a:solidFill>
              </a:rPr>
              <a:t>Он</a:t>
            </a:r>
            <a:r>
              <a:rPr lang="en-US" sz="2400" i="1" dirty="0">
                <a:solidFill>
                  <a:prstClr val="white"/>
                </a:solidFill>
              </a:rPr>
              <a:t>/</a:t>
            </a:r>
            <a:r>
              <a:rPr lang="ru-RU" sz="2400" i="1" dirty="0">
                <a:solidFill>
                  <a:prstClr val="white"/>
                </a:solidFill>
              </a:rPr>
              <a:t>она</a:t>
            </a:r>
            <a:r>
              <a:rPr lang="en-US" sz="2400" i="1" dirty="0">
                <a:solidFill>
                  <a:prstClr val="white"/>
                </a:solidFill>
              </a:rPr>
              <a:t>/</a:t>
            </a:r>
            <a:r>
              <a:rPr lang="ru-RU" sz="2400" i="1" dirty="0">
                <a:solidFill>
                  <a:prstClr val="white"/>
                </a:solidFill>
              </a:rPr>
              <a:t>оно </a:t>
            </a:r>
            <a:r>
              <a:rPr lang="ru-RU" sz="2400" i="1" dirty="0" smtClean="0">
                <a:solidFill>
                  <a:srgbClr val="C00000"/>
                </a:solidFill>
              </a:rPr>
              <a:t>наверняка…</a:t>
            </a:r>
          </a:p>
          <a:p>
            <a:pPr marL="0" indent="0">
              <a:buNone/>
            </a:pPr>
            <a:endParaRPr lang="en-US" sz="2400" i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sz="2400" i="1" dirty="0" smtClean="0">
                <a:solidFill>
                  <a:srgbClr val="00B0F0"/>
                </a:solidFill>
              </a:rPr>
              <a:t>He must be from Spain </a:t>
            </a:r>
            <a:r>
              <a:rPr lang="ru-RU" sz="2400" i="1" dirty="0" smtClean="0">
                <a:solidFill>
                  <a:srgbClr val="C00000"/>
                </a:solidFill>
              </a:rPr>
              <a:t>Должно быть </a:t>
            </a:r>
            <a:r>
              <a:rPr lang="ru-RU" sz="2400" i="1" dirty="0" smtClean="0"/>
              <a:t>он из Испании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262088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400" b="1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F0000"/>
                </a:solidFill>
              </a:rPr>
              <a:t>Describing </a:t>
            </a:r>
            <a:r>
              <a:rPr lang="en-US" sz="4400" b="1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F0000"/>
                </a:solidFill>
              </a:rPr>
              <a:t>people</a:t>
            </a:r>
            <a:r>
              <a:rPr lang="en-US" sz="44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F0000"/>
                </a:solidFill>
              </a:rPr>
              <a:t> </a:t>
            </a:r>
            <a:r>
              <a:rPr lang="en-US" sz="4400" b="1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F0000"/>
                </a:solidFill>
              </a:rPr>
              <a:t>follow the plan: </a:t>
            </a:r>
            <a:r>
              <a:rPr lang="ru-RU" sz="3100" b="1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B050"/>
                </a:solidFill>
              </a:rPr>
              <a:t>описывая людей, придерживайся плана:</a:t>
            </a:r>
            <a:endParaRPr lang="ru-RU" sz="31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lvl="0">
              <a:buClr>
                <a:srgbClr val="F3A447"/>
              </a:buClr>
            </a:pPr>
            <a:r>
              <a:rPr lang="en-US" dirty="0">
                <a:solidFill>
                  <a:srgbClr val="FFC000"/>
                </a:solidFill>
              </a:rPr>
              <a:t>Male/female</a:t>
            </a:r>
            <a:r>
              <a:rPr lang="en-US" dirty="0">
                <a:solidFill>
                  <a:prstClr val="white"/>
                </a:solidFill>
              </a:rPr>
              <a:t> (name)</a:t>
            </a:r>
            <a:r>
              <a:rPr lang="ru-RU" dirty="0">
                <a:solidFill>
                  <a:prstClr val="white"/>
                </a:solidFill>
              </a:rPr>
              <a:t>          </a:t>
            </a:r>
            <a:endParaRPr lang="en-US" dirty="0">
              <a:solidFill>
                <a:prstClr val="white"/>
              </a:solidFill>
            </a:endParaRPr>
          </a:p>
          <a:p>
            <a:pPr lvl="0">
              <a:buClr>
                <a:srgbClr val="F3A447"/>
              </a:buClr>
            </a:pPr>
            <a:r>
              <a:rPr lang="en-US" dirty="0">
                <a:solidFill>
                  <a:srgbClr val="FFFF00"/>
                </a:solidFill>
              </a:rPr>
              <a:t>Age</a:t>
            </a:r>
          </a:p>
          <a:p>
            <a:pPr lvl="0">
              <a:buClr>
                <a:srgbClr val="F3A447"/>
              </a:buClr>
            </a:pPr>
            <a:r>
              <a:rPr lang="en-US" dirty="0" smtClean="0">
                <a:solidFill>
                  <a:srgbClr val="92D050"/>
                </a:solidFill>
              </a:rPr>
              <a:t>General </a:t>
            </a:r>
            <a:r>
              <a:rPr lang="en-US" dirty="0">
                <a:solidFill>
                  <a:srgbClr val="92D050"/>
                </a:solidFill>
              </a:rPr>
              <a:t>appearance </a:t>
            </a:r>
          </a:p>
          <a:p>
            <a:pPr lvl="0">
              <a:buClr>
                <a:srgbClr val="F3A447"/>
              </a:buClr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Height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  <a:p>
            <a:pPr lvl="0">
              <a:buClr>
                <a:srgbClr val="F3A447"/>
              </a:buClr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Build</a:t>
            </a:r>
          </a:p>
          <a:p>
            <a:pPr lvl="0">
              <a:buClr>
                <a:srgbClr val="F3A447"/>
              </a:buClr>
            </a:pPr>
            <a:r>
              <a:rPr lang="en-US" dirty="0">
                <a:solidFill>
                  <a:schemeClr val="tx2">
                    <a:lumMod val="10000"/>
                  </a:schemeClr>
                </a:solidFill>
              </a:rPr>
              <a:t>Eyes</a:t>
            </a:r>
          </a:p>
          <a:p>
            <a:pPr lvl="0">
              <a:buClr>
                <a:srgbClr val="F3A447"/>
              </a:buClr>
            </a:pPr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Hair</a:t>
            </a:r>
          </a:p>
          <a:p>
            <a:pPr lvl="0">
              <a:buClr>
                <a:srgbClr val="F3A447"/>
              </a:buClr>
            </a:pPr>
            <a:r>
              <a:rPr lang="en-US" dirty="0">
                <a:solidFill>
                  <a:srgbClr val="7030A0"/>
                </a:solidFill>
              </a:rPr>
              <a:t>Other features</a:t>
            </a:r>
          </a:p>
          <a:p>
            <a:pPr lvl="0">
              <a:buClr>
                <a:srgbClr val="F3A447"/>
              </a:buClr>
            </a:pPr>
            <a:r>
              <a:rPr lang="en-US" dirty="0">
                <a:solidFill>
                  <a:srgbClr val="C00000"/>
                </a:solidFill>
              </a:rPr>
              <a:t>Character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This is a </a:t>
            </a:r>
            <a:r>
              <a:rPr lang="en-US" dirty="0" smtClean="0">
                <a:solidFill>
                  <a:srgbClr val="92D050"/>
                </a:solidFill>
              </a:rPr>
              <a:t>pretty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C000"/>
                </a:solidFill>
              </a:rPr>
              <a:t>girl</a:t>
            </a:r>
            <a:r>
              <a:rPr lang="en-US" dirty="0" smtClean="0"/>
              <a:t>, in her </a:t>
            </a:r>
            <a:r>
              <a:rPr lang="en-US" dirty="0" smtClean="0">
                <a:solidFill>
                  <a:srgbClr val="FFFF00"/>
                </a:solidFill>
              </a:rPr>
              <a:t>early twentieth. </a:t>
            </a:r>
            <a:r>
              <a:rPr lang="en-US" i="1" dirty="0" smtClean="0">
                <a:solidFill>
                  <a:srgbClr val="00B0F0"/>
                </a:solidFill>
              </a:rPr>
              <a:t>Probably</a:t>
            </a:r>
            <a:r>
              <a:rPr lang="en-US" dirty="0" smtClean="0"/>
              <a:t> she is from Africa for she has </a:t>
            </a:r>
            <a:r>
              <a:rPr lang="en-US" dirty="0" smtClean="0">
                <a:solidFill>
                  <a:srgbClr val="92D050"/>
                </a:solidFill>
              </a:rPr>
              <a:t>dark complexion. </a:t>
            </a:r>
            <a:r>
              <a:rPr lang="en-US" dirty="0" smtClean="0"/>
              <a:t>She is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tall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slim, </a:t>
            </a:r>
            <a:r>
              <a:rPr lang="en-US" dirty="0" smtClean="0"/>
              <a:t>with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bright eyes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92D050"/>
                </a:solidFill>
              </a:rPr>
              <a:t>happy smile on her full lips.</a:t>
            </a:r>
            <a:r>
              <a:rPr lang="en-US" dirty="0" smtClean="0"/>
              <a:t> </a:t>
            </a:r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H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er hair is dark, long and curly</a:t>
            </a:r>
            <a:r>
              <a:rPr lang="en-US" dirty="0" smtClean="0"/>
              <a:t>. She </a:t>
            </a:r>
            <a:r>
              <a:rPr lang="en-US" i="1" dirty="0" smtClean="0">
                <a:solidFill>
                  <a:srgbClr val="00B0F0"/>
                </a:solidFill>
              </a:rPr>
              <a:t>may </a:t>
            </a:r>
            <a:r>
              <a:rPr lang="en-US" dirty="0" smtClean="0"/>
              <a:t>see not very well for </a:t>
            </a:r>
            <a:r>
              <a:rPr lang="en-US" dirty="0" smtClean="0">
                <a:solidFill>
                  <a:srgbClr val="7030A0"/>
                </a:solidFill>
              </a:rPr>
              <a:t>she has glasses on</a:t>
            </a:r>
            <a:r>
              <a:rPr lang="en-US" dirty="0" smtClean="0"/>
              <a:t>. She </a:t>
            </a:r>
            <a:r>
              <a:rPr lang="en-US" i="1" dirty="0" smtClean="0">
                <a:solidFill>
                  <a:srgbClr val="00B0F0"/>
                </a:solidFill>
              </a:rPr>
              <a:t>might be </a:t>
            </a:r>
            <a:r>
              <a:rPr lang="en-US" dirty="0" smtClean="0">
                <a:solidFill>
                  <a:srgbClr val="C00000"/>
                </a:solidFill>
              </a:rPr>
              <a:t>sociable and energetic.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4315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212</TotalTime>
  <Words>522</Words>
  <Application>Microsoft Office PowerPoint</Application>
  <PresentationFormat>Экран (4:3)</PresentationFormat>
  <Paragraphs>111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Describing people. Советы и рекомендации                                                  Составитель                                                                                                         Журбенко М.А.,                                                                                    преподаватель английского языка                                                                                      высшей категории ФГОУ  «Оренбургское Президентское  Кадетское Училище» 2011  </vt:lpstr>
      <vt:lpstr>What does he/she look like?</vt:lpstr>
      <vt:lpstr>                                                                                  What does he/she look like?  О возрасте (Age)</vt:lpstr>
      <vt:lpstr>Body О теле</vt:lpstr>
      <vt:lpstr>                                                                                  What does he/she look like?  и других особенностях:  Other features</vt:lpstr>
      <vt:lpstr>   What is he/she like? Здесь мы говорим о качествах личности и свойствах характера </vt:lpstr>
      <vt:lpstr>Обычный порядок следования прилагательных Usual Word Order of Adjectives</vt:lpstr>
      <vt:lpstr>Высказывая предположение, используй следующие фразы:</vt:lpstr>
      <vt:lpstr>Describing people follow the plan: описывая людей, придерживайся плана: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33</cp:revision>
  <dcterms:created xsi:type="dcterms:W3CDTF">2011-09-12T09:56:01Z</dcterms:created>
  <dcterms:modified xsi:type="dcterms:W3CDTF">2011-09-16T04:24:20Z</dcterms:modified>
</cp:coreProperties>
</file>