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9" r:id="rId4"/>
    <p:sldId id="258" r:id="rId5"/>
    <p:sldId id="260" r:id="rId6"/>
    <p:sldId id="261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2A87"/>
    <a:srgbClr val="1C15AB"/>
    <a:srgbClr val="AF116F"/>
    <a:srgbClr val="1919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F8019CF-A6B4-4844-9B42-D043F06AFA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Внеклассное мероприятие </a:t>
            </a:r>
            <a:br>
              <a:rPr lang="ru-RU" dirty="0" smtClean="0"/>
            </a:br>
            <a:r>
              <a:rPr lang="ru-RU" dirty="0" smtClean="0"/>
              <a:t>для 8 класса по геометрии</a:t>
            </a:r>
            <a:br>
              <a:rPr lang="ru-RU" dirty="0" smtClean="0"/>
            </a:br>
            <a:r>
              <a:rPr lang="ru-RU" dirty="0" smtClean="0"/>
              <a:t>учителя математики</a:t>
            </a:r>
            <a:br>
              <a:rPr lang="ru-RU" dirty="0" smtClean="0"/>
            </a:br>
            <a:r>
              <a:rPr lang="ru-RU" dirty="0" err="1" smtClean="0"/>
              <a:t>Заричанской</a:t>
            </a:r>
            <a:r>
              <a:rPr lang="ru-RU" dirty="0" smtClean="0"/>
              <a:t> О.А.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100013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«По следам Пифагора»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" name="Picture 33" descr="people22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786190"/>
            <a:ext cx="2447925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C15AB"/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Успехов в учебе!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7" name="Picture 1" descr="D:\Документы Ольги Анатольевны\Плакаты и картинки\картинки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643182"/>
            <a:ext cx="2114550" cy="3810000"/>
          </a:xfrm>
          <a:prstGeom prst="rect">
            <a:avLst/>
          </a:prstGeom>
          <a:noFill/>
        </p:spPr>
      </p:pic>
      <p:pic>
        <p:nvPicPr>
          <p:cNvPr id="4098" name="Picture 2" descr="D:\Документы Ольги Анатольевны\Плакаты и картинки\картинки\3.jpg"/>
          <p:cNvPicPr>
            <a:picLocks noGrp="1" noChangeAspect="1" noChangeArrowheads="1"/>
          </p:cNvPicPr>
          <p:nvPr>
            <p:ph type="dgm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643182"/>
            <a:ext cx="33337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00B050"/>
                </a:solidFill>
              </a:rPr>
              <a:t>Цель</a:t>
            </a:r>
            <a:r>
              <a:rPr lang="ru-RU" sz="2400" dirty="0" smtClean="0">
                <a:solidFill>
                  <a:srgbClr val="00B050"/>
                </a:solidFill>
              </a:rPr>
              <a:t>:</a:t>
            </a:r>
            <a:r>
              <a:rPr lang="ru-RU" sz="2400" dirty="0" smtClean="0"/>
              <a:t> Закрепить и расширить знания учащихся теоремы и биографии Пифагора.</a:t>
            </a:r>
            <a:br>
              <a:rPr lang="ru-RU" sz="2400" dirty="0" smtClean="0"/>
            </a:br>
            <a:r>
              <a:rPr lang="ru-RU" sz="2400" dirty="0" smtClean="0"/>
              <a:t>Развивать интеллектуальные навыки: сравнение, классификация, анализ.</a:t>
            </a:r>
            <a:br>
              <a:rPr lang="ru-RU" sz="2400" dirty="0" smtClean="0"/>
            </a:br>
            <a:r>
              <a:rPr lang="ru-RU" sz="2400" dirty="0" smtClean="0"/>
              <a:t>Развивать коммуникативные навыки и математическую речь.</a:t>
            </a:r>
            <a:br>
              <a:rPr lang="ru-RU" sz="2400" dirty="0" smtClean="0"/>
            </a:br>
            <a:r>
              <a:rPr lang="ru-RU" sz="2400" dirty="0" smtClean="0"/>
              <a:t>Воспитывать диалоговую культуру.</a:t>
            </a:r>
            <a:br>
              <a:rPr lang="ru-RU" sz="2400" dirty="0" smtClean="0"/>
            </a:br>
            <a:r>
              <a:rPr lang="ru-RU" sz="2400" dirty="0" smtClean="0"/>
              <a:t>Воспитывать любовь к предмету.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2608263" y="5824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ru-RU" sz="1800"/>
          </a:p>
        </p:txBody>
      </p:sp>
      <p:pic>
        <p:nvPicPr>
          <p:cNvPr id="3074" name="Picture 2" descr="D:\Документы Ольги Анатольевны\Плакаты и картинки\картинк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786058"/>
            <a:ext cx="3429024" cy="3678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Разгадаете </a:t>
            </a:r>
            <a:r>
              <a:rPr lang="ru-RU" sz="3100" dirty="0" smtClean="0"/>
              <a:t>кроссворд, а ключом к разгадыванию кроссворда будут правильные ответы на вопрос учителя.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SmartArt 3" descr="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071834" cy="435771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contourW="12700">
            <a:contourClr>
              <a:srgbClr val="00B0F0"/>
            </a:contourClr>
          </a:sp3d>
        </p:spPr>
      </p:pic>
      <p:pic>
        <p:nvPicPr>
          <p:cNvPr id="5" name="Рисунок SmartArt 4" descr="2"/>
          <p:cNvPicPr>
            <a:picLocks noGrp="1"/>
          </p:cNvPicPr>
          <p:nvPr>
            <p:ph type="dgm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571612"/>
            <a:ext cx="4857784" cy="428628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Сообщение 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темы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 и цели.</a:t>
            </a:r>
            <a:endParaRPr lang="ru-RU" sz="4800" dirty="0">
              <a:solidFill>
                <a:srgbClr val="FF0000"/>
              </a:solidFill>
            </a:endParaRPr>
          </a:p>
        </p:txBody>
      </p:sp>
      <p:graphicFrame>
        <p:nvGraphicFramePr>
          <p:cNvPr id="6" name="Рисунок SmartArt 5"/>
          <p:cNvGraphicFramePr>
            <a:graphicFrameLocks noGrp="1"/>
          </p:cNvGraphicFramePr>
          <p:nvPr>
            <p:ph type="dgm" idx="1"/>
          </p:nvPr>
        </p:nvGraphicFramePr>
        <p:xfrm>
          <a:off x="4357687" y="214293"/>
          <a:ext cx="4500594" cy="6286534"/>
        </p:xfrm>
        <a:graphic>
          <a:graphicData uri="http://schemas.openxmlformats.org/drawingml/2006/table">
            <a:tbl>
              <a:tblPr/>
              <a:tblGrid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</a:tblGrid>
              <a:tr h="1105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spc="-5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2000" spc="-5" dirty="0">
                          <a:latin typeface="Times New Roman"/>
                          <a:ea typeface="Times New Roman"/>
                        </a:rPr>
                      </a:br>
                      <a:r>
                        <a:rPr lang="ru-RU" sz="2000" spc="-5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2000" spc="-5" dirty="0">
                          <a:latin typeface="Times New Roman"/>
                          <a:ea typeface="Times New Roman"/>
                        </a:rPr>
                      </a:b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65" name="Picture 1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71810"/>
            <a:ext cx="25717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629763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</a:rPr>
              <a:t>Назови правильный ответ.</a:t>
            </a:r>
            <a:r>
              <a:rPr lang="ru-RU" sz="1600" dirty="0" smtClean="0"/>
              <a:t>	</a:t>
            </a:r>
            <a:br>
              <a:rPr lang="ru-RU" sz="1600" dirty="0" smtClean="0"/>
            </a:br>
            <a:r>
              <a:rPr lang="ru-RU" sz="2200" dirty="0" smtClean="0"/>
              <a:t>1. Какой треугольник называется прямоугольным? </a:t>
            </a:r>
            <a:br>
              <a:rPr lang="ru-RU" sz="2200" dirty="0" smtClean="0"/>
            </a:br>
            <a:r>
              <a:rPr lang="ru-RU" sz="2200" dirty="0" smtClean="0"/>
              <a:t>2.Как называются его стороны? </a:t>
            </a:r>
            <a:br>
              <a:rPr lang="ru-RU" sz="2200" dirty="0" smtClean="0"/>
            </a:br>
            <a:r>
              <a:rPr lang="ru-RU" sz="2200" dirty="0" smtClean="0"/>
              <a:t>3. Продолжите предложение: В прямоугольном треугольнике любой катет</a:t>
            </a:r>
            <a:br>
              <a:rPr lang="ru-RU" sz="2200" dirty="0" smtClean="0"/>
            </a:br>
            <a:r>
              <a:rPr lang="ru-RU" sz="2200" dirty="0" smtClean="0"/>
              <a:t>а) равен гипотенузе;</a:t>
            </a:r>
            <a:br>
              <a:rPr lang="ru-RU" sz="2200" dirty="0" smtClean="0"/>
            </a:br>
            <a:r>
              <a:rPr lang="ru-RU" sz="2200" dirty="0" smtClean="0"/>
              <a:t>б) меньше гипотенузы;</a:t>
            </a:r>
            <a:br>
              <a:rPr lang="ru-RU" sz="2200" dirty="0" smtClean="0"/>
            </a:br>
            <a:r>
              <a:rPr lang="ru-RU" sz="2200" dirty="0" smtClean="0"/>
              <a:t>в) больше гипотенузы;</a:t>
            </a:r>
            <a:br>
              <a:rPr lang="ru-RU" sz="2200" dirty="0" smtClean="0"/>
            </a:br>
            <a:r>
              <a:rPr lang="ru-RU" sz="2200" dirty="0" smtClean="0"/>
              <a:t>г) определить нельзя.</a:t>
            </a:r>
            <a:br>
              <a:rPr lang="ru-RU" sz="2200" dirty="0" smtClean="0"/>
            </a:br>
            <a:r>
              <a:rPr lang="ru-RU" sz="2200" dirty="0" smtClean="0"/>
              <a:t>4. В прямоугольном треугольнике один из острых углов равен 20°.Найдите второй острый угол. </a:t>
            </a:r>
            <a:br>
              <a:rPr lang="ru-RU" sz="2200" dirty="0" smtClean="0"/>
            </a:br>
            <a:r>
              <a:rPr lang="ru-RU" sz="2200" dirty="0" smtClean="0"/>
              <a:t>5. Один из катетов прямоугольного треугольника равен половине гипотенузы, острые углы равны:</a:t>
            </a:r>
            <a:br>
              <a:rPr lang="ru-RU" sz="2200" dirty="0" smtClean="0"/>
            </a:br>
            <a:r>
              <a:rPr lang="ru-RU" sz="2200" dirty="0" smtClean="0"/>
              <a:t>а) 60° и 30°;</a:t>
            </a:r>
            <a:br>
              <a:rPr lang="ru-RU" sz="2200" dirty="0" smtClean="0"/>
            </a:br>
            <a:r>
              <a:rPr lang="ru-RU" sz="2200" dirty="0" smtClean="0"/>
              <a:t>б) по 45°;</a:t>
            </a:r>
            <a:br>
              <a:rPr lang="ru-RU" sz="2200" dirty="0" smtClean="0"/>
            </a:br>
            <a:r>
              <a:rPr lang="ru-RU" sz="2200" dirty="0" smtClean="0"/>
              <a:t>в) однозначно определить нельзя.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9219" name="Picture 3" descr="D:\Документы Ольги Анатольевны\Плакаты и картинки\картинки\6.jpg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83383" y="357166"/>
            <a:ext cx="2443793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62A87"/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Решите устно задачи по чертежу.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sz="3100" dirty="0" smtClean="0"/>
              <a:t>Найдите неизвестную сторону треугольника.</a:t>
            </a:r>
            <a:br>
              <a:rPr lang="ru-RU" sz="3100" dirty="0" smtClean="0"/>
            </a:br>
            <a:r>
              <a:rPr lang="ru-RU" sz="3100" dirty="0" smtClean="0"/>
              <a:t>- Как иначе называют треугольник со сторонами 3, 4 и 5? </a:t>
            </a:r>
            <a:endParaRPr lang="ru-RU" sz="31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2786058"/>
            <a:ext cx="8358246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Ответ к задаче 2:   х</a:t>
            </a:r>
            <a:r>
              <a:rPr lang="ru-RU" baseline="30000" dirty="0" smtClean="0">
                <a:solidFill>
                  <a:srgbClr val="7030A0"/>
                </a:solidFill>
              </a:rPr>
              <a:t>2</a:t>
            </a:r>
            <a:r>
              <a:rPr lang="ru-RU" dirty="0" smtClean="0">
                <a:solidFill>
                  <a:srgbClr val="7030A0"/>
                </a:solidFill>
              </a:rPr>
              <a:t>=13</a:t>
            </a:r>
            <a:r>
              <a:rPr lang="ru-RU" baseline="30000" dirty="0" smtClean="0">
                <a:solidFill>
                  <a:srgbClr val="7030A0"/>
                </a:solidFill>
              </a:rPr>
              <a:t>2</a:t>
            </a:r>
            <a:r>
              <a:rPr lang="ru-RU" dirty="0" smtClean="0">
                <a:solidFill>
                  <a:srgbClr val="7030A0"/>
                </a:solidFill>
              </a:rPr>
              <a:t>-5</a:t>
            </a:r>
            <a:r>
              <a:rPr lang="ru-RU" baseline="30000" dirty="0" smtClean="0">
                <a:solidFill>
                  <a:srgbClr val="7030A0"/>
                </a:solidFill>
              </a:rPr>
              <a:t>2</a:t>
            </a:r>
            <a:r>
              <a:rPr lang="ru-RU" dirty="0" smtClean="0">
                <a:solidFill>
                  <a:srgbClr val="7030A0"/>
                </a:solidFill>
              </a:rPr>
              <a:t> = 144 ,   х=12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214553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Египетским</a:t>
            </a:r>
            <a:r>
              <a:rPr lang="ru-RU" sz="3200" dirty="0" smtClean="0"/>
              <a:t>.</a:t>
            </a:r>
          </a:p>
        </p:txBody>
      </p:sp>
      <p:pic>
        <p:nvPicPr>
          <p:cNvPr id="7" name="Рисунок 6" descr="http://festival.1september.ru/articles/576843/img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814393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100" dirty="0" smtClean="0"/>
              <a:t>«Давным-давно на белом свете</a:t>
            </a:r>
            <a:br>
              <a:rPr lang="ru-RU" sz="3100" dirty="0" smtClean="0"/>
            </a:br>
            <a:r>
              <a:rPr lang="ru-RU" sz="3100" dirty="0" smtClean="0"/>
              <a:t>Та теорема рождена.</a:t>
            </a:r>
            <a:br>
              <a:rPr lang="ru-RU" sz="3100" dirty="0" smtClean="0"/>
            </a:br>
            <a:r>
              <a:rPr lang="ru-RU" sz="3100" dirty="0" smtClean="0"/>
              <a:t>Но нет и места на планете,</a:t>
            </a:r>
            <a:br>
              <a:rPr lang="ru-RU" sz="3100" dirty="0" smtClean="0"/>
            </a:br>
            <a:r>
              <a:rPr lang="ru-RU" sz="3100" dirty="0" smtClean="0"/>
              <a:t>Где б неизвестною была.</a:t>
            </a:r>
            <a:br>
              <a:rPr lang="ru-RU" sz="3100" dirty="0" smtClean="0"/>
            </a:br>
            <a:r>
              <a:rPr lang="ru-RU" sz="3100" dirty="0" smtClean="0"/>
              <a:t>Как символ вечного союза,</a:t>
            </a:r>
            <a:br>
              <a:rPr lang="ru-RU" sz="3100" dirty="0" smtClean="0"/>
            </a:br>
            <a:r>
              <a:rPr lang="ru-RU" sz="3100" dirty="0" smtClean="0"/>
              <a:t>Как верной дружбы знак простой,</a:t>
            </a:r>
            <a:br>
              <a:rPr lang="ru-RU" sz="3100" dirty="0" smtClean="0"/>
            </a:br>
            <a:r>
              <a:rPr lang="ru-RU" sz="3100" dirty="0" smtClean="0"/>
              <a:t>Связала ты, гипотенуза</a:t>
            </a:r>
            <a:br>
              <a:rPr lang="ru-RU" sz="3100" dirty="0" smtClean="0"/>
            </a:br>
            <a:r>
              <a:rPr lang="ru-RU" sz="3100" dirty="0" smtClean="0"/>
              <a:t>Навеки катеты с собой.</a:t>
            </a:r>
            <a:br>
              <a:rPr lang="ru-RU" sz="3100" dirty="0" smtClean="0"/>
            </a:br>
            <a:r>
              <a:rPr lang="ru-RU" sz="3100" dirty="0" smtClean="0"/>
              <a:t>А катет говорит гипотенузе</a:t>
            </a:r>
            <a:br>
              <a:rPr lang="ru-RU" sz="3100" dirty="0" smtClean="0"/>
            </a:br>
            <a:r>
              <a:rPr lang="ru-RU" sz="3100" dirty="0" smtClean="0"/>
              <a:t>Сдружились мы с тобой навеки крепко.</a:t>
            </a:r>
            <a:br>
              <a:rPr lang="ru-RU" sz="3100" dirty="0" smtClean="0"/>
            </a:br>
            <a:r>
              <a:rPr lang="ru-RU" sz="3100" dirty="0" smtClean="0"/>
              <a:t>И ссориться не будем мы с тобою никогда</a:t>
            </a:r>
            <a:br>
              <a:rPr lang="ru-RU" sz="3100" dirty="0" smtClean="0"/>
            </a:br>
            <a:r>
              <a:rPr lang="ru-RU" sz="3100" dirty="0" smtClean="0"/>
              <a:t>Сковал нас Пифагор давно и цепко.</a:t>
            </a:r>
            <a:br>
              <a:rPr lang="ru-RU" sz="3100" dirty="0" smtClean="0"/>
            </a:br>
            <a:r>
              <a:rPr lang="ru-RU" sz="3100" b="1" dirty="0" smtClean="0"/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-285784" y="1428736"/>
            <a:ext cx="8229600" cy="4525963"/>
          </a:xfrm>
        </p:spPr>
      </p:sp>
      <p:pic>
        <p:nvPicPr>
          <p:cNvPr id="4" name="Рисунок 3" descr="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785794"/>
            <a:ext cx="3214710" cy="3286148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Решение стандартных задач.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SmartArt 3" descr="6"/>
          <p:cNvPicPr>
            <a:picLocks noGrp="1"/>
          </p:cNvPicPr>
          <p:nvPr>
            <p:ph type="dgm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071678"/>
            <a:ext cx="3857652" cy="1928826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 прямоугольном треугольнике катеты равны 24см и 10см.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гипотенузу.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1571612"/>
            <a:ext cx="78714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 прямоугольном треугольнике один из катетов 15см, а гипотенуза 25см.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второй катет.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4286256"/>
            <a:ext cx="57395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Две стороны прямоугольника равны 6 см и 9 см.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диагональ прямоугольника.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714884"/>
            <a:ext cx="3714776" cy="192882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00000"/>
            </a:gs>
            <a:gs pos="50000">
              <a:srgbClr val="99CC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4686304" cy="414340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>«Если дан нам треугольник,</a:t>
            </a:r>
            <a:br>
              <a:rPr lang="ru-RU" sz="2800" dirty="0" smtClean="0"/>
            </a:br>
            <a:r>
              <a:rPr lang="ru-RU" sz="2800" dirty="0" smtClean="0"/>
              <a:t>И притом, с прямым углом.</a:t>
            </a:r>
            <a:br>
              <a:rPr lang="ru-RU" sz="2800" dirty="0" smtClean="0"/>
            </a:br>
            <a:r>
              <a:rPr lang="ru-RU" sz="2800" dirty="0" smtClean="0"/>
              <a:t>То квадрат гипотенузы</a:t>
            </a:r>
            <a:br>
              <a:rPr lang="ru-RU" sz="2800" dirty="0" smtClean="0"/>
            </a:br>
            <a:r>
              <a:rPr lang="ru-RU" sz="2800" dirty="0" smtClean="0"/>
              <a:t>Мы всегда легко найдем:</a:t>
            </a:r>
            <a:br>
              <a:rPr lang="ru-RU" sz="2800" dirty="0" smtClean="0"/>
            </a:br>
            <a:r>
              <a:rPr lang="ru-RU" sz="2800" dirty="0" smtClean="0"/>
              <a:t>Катеты в квадрат возводим,</a:t>
            </a:r>
            <a:br>
              <a:rPr lang="ru-RU" sz="2800" dirty="0" smtClean="0"/>
            </a:br>
            <a:r>
              <a:rPr lang="ru-RU" sz="2800" dirty="0" smtClean="0"/>
              <a:t>Сумму степеней находим –</a:t>
            </a:r>
            <a:br>
              <a:rPr lang="ru-RU" sz="2800" dirty="0" smtClean="0"/>
            </a:br>
            <a:r>
              <a:rPr lang="ru-RU" sz="2800" dirty="0" smtClean="0"/>
              <a:t>И таким простым путем</a:t>
            </a:r>
            <a:br>
              <a:rPr lang="ru-RU" sz="2800" dirty="0" smtClean="0"/>
            </a:br>
            <a:r>
              <a:rPr lang="ru-RU" sz="2800" dirty="0" smtClean="0"/>
              <a:t>К результату мы придем».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286512" y="1071546"/>
            <a:ext cx="2228808" cy="4525963"/>
          </a:xfrm>
        </p:spPr>
      </p:sp>
      <p:sp>
        <p:nvSpPr>
          <p:cNvPr id="4" name="Прямоугольник 3"/>
          <p:cNvSpPr/>
          <p:nvPr/>
        </p:nvSpPr>
        <p:spPr>
          <a:xfrm>
            <a:off x="1214414" y="357166"/>
            <a:ext cx="62151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962A87"/>
                </a:solidFill>
              </a:rPr>
              <a:t>Подведение итогов</a:t>
            </a:r>
            <a:endParaRPr lang="ru-RU" sz="4400" dirty="0">
              <a:solidFill>
                <a:srgbClr val="962A87"/>
              </a:solidFill>
            </a:endParaRPr>
          </a:p>
        </p:txBody>
      </p:sp>
      <p:pic>
        <p:nvPicPr>
          <p:cNvPr id="5121" name="Picture 1" descr="D:\Документы Ольги Анатольевны\Плакаты и картинки\картинк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071546"/>
            <a:ext cx="2571768" cy="5281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167</Words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Внеклассное мероприятие  для 8 класса по геометрии учителя математики Заричанской О.А. </vt:lpstr>
      <vt:lpstr>Цель: Закрепить и расширить знания учащихся теоремы и биографии Пифагора. Развивать интеллектуальные навыки: сравнение, классификация, анализ. Развивать коммуникативные навыки и математическую речь. Воспитывать диалоговую культуру. Воспитывать любовь к предмету. </vt:lpstr>
      <vt:lpstr>Разгадаете кроссворд, а ключом к разгадыванию кроссворда будут правильные ответы на вопрос учителя. </vt:lpstr>
      <vt:lpstr>   Сообщение  темы  и цели.</vt:lpstr>
      <vt:lpstr>Назови правильный ответ.  1. Какой треугольник называется прямоугольным?  2.Как называются его стороны?  3. Продолжите предложение: В прямоугольном треугольнике любой катет а) равен гипотенузе; б) меньше гипотенузы; в) больше гипотенузы; г) определить нельзя. 4. В прямоугольном треугольнике один из острых углов равен 20°.Найдите второй острый угол.  5. Один из катетов прямоугольного треугольника равен половине гипотенузы, острые углы равны: а) 60° и 30°; б) по 45°; в) однозначно определить нельзя. </vt:lpstr>
      <vt:lpstr>Решите устно задачи по чертежу. -Найдите неизвестную сторону треугольника. - Как иначе называют треугольник со сторонами 3, 4 и 5? </vt:lpstr>
      <vt:lpstr>                    «Давным-давно на белом свете Та теорема рождена. Но нет и места на планете, Где б неизвестною была. Как символ вечного союза, Как верной дружбы знак простой, Связала ты, гипотенуза Навеки катеты с собой. А катет говорит гипотенузе Сдружились мы с тобой навеки крепко. И ссориться не будем мы с тобою никогда Сковал нас Пифагор давно и цепко.   </vt:lpstr>
      <vt:lpstr>Решение стандартных задач.</vt:lpstr>
      <vt:lpstr> «Если дан нам треугольник, И притом, с прямым углом. То квадрат гипотенузы Мы всегда легко найдем: Катеты в квадрат возводим, Сумму степеней находим – И таким простым путем К результату мы придем». </vt:lpstr>
      <vt:lpstr>Спасибо за внимание! Успехов в учебе!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 в 8 классе по геометрии учителя математики Заричанской О.А. </dc:title>
  <cp:lastModifiedBy>Admin</cp:lastModifiedBy>
  <cp:revision>9</cp:revision>
  <dcterms:modified xsi:type="dcterms:W3CDTF">2012-02-12T13:25:24Z</dcterms:modified>
</cp:coreProperties>
</file>