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1" r:id="rId9"/>
    <p:sldId id="274" r:id="rId10"/>
    <p:sldId id="267" r:id="rId11"/>
    <p:sldId id="269" r:id="rId12"/>
    <p:sldId id="272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 varScale="1">
        <p:scale>
          <a:sx n="38" d="100"/>
          <a:sy n="38" d="100"/>
        </p:scale>
        <p:origin x="-132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04864"/>
            <a:ext cx="6472808" cy="439248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«Поле чудес » </a:t>
            </a:r>
          </a:p>
          <a:p>
            <a:pPr marL="2960688"/>
            <a:endParaRPr lang="ru-RU" sz="2200" b="1" dirty="0" smtClean="0">
              <a:solidFill>
                <a:srgbClr val="0070C0"/>
              </a:solidFill>
            </a:endParaRPr>
          </a:p>
          <a:p>
            <a:pPr marL="2960688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разработала</a:t>
            </a:r>
            <a:endParaRPr lang="ru-RU" sz="2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960688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учитель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истории </a:t>
            </a:r>
          </a:p>
          <a:p>
            <a:pPr marL="2960688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МОУ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Теплинская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ООШ</a:t>
            </a:r>
          </a:p>
          <a:p>
            <a:pPr marL="2960688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Колесникова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Валентина Ивановна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488832" cy="1505388"/>
          </a:xfrm>
          <a:noFill/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Внеклассное мероприятие по истории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9145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12776"/>
            <a:ext cx="8712968" cy="5184576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buNone/>
            </a:pPr>
            <a:r>
              <a:rPr lang="ru-RU" dirty="0">
                <a:solidFill>
                  <a:srgbClr val="002060"/>
                </a:solidFill>
              </a:rPr>
              <a:t>Слово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произошло от тюркско-татарского «</a:t>
            </a:r>
            <a:r>
              <a:rPr lang="ru-RU" dirty="0" err="1">
                <a:solidFill>
                  <a:srgbClr val="002060"/>
                </a:solidFill>
              </a:rPr>
              <a:t>оглан</a:t>
            </a:r>
            <a:r>
              <a:rPr lang="ru-RU" dirty="0">
                <a:solidFill>
                  <a:srgbClr val="002060"/>
                </a:solidFill>
              </a:rPr>
              <a:t>», что означает юноша, молодец. Впервые такие воины появились в монгольском войске в XIII—XIV веках. Они были вооружены копьями с флюгерами и носили шапку с квадратным верхом. Часть </a:t>
            </a:r>
            <a:r>
              <a:rPr lang="ru-RU" dirty="0" smtClean="0">
                <a:solidFill>
                  <a:srgbClr val="002060"/>
                </a:solidFill>
              </a:rPr>
              <a:t>их </a:t>
            </a:r>
            <a:r>
              <a:rPr lang="ru-RU" dirty="0">
                <a:solidFill>
                  <a:srgbClr val="002060"/>
                </a:solidFill>
              </a:rPr>
              <a:t>с XV века осела в Великом княжестве Литовском и была на службе Речи </a:t>
            </a:r>
            <a:r>
              <a:rPr lang="ru-RU" dirty="0" err="1">
                <a:solidFill>
                  <a:srgbClr val="002060"/>
                </a:solidFill>
              </a:rPr>
              <a:t>Посполитой</a:t>
            </a:r>
            <a:r>
              <a:rPr lang="ru-RU" dirty="0">
                <a:solidFill>
                  <a:srgbClr val="002060"/>
                </a:solidFill>
              </a:rPr>
              <a:t>. Отсюда этот род легкой конницы распространился по всей Европе. В России легкая конница появилась в 1764 году (</a:t>
            </a:r>
            <a:r>
              <a:rPr lang="ru-RU" dirty="0" err="1">
                <a:solidFill>
                  <a:srgbClr val="002060"/>
                </a:solidFill>
              </a:rPr>
              <a:t>пикинерские</a:t>
            </a:r>
            <a:r>
              <a:rPr lang="ru-RU" dirty="0">
                <a:solidFill>
                  <a:srgbClr val="002060"/>
                </a:solidFill>
              </a:rPr>
              <a:t> полки). Обмундирование и вооружение поначалу были приняты такими, как в польских полках, позже подверглись общеармейской унификации. </a:t>
            </a:r>
            <a:r>
              <a:rPr lang="ru-RU" dirty="0" smtClean="0">
                <a:solidFill>
                  <a:srgbClr val="002060"/>
                </a:solidFill>
              </a:rPr>
              <a:t>Они </a:t>
            </a:r>
            <a:r>
              <a:rPr lang="ru-RU" dirty="0">
                <a:solidFill>
                  <a:srgbClr val="002060"/>
                </a:solidFill>
              </a:rPr>
              <a:t>носили темно-синюю куртку с красными лацканами, офицерам, кроме того, полагался шарф. Кожаные сапоги с короткими голенищами и шпорами обувались под длинные в обтяжку брюки с лампасами. На голове носили </a:t>
            </a:r>
            <a:r>
              <a:rPr lang="ru-RU" dirty="0" smtClean="0">
                <a:solidFill>
                  <a:srgbClr val="002060"/>
                </a:solidFill>
              </a:rPr>
              <a:t>шапку-…… высотой </a:t>
            </a:r>
            <a:r>
              <a:rPr lang="ru-RU" dirty="0">
                <a:solidFill>
                  <a:srgbClr val="002060"/>
                </a:solidFill>
              </a:rPr>
              <a:t>около 22 см с квадратным верхом, который с 1808 года для прочности стали обшивать кожей. Шапку украшали серебряные </a:t>
            </a:r>
            <a:r>
              <a:rPr lang="ru-RU" dirty="0" err="1">
                <a:solidFill>
                  <a:srgbClr val="002060"/>
                </a:solidFill>
              </a:rPr>
              <a:t>этишкетные</a:t>
            </a:r>
            <a:r>
              <a:rPr lang="ru-RU" dirty="0">
                <a:solidFill>
                  <a:srgbClr val="002060"/>
                </a:solidFill>
              </a:rPr>
              <a:t> шнуры с двумя кистями, султан из белых перьев, замененный вскоре на волосяной, а по бокам — металлические застежки в виде чешуи, как на касках и киверах. Шапки офицеров по верхнему краю кожаного околыша, обшивались галуном. Рядовым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полагались эполеты, как и офицерам. Все </a:t>
            </a:r>
            <a:r>
              <a:rPr lang="ru-RU" dirty="0" smtClean="0">
                <a:solidFill>
                  <a:srgbClr val="002060"/>
                </a:solidFill>
              </a:rPr>
              <a:t>такие </a:t>
            </a:r>
            <a:r>
              <a:rPr lang="ru-RU" dirty="0">
                <a:solidFill>
                  <a:srgbClr val="002060"/>
                </a:solidFill>
              </a:rPr>
              <a:t>полки имели металлический белый прибор, за исключением лейб-гвардии </a:t>
            </a:r>
            <a:r>
              <a:rPr lang="ru-RU" dirty="0" smtClean="0">
                <a:solidFill>
                  <a:srgbClr val="002060"/>
                </a:solidFill>
              </a:rPr>
              <a:t>…</a:t>
            </a:r>
            <a:r>
              <a:rPr lang="ru-RU" dirty="0" err="1" smtClean="0">
                <a:solidFill>
                  <a:srgbClr val="002060"/>
                </a:solidFill>
              </a:rPr>
              <a:t>ского</a:t>
            </a:r>
            <a:r>
              <a:rPr lang="ru-RU" dirty="0">
                <a:solidFill>
                  <a:srgbClr val="002060"/>
                </a:solidFill>
              </a:rPr>
              <a:t>, у которого он был из меди. </a:t>
            </a:r>
            <a:r>
              <a:rPr lang="ru-RU" dirty="0" smtClean="0">
                <a:solidFill>
                  <a:srgbClr val="002060"/>
                </a:solidFill>
              </a:rPr>
              <a:t>… </a:t>
            </a:r>
            <a:r>
              <a:rPr lang="ru-RU" dirty="0">
                <a:solidFill>
                  <a:srgbClr val="002060"/>
                </a:solidFill>
              </a:rPr>
              <a:t>был вооружен саблей в железных ножнах, двумя пистолетами, карабином (16 человек в эскадроне). Но основным оружием была пика с матерчатым флюгером (</a:t>
            </a:r>
            <a:r>
              <a:rPr lang="ru-RU" dirty="0" err="1">
                <a:solidFill>
                  <a:srgbClr val="002060"/>
                </a:solidFill>
              </a:rPr>
              <a:t>хоронжевка</a:t>
            </a:r>
            <a:r>
              <a:rPr lang="ru-RU" dirty="0">
                <a:solidFill>
                  <a:srgbClr val="002060"/>
                </a:solidFill>
              </a:rPr>
              <a:t>), которой первоначально снабжалась лишь первая шеренга воинов. Пику вставляли в </a:t>
            </a:r>
            <a:r>
              <a:rPr lang="ru-RU" dirty="0" err="1">
                <a:solidFill>
                  <a:srgbClr val="002060"/>
                </a:solidFill>
              </a:rPr>
              <a:t>бушмат</a:t>
            </a:r>
            <a:r>
              <a:rPr lang="ru-RU" dirty="0">
                <a:solidFill>
                  <a:srgbClr val="002060"/>
                </a:solidFill>
              </a:rPr>
              <a:t> (кожаная петля у правого стремени). В середине ее пришивали ремень для руки, в наконечник заливали свинец, чтобы центр тяжести пики с флюгером был посередине.</a:t>
            </a:r>
          </a:p>
        </p:txBody>
      </p:sp>
      <p:sp>
        <p:nvSpPr>
          <p:cNvPr id="4" name="Овал 3"/>
          <p:cNvSpPr/>
          <p:nvPr/>
        </p:nvSpPr>
        <p:spPr>
          <a:xfrm>
            <a:off x="1958008" y="3275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25699" y="3384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41253" y="3384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92080" y="37707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08072" y="338420"/>
            <a:ext cx="61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8512" y="318633"/>
            <a:ext cx="668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707" y="318332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19702" y="344841"/>
            <a:ext cx="659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507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040" y="1844824"/>
            <a:ext cx="3240360" cy="9777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ОБЕР-ОФИЦЕР ВЛАДИМИРСКОГО УЛАНСКОГО ПОЛКА. 1812—1814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88640"/>
            <a:ext cx="41044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dirty="0" smtClean="0">
                <a:solidFill>
                  <a:srgbClr val="002060"/>
                </a:solidFill>
              </a:rPr>
              <a:t>улан</a:t>
            </a:r>
            <a:endParaRPr lang="ru-RU" sz="8800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" y="-35272"/>
            <a:ext cx="4908376" cy="6989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6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71184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10000" dirty="0" smtClean="0">
                <a:solidFill>
                  <a:srgbClr val="002060"/>
                </a:solidFill>
              </a:rPr>
              <a:t>Супер игра </a:t>
            </a:r>
            <a:endParaRPr lang="ru-RU" sz="10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21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6456" y="1412776"/>
            <a:ext cx="8708032" cy="532859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1550" dirty="0">
                <a:solidFill>
                  <a:srgbClr val="002060"/>
                </a:solidFill>
              </a:rPr>
              <a:t>За храбрость и героизм, проявленные в 1812—1814 годах, старый </a:t>
            </a:r>
            <a:r>
              <a:rPr lang="ru-RU" sz="1550" dirty="0" smtClean="0">
                <a:solidFill>
                  <a:srgbClr val="002060"/>
                </a:solidFill>
              </a:rPr>
              <a:t>лейб-…. </a:t>
            </a:r>
            <a:r>
              <a:rPr lang="ru-RU" sz="1550" dirty="0">
                <a:solidFill>
                  <a:srgbClr val="002060"/>
                </a:solidFill>
              </a:rPr>
              <a:t>полк получил звание гвардейского и георгиевские знамена с </a:t>
            </a:r>
            <a:r>
              <a:rPr lang="ru-RU" sz="1550" dirty="0" err="1">
                <a:solidFill>
                  <a:srgbClr val="002060"/>
                </a:solidFill>
              </a:rPr>
              <a:t>андреевскими</a:t>
            </a:r>
            <a:r>
              <a:rPr lang="ru-RU" sz="1550" dirty="0">
                <a:solidFill>
                  <a:srgbClr val="002060"/>
                </a:solidFill>
              </a:rPr>
              <a:t> лентами и надписями: «За отличие при поражении и изгнании неприятеля из пределов России 1812 года», «За отличие в 1812, 1813, 1814 годах против французов». Обер-офицеры носили мундиры фрачного типа, как и рядовые, но вместо погон — эполеты. На груди — бляху — символический остаток от средневекового рыцарского нагрудника—горжета. В 1812 году для всей армии ввели глухие воротники, которые сильно подпирали голову, но зато каждый солдат глядел соколом. Впрочем, все мундиры перешить не успели и часть полков в Отечественной войне была одета в мундиры с расстегнутыми скошенными воротниками. Пуговицы были позолоченные, как и металлический прибор на кивере. </a:t>
            </a:r>
            <a:r>
              <a:rPr lang="ru-RU" sz="1550" dirty="0" err="1">
                <a:solidFill>
                  <a:srgbClr val="002060"/>
                </a:solidFill>
              </a:rPr>
              <a:t>Тринчик</a:t>
            </a:r>
            <a:r>
              <a:rPr lang="ru-RU" sz="1550" dirty="0">
                <a:solidFill>
                  <a:srgbClr val="002060"/>
                </a:solidFill>
              </a:rPr>
              <a:t> этишкета (плетеного подвеса), красиво свисавший с правой стороны кивера, на марше бил по лицу, и позже в походе его стали закреплять на крючок или пуговицу. Фуражку надевали только на отдыхе. Тому, кто в походе передвигался верхом, полагались серые суконные рейтузы навыпуск, обшитые изнутри кожей. Несмотря на то, что в 1812 году в армию поступило несколько тысяч шуб, полушубков и фуфаек, многие солдаты и офицеры страдали от нехватки теплых вещей и М. И. Кутузов счел необходимым поддержать дух воинов: «Настает зима, вьюга, морозы. Вам ли бояться их, дети Севера? Железная грудь ваша не страшится ни суровости погод, ни злости врагов. Она есть надежная стена Отечества, о которую все сокрушается... Пусть всякий помнит Суворова: он научал сносить и голод, и холод, когда дело шло о победе и о славе русского народа...»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910432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846536" y="146087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771800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44008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580112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499246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435350" y="163464"/>
            <a:ext cx="936104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910433" y="163464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835697" y="157013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82640" y="174978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675609" y="163464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01233" y="145499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537336" y="163464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16216" y="150207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Ё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435351" y="150207"/>
            <a:ext cx="9361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256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16632"/>
            <a:ext cx="403244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2060"/>
                </a:solidFill>
              </a:rPr>
              <a:t>гренадер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88024" y="1844824"/>
            <a:ext cx="4032448" cy="1152129"/>
          </a:xfrm>
        </p:spPr>
        <p:txBody>
          <a:bodyPr/>
          <a:lstStyle/>
          <a:p>
            <a:pPr marL="365760" lvl="1" indent="0">
              <a:buNone/>
            </a:pPr>
            <a:r>
              <a:rPr lang="ru-RU" dirty="0">
                <a:solidFill>
                  <a:srgbClr val="002060"/>
                </a:solidFill>
              </a:rPr>
              <a:t>ОБЕР-ОФИЦЕР ЛЕЙБ-ГВАРДИИ ГРЕНАДЕРСКОГО ПОЛКА. 1812—1816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86"/>
            <a:ext cx="5012191" cy="687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1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Использованная литература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780928"/>
            <a:ext cx="6400800" cy="1425312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Использованы материалы сайта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http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://rusmundir.ru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Игра для учащихся 5-9 классов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692696"/>
            <a:ext cx="8229600" cy="5318051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Тема игры: </a:t>
            </a:r>
          </a:p>
          <a:p>
            <a:pPr marL="0" indent="0" algn="ctr">
              <a:buNone/>
            </a:pPr>
            <a:r>
              <a:rPr lang="ru-RU" sz="4800" b="1" i="1" u="sng" dirty="0" smtClean="0">
                <a:solidFill>
                  <a:schemeClr val="accent1">
                    <a:lumMod val="75000"/>
                  </a:schemeClr>
                </a:solidFill>
              </a:rPr>
              <a:t>«Русская армия времен Отечественной войны 1812 года</a:t>
            </a:r>
            <a:r>
              <a:rPr lang="ru-RU" sz="4800" b="1" i="1" u="sng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4800" b="1" i="1" u="sn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8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484784"/>
            <a:ext cx="7416824" cy="453650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 Своим названием </a:t>
            </a:r>
            <a:r>
              <a:rPr lang="ru-RU" dirty="0" smtClean="0">
                <a:solidFill>
                  <a:srgbClr val="002060"/>
                </a:solidFill>
              </a:rPr>
              <a:t>эти кавалеристы </a:t>
            </a:r>
            <a:r>
              <a:rPr lang="ru-RU" dirty="0">
                <a:solidFill>
                  <a:srgbClr val="002060"/>
                </a:solidFill>
              </a:rPr>
              <a:t>обязаны римским знаменосцам — </a:t>
            </a:r>
            <a:r>
              <a:rPr lang="ru-RU" dirty="0" err="1">
                <a:solidFill>
                  <a:srgbClr val="002060"/>
                </a:solidFill>
              </a:rPr>
              <a:t>драконариям</a:t>
            </a:r>
            <a:r>
              <a:rPr lang="ru-RU" dirty="0">
                <a:solidFill>
                  <a:srgbClr val="002060"/>
                </a:solidFill>
              </a:rPr>
              <a:t>, носившим на концах своих значков изображение дракона. Первоначально </a:t>
            </a:r>
            <a:r>
              <a:rPr lang="ru-RU" dirty="0" smtClean="0">
                <a:solidFill>
                  <a:srgbClr val="002060"/>
                </a:solidFill>
              </a:rPr>
              <a:t>это </a:t>
            </a:r>
            <a:r>
              <a:rPr lang="ru-RU" dirty="0">
                <a:solidFill>
                  <a:srgbClr val="002060"/>
                </a:solidFill>
              </a:rPr>
              <a:t>были просто пехотинцы с огнестрельным оружием, использовавшие лошадь только для быстроты передвижения, затем — всадники средней кавалерии, способные сражаться как в пешем, так и в конном строю. В отличие от европейских армий, где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превратились в обычный вид конницы и с середины XVIII века как пехота не использовались, в России они сохранили свое первоначальное назначение. Обмундирование и вооружение </a:t>
            </a:r>
            <a:r>
              <a:rPr lang="ru-RU" dirty="0" smtClean="0">
                <a:solidFill>
                  <a:srgbClr val="002060"/>
                </a:solidFill>
              </a:rPr>
              <a:t>их </a:t>
            </a:r>
            <a:r>
              <a:rPr lang="ru-RU" dirty="0">
                <a:solidFill>
                  <a:srgbClr val="002060"/>
                </a:solidFill>
              </a:rPr>
              <a:t>отличались от кавалерийского и были ближе к </a:t>
            </a:r>
            <a:r>
              <a:rPr lang="ru-RU" dirty="0" smtClean="0">
                <a:solidFill>
                  <a:srgbClr val="002060"/>
                </a:solidFill>
              </a:rPr>
              <a:t>пехотному. Рядовые  </a:t>
            </a:r>
            <a:r>
              <a:rPr lang="ru-RU" dirty="0">
                <a:solidFill>
                  <a:srgbClr val="002060"/>
                </a:solidFill>
              </a:rPr>
              <a:t>носили мундир, узкие панталоны, рейтузы в походе, тупоносые сапоги с привинченными шпорами, галстук, фуражку, китель, шинель, фуфайку, шляпу, перчатки с крагами. В 1804 году получили кожаную каску с высоким гребнем и конским хвостом. На медном ее налобнике в армейских полках был изображен орел, а в гвардейских — восьмиконечная Андреевская звезда. С 1807 года во всех </a:t>
            </a:r>
            <a:r>
              <a:rPr lang="ru-RU" dirty="0" smtClean="0">
                <a:solidFill>
                  <a:srgbClr val="002060"/>
                </a:solidFill>
              </a:rPr>
              <a:t>таких </a:t>
            </a:r>
            <a:r>
              <a:rPr lang="ru-RU" dirty="0">
                <a:solidFill>
                  <a:srgbClr val="002060"/>
                </a:solidFill>
              </a:rPr>
              <a:t>полках цвет мундира стал темно-зеленый. С 1817 года был введен новый кивер, подобный гренадерскому. Чтобы он не портился от снега и дождя в походе, ввели полотняные чехлы, покрытые черной краской. С кивера снимали султан, этишкет и репеек (кокарду) и натягивали чехол. Султан тоже помещали в чехол. </a:t>
            </a:r>
            <a:r>
              <a:rPr lang="ru-RU" dirty="0" smtClean="0">
                <a:solidFill>
                  <a:srgbClr val="002060"/>
                </a:solidFill>
              </a:rPr>
              <a:t>Воины </a:t>
            </a:r>
            <a:r>
              <a:rPr lang="ru-RU" dirty="0">
                <a:solidFill>
                  <a:srgbClr val="002060"/>
                </a:solidFill>
              </a:rPr>
              <a:t>были вооружены саблей с темляком и портупеей, мушкетом со штыком, в конном строю им полагалась пара пистолетов.</a:t>
            </a:r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44" y="333085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572338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860032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308304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21327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267744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2338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345019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84168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08304" y="332656"/>
            <a:ext cx="100811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267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04664"/>
            <a:ext cx="4104456" cy="8031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002060"/>
                </a:solidFill>
              </a:rPr>
              <a:t>драгун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0032" y="1556792"/>
            <a:ext cx="3826768" cy="4968552"/>
          </a:xfrm>
        </p:spPr>
        <p:txBody>
          <a:bodyPr/>
          <a:lstStyle/>
          <a:p>
            <a:pPr algn="l"/>
            <a:r>
              <a:rPr lang="ru-RU" dirty="0"/>
              <a:t>РЯДОВОЙ ОРЕНБУРГСКОГО ДРАГУНСКОГО ПОЛКА</a:t>
            </a:r>
            <a:r>
              <a:rPr lang="ru-RU" dirty="0" smtClean="0"/>
              <a:t>.</a:t>
            </a:r>
          </a:p>
          <a:p>
            <a:pPr algn="l"/>
            <a:r>
              <a:rPr lang="ru-RU" dirty="0" smtClean="0"/>
              <a:t> </a:t>
            </a:r>
            <a:r>
              <a:rPr lang="ru-RU" dirty="0"/>
              <a:t>1817—1825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8024" cy="696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27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496944" cy="518457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Он </a:t>
            </a:r>
            <a:r>
              <a:rPr lang="ru-RU" dirty="0">
                <a:solidFill>
                  <a:srgbClr val="002060"/>
                </a:solidFill>
              </a:rPr>
              <a:t>использовался в войсках при подаче боевых, походных, учебных сигналов. Его звук поднимал солдат в атаку, сопровождал на марше и на </a:t>
            </a:r>
            <a:r>
              <a:rPr lang="ru-RU" dirty="0" smtClean="0">
                <a:solidFill>
                  <a:srgbClr val="002060"/>
                </a:solidFill>
              </a:rPr>
              <a:t>параде. Солдаты этой специальности </a:t>
            </a:r>
            <a:r>
              <a:rPr lang="ru-RU" dirty="0">
                <a:solidFill>
                  <a:srgbClr val="002060"/>
                </a:solidFill>
              </a:rPr>
              <a:t>умели выбивать «поход» гвардейских полков, «честь» при церемониальном марше, похоронный марш, «повестки» для развода в лагере, утренней и вечерней зари, к молитве и к столу, «отбой» и т. д. В каждом полку помимо полкового и батальонного </a:t>
            </a:r>
            <a:r>
              <a:rPr lang="ru-RU" dirty="0" smtClean="0">
                <a:solidFill>
                  <a:srgbClr val="002060"/>
                </a:solidFill>
              </a:rPr>
              <a:t>было </a:t>
            </a:r>
            <a:r>
              <a:rPr lang="ru-RU" dirty="0">
                <a:solidFill>
                  <a:srgbClr val="002060"/>
                </a:solidFill>
              </a:rPr>
              <a:t>16 ротных, состоявших в унтер-офицерских чинах. На плечах </a:t>
            </a:r>
            <a:r>
              <a:rPr lang="ru-RU" dirty="0" smtClean="0">
                <a:solidFill>
                  <a:srgbClr val="002060"/>
                </a:solidFill>
              </a:rPr>
              <a:t>они </a:t>
            </a:r>
            <a:r>
              <a:rPr lang="ru-RU" dirty="0">
                <a:solidFill>
                  <a:srgbClr val="002060"/>
                </a:solidFill>
              </a:rPr>
              <a:t>имели «крыльца» по цвету погон. Рукав и левый борт мундира были расшиты в армии белой, а в гвардии желтой тесьмой. На кивер ставили красные султаны. У пояса под </a:t>
            </a:r>
            <a:r>
              <a:rPr lang="ru-RU" dirty="0" smtClean="0">
                <a:solidFill>
                  <a:srgbClr val="002060"/>
                </a:solidFill>
              </a:rPr>
              <a:t>ним </a:t>
            </a:r>
            <a:r>
              <a:rPr lang="ru-RU" dirty="0">
                <a:solidFill>
                  <a:srgbClr val="002060"/>
                </a:solidFill>
              </a:rPr>
              <a:t>носили </a:t>
            </a:r>
            <a:r>
              <a:rPr lang="ru-RU" dirty="0" smtClean="0">
                <a:solidFill>
                  <a:srgbClr val="002060"/>
                </a:solidFill>
              </a:rPr>
              <a:t>так называемую </a:t>
            </a:r>
            <a:r>
              <a:rPr lang="ru-RU" dirty="0">
                <a:solidFill>
                  <a:srgbClr val="002060"/>
                </a:solidFill>
              </a:rPr>
              <a:t>занавеску — полость из телячьей шкуры шерстью наружу, чтобы на марше инструмент не ударялся сильно о ноги. </a:t>
            </a:r>
            <a:r>
              <a:rPr lang="ru-RU" dirty="0" smtClean="0">
                <a:solidFill>
                  <a:srgbClr val="002060"/>
                </a:solidFill>
              </a:rPr>
              <a:t>Обручи инструмента </a:t>
            </a:r>
            <a:r>
              <a:rPr lang="ru-RU" dirty="0">
                <a:solidFill>
                  <a:srgbClr val="002060"/>
                </a:solidFill>
              </a:rPr>
              <a:t>раскрашивали зелеными и белыми треугольниками, палочки изготовляли из березы или других твердых пород дерева и раскрашивали под цвет древка знамени.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42173" y="32785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56573" y="32785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03012" y="36476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7412" y="32785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172075" y="33705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86475" y="32383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979465" y="33705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97275" y="355837"/>
            <a:ext cx="9592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6573" y="371188"/>
            <a:ext cx="91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65099" y="375704"/>
            <a:ext cx="59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61866" y="323830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30154" y="306806"/>
            <a:ext cx="598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30929" y="306806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07087" y="306806"/>
            <a:ext cx="659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70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3" y="404664"/>
            <a:ext cx="4248473" cy="1433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solidFill>
                  <a:srgbClr val="002060"/>
                </a:solidFill>
              </a:rPr>
              <a:t>барабан</a:t>
            </a:r>
            <a:endParaRPr lang="ru-RU" sz="7200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6" y="0"/>
            <a:ext cx="4816219" cy="6727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88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4824" y="1268760"/>
            <a:ext cx="8323640" cy="5112568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r>
              <a:rPr lang="ru-RU" dirty="0">
                <a:solidFill>
                  <a:srgbClr val="002060"/>
                </a:solidFill>
              </a:rPr>
              <a:t>Солдаты этой тяжелой кавалерии (латники),которая была создана в конце XVI века, но с развитием огнестрельного оружия утратила свое назначение. Однако в период наполеоновских войн ее роль снова возросла, она наносила решающий массированный удар в сражении. Перед боем рядовые  надевали черненую железную кирасу, офицеры — полированную медную. Весила она до 10 кг, состояла из двух половин, скрепленных на груди двумя ремнями, а внизу — поясом с пряжкой. Изнутри под кирасу подкладывали замшу или грубый холст на вате. В строю воины, в том, числе генералы, надевали каски из черной лакированной кожи с низкими козырьками спереди и сзади и медными налобниками. С 1808 года плюмаж на кожаном гребне каски стали делать плоским, из черного конского волоса. Мундир  был белый, состоял из двубортного замшевого колета и замшевых панталон в обтяжку, высоких ботфортов с накладными раструбами и черного галстука с небольшой манишкой, который завязывался сзади тесемками. Китель предназначался для работ в конюшне. В походе носили серые рейтузы и короткие сапоги. Шинель надевали на мундир или фуфайку. Кроме того, эти воины имели перчатки с крагами и шляпу. Основным оружием им служил прямой палаш. Ружья были несколько короче и легче пехотных, с дальностью боя 240 шагов, калибром 17,5 мм.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25247" y="15012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23728" y="13654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189218" y="11689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38735" y="829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92080" y="120987"/>
            <a:ext cx="914400" cy="911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36579" y="97633"/>
            <a:ext cx="914400" cy="911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08304" y="120987"/>
            <a:ext cx="914400" cy="911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25246" y="156550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18932" y="105900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39647" y="153443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7177" y="0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94538" y="160795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12640" y="141199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09397" y="160795"/>
            <a:ext cx="99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895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16632"/>
            <a:ext cx="428396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2060"/>
                </a:solidFill>
              </a:rPr>
              <a:t>кирасир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60032" y="1340768"/>
            <a:ext cx="4248472" cy="12961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РЯДОВОЙ КИРАСИР КАВАЛЕРГАРДСКОГО ПОЛКА. 1812—1814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464192"/>
            <a:ext cx="3346450" cy="1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4860032" cy="7024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32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340768"/>
            <a:ext cx="5966666" cy="24233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dirty="0" smtClean="0">
                <a:solidFill>
                  <a:srgbClr val="002060"/>
                </a:solidFill>
              </a:rPr>
              <a:t>финал</a:t>
            </a:r>
            <a:endParaRPr lang="ru-RU" sz="10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6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379</TotalTime>
  <Words>1342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Внеклассное мероприятие по истории</vt:lpstr>
      <vt:lpstr>Игра для учащихся 5-9 классов</vt:lpstr>
      <vt:lpstr>Презентация PowerPoint</vt:lpstr>
      <vt:lpstr>драгун</vt:lpstr>
      <vt:lpstr>Презентация PowerPoint</vt:lpstr>
      <vt:lpstr>барабан</vt:lpstr>
      <vt:lpstr>Презентация PowerPoint</vt:lpstr>
      <vt:lpstr>кирасир</vt:lpstr>
      <vt:lpstr>финал</vt:lpstr>
      <vt:lpstr>Презентация PowerPoint</vt:lpstr>
      <vt:lpstr>улан</vt:lpstr>
      <vt:lpstr>Супер игра </vt:lpstr>
      <vt:lpstr>Презентация PowerPoint</vt:lpstr>
      <vt:lpstr>гренадер</vt:lpstr>
      <vt:lpstr>Использованная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по истории</dc:title>
  <dc:creator>Олеся</dc:creator>
  <cp:lastModifiedBy>Олеся</cp:lastModifiedBy>
  <cp:revision>25</cp:revision>
  <dcterms:created xsi:type="dcterms:W3CDTF">2012-02-08T19:02:28Z</dcterms:created>
  <dcterms:modified xsi:type="dcterms:W3CDTF">2012-02-11T19:26:14Z</dcterms:modified>
</cp:coreProperties>
</file>