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1" r:id="rId3"/>
    <p:sldId id="261" r:id="rId4"/>
    <p:sldId id="274" r:id="rId5"/>
    <p:sldId id="273" r:id="rId6"/>
    <p:sldId id="272" r:id="rId7"/>
    <p:sldId id="278" r:id="rId8"/>
    <p:sldId id="275" r:id="rId9"/>
    <p:sldId id="276" r:id="rId10"/>
    <p:sldId id="277" r:id="rId11"/>
    <p:sldId id="279" r:id="rId12"/>
    <p:sldId id="263" r:id="rId13"/>
    <p:sldId id="266" r:id="rId14"/>
    <p:sldId id="267" r:id="rId15"/>
    <p:sldId id="280" r:id="rId16"/>
    <p:sldId id="270" r:id="rId17"/>
    <p:sldId id="281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A0D227-E996-4D06-AF3D-A07193CD260D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D6D7D2-89AC-4F24-BAE5-57BE9941F9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8673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u="sng" dirty="0" smtClean="0">
                <a:solidFill>
                  <a:srgbClr val="FF0000"/>
                </a:solidFill>
              </a:rPr>
              <a:t>“Жизнь без наркотиков.</a:t>
            </a:r>
          </a:p>
          <a:p>
            <a:pPr algn="ctr"/>
            <a:r>
              <a:rPr lang="ru-RU" sz="5400" u="sng" dirty="0" smtClean="0">
                <a:solidFill>
                  <a:srgbClr val="FF0000"/>
                </a:solidFill>
              </a:rPr>
              <a:t> Возможно ли это?”.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pr04TBH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3929090" cy="5072098"/>
          </a:xfrm>
          <a:prstGeom prst="rect">
            <a:avLst/>
          </a:prstGeom>
        </p:spPr>
      </p:pic>
      <p:pic>
        <p:nvPicPr>
          <p:cNvPr id="3" name="Рисунок 2" descr="opr04TCZ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57166"/>
            <a:ext cx="3202949" cy="42901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500042"/>
            <a:ext cx="3065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Так выглядит жизнь </a:t>
            </a:r>
          </a:p>
          <a:p>
            <a:pPr algn="ctr"/>
            <a:r>
              <a:rPr lang="ru-RU" sz="2400" dirty="0" smtClean="0"/>
              <a:t>наркомана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ark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7166"/>
            <a:ext cx="3249613" cy="386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" name="Picture 5" descr="nark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14488"/>
            <a:ext cx="3235325" cy="457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6314" y="285728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Так выглядит жизнь</a:t>
            </a:r>
          </a:p>
          <a:p>
            <a:pPr algn="ctr"/>
            <a:r>
              <a:rPr lang="ru-RU" sz="2400" dirty="0" smtClean="0"/>
              <a:t> наркомана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pr04T9H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776"/>
            <a:ext cx="4286248" cy="3207396"/>
          </a:xfrm>
          <a:prstGeom prst="rect">
            <a:avLst/>
          </a:prstGeom>
        </p:spPr>
      </p:pic>
      <p:pic>
        <p:nvPicPr>
          <p:cNvPr id="6" name="Рисунок 5" descr="opr04T9V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2021"/>
            <a:ext cx="4140396" cy="2741228"/>
          </a:xfrm>
          <a:prstGeom prst="rect">
            <a:avLst/>
          </a:prstGeom>
        </p:spPr>
      </p:pic>
      <p:pic>
        <p:nvPicPr>
          <p:cNvPr id="9" name="Рисунок 8" descr="opr04T9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3429000"/>
            <a:ext cx="4393437" cy="29289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00562" y="714356"/>
            <a:ext cx="4071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Так выглядит жизнь</a:t>
            </a:r>
          </a:p>
          <a:p>
            <a:pPr algn="ctr"/>
            <a:r>
              <a:rPr lang="ru-RU" sz="2400" dirty="0" smtClean="0"/>
              <a:t> наркомана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pr04T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4194048" cy="3073940"/>
          </a:xfrm>
          <a:prstGeom prst="rect">
            <a:avLst/>
          </a:prstGeom>
        </p:spPr>
      </p:pic>
      <p:pic>
        <p:nvPicPr>
          <p:cNvPr id="3" name="Рисунок 2" descr="opr04TBF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370945"/>
            <a:ext cx="3635497" cy="44870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81472" y="4071942"/>
            <a:ext cx="4846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Женщина 4 года употребляющая </a:t>
            </a:r>
          </a:p>
          <a:p>
            <a:pPr algn="ctr"/>
            <a:r>
              <a:rPr lang="ru-RU" sz="2400" dirty="0" smtClean="0"/>
              <a:t>наркотики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9" y="1071546"/>
            <a:ext cx="414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Уродства из-за применения </a:t>
            </a:r>
          </a:p>
          <a:p>
            <a:pPr algn="ctr"/>
            <a:r>
              <a:rPr lang="ru-RU" sz="2400" dirty="0" smtClean="0"/>
              <a:t>наркотиков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82-rev[1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4000" dirty="0" smtClean="0"/>
          </a:p>
          <a:p>
            <a:pPr lvl="0"/>
            <a:r>
              <a:rPr lang="ru-RU" sz="4000" dirty="0" smtClean="0"/>
              <a:t>Я горжусь собой, потому что…</a:t>
            </a:r>
          </a:p>
          <a:p>
            <a:pPr lvl="0"/>
            <a:r>
              <a:rPr lang="ru-RU" sz="4000" dirty="0" smtClean="0"/>
              <a:t>Я горжусь собой, потому что…</a:t>
            </a:r>
          </a:p>
          <a:p>
            <a:pPr lvl="0"/>
            <a:r>
              <a:rPr lang="ru-RU" sz="4000" dirty="0" smtClean="0"/>
              <a:t>Я горжусь собой, потому что…</a:t>
            </a:r>
          </a:p>
          <a:p>
            <a:pPr lvl="0" algn="ctr"/>
            <a:endParaRPr lang="ru-RU" sz="3600" dirty="0" smtClean="0"/>
          </a:p>
          <a:p>
            <a:pPr lvl="0" algn="ctr"/>
            <a:endParaRPr lang="ru-RU" sz="3600" dirty="0" smtClean="0"/>
          </a:p>
          <a:p>
            <a:pPr algn="ctr"/>
            <a:r>
              <a:rPr lang="ru-RU" sz="4000" dirty="0" smtClean="0"/>
              <a:t>Обязательно найдите три разных повода городиться собой.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1300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Шаг №2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605377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Шаг№3</a:t>
            </a:r>
          </a:p>
          <a:p>
            <a:r>
              <a:rPr lang="ru-RU" dirty="0" smtClean="0"/>
              <a:t>На первом поле герба нарисуйте то, что вы умеете </a:t>
            </a:r>
          </a:p>
          <a:p>
            <a:r>
              <a:rPr lang="ru-RU" dirty="0" smtClean="0"/>
              <a:t>делать лучше всего</a:t>
            </a:r>
          </a:p>
          <a:p>
            <a:endParaRPr lang="ru-RU" dirty="0" smtClean="0"/>
          </a:p>
          <a:p>
            <a:r>
              <a:rPr lang="ru-RU" dirty="0" smtClean="0"/>
              <a:t>Шаг№4</a:t>
            </a:r>
          </a:p>
          <a:p>
            <a:r>
              <a:rPr lang="ru-RU" dirty="0" smtClean="0"/>
              <a:t>На втором поле нарисуйте место, где вы чувствуете себя</a:t>
            </a:r>
          </a:p>
          <a:p>
            <a:r>
              <a:rPr lang="ru-RU" dirty="0" smtClean="0"/>
              <a:t>Хорошо, уютно и безопасно</a:t>
            </a:r>
          </a:p>
          <a:p>
            <a:endParaRPr lang="ru-RU" dirty="0" smtClean="0"/>
          </a:p>
          <a:p>
            <a:r>
              <a:rPr lang="ru-RU" dirty="0" smtClean="0"/>
              <a:t>Шаг№5</a:t>
            </a:r>
          </a:p>
          <a:p>
            <a:r>
              <a:rPr lang="ru-RU" dirty="0" smtClean="0"/>
              <a:t>На третьем поле нарисуйте самое большое своё достижение</a:t>
            </a:r>
          </a:p>
          <a:p>
            <a:endParaRPr lang="ru-RU" dirty="0" smtClean="0"/>
          </a:p>
          <a:p>
            <a:r>
              <a:rPr lang="ru-RU" dirty="0" smtClean="0"/>
              <a:t>Шаг№6</a:t>
            </a:r>
          </a:p>
          <a:p>
            <a:r>
              <a:rPr lang="ru-RU" dirty="0" smtClean="0"/>
              <a:t>На четвёртом поле нарисуйте (напишите) трёх людей, которым вы можете доверять</a:t>
            </a:r>
          </a:p>
          <a:p>
            <a:endParaRPr lang="ru-RU" dirty="0" smtClean="0"/>
          </a:p>
          <a:p>
            <a:r>
              <a:rPr lang="ru-RU" dirty="0" smtClean="0"/>
              <a:t>Шаг№7</a:t>
            </a:r>
          </a:p>
          <a:p>
            <a:r>
              <a:rPr lang="ru-RU" dirty="0" smtClean="0"/>
              <a:t>На пятом поле напишите три слова, которые вы хотите слышать о себе.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IMG18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1116013" y="260350"/>
            <a:ext cx="66976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Скажем здоровью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1116013" y="1412875"/>
            <a:ext cx="1225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</a:rPr>
              <a:t>ДА!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3421063" y="1412875"/>
            <a:ext cx="23764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>
                <a:solidFill>
                  <a:srgbClr val="3BABC5"/>
                </a:solidFill>
              </a:rPr>
              <a:t>ДА!</a:t>
            </a: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6589713" y="1412875"/>
            <a:ext cx="1223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</a:rPr>
              <a:t>ДА!</a:t>
            </a: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1908175" y="3429000"/>
            <a:ext cx="51847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>
                <a:solidFill>
                  <a:srgbClr val="3333FF"/>
                </a:solidFill>
                <a:latin typeface="Comic Sans MS" pitchFamily="66" charset="0"/>
              </a:rPr>
              <a:t>Наркотикам</a:t>
            </a:r>
            <a:r>
              <a:rPr lang="ru-RU" sz="6000"/>
              <a:t> </a:t>
            </a:r>
            <a:r>
              <a:rPr lang="ru-RU" sz="6000">
                <a:solidFill>
                  <a:srgbClr val="3333FF"/>
                </a:solidFill>
              </a:rPr>
              <a:t>-</a:t>
            </a:r>
            <a:r>
              <a:rPr lang="ru-RU" sz="6000"/>
              <a:t> </a:t>
            </a:r>
            <a:r>
              <a:rPr lang="ru-RU" sz="6000">
                <a:solidFill>
                  <a:srgbClr val="000008"/>
                </a:solidFill>
              </a:rPr>
              <a:t>НЕТ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/>
      <p:bldP spid="77831" grpId="0"/>
      <p:bldP spid="77832" grpId="0"/>
      <p:bldP spid="77833" grpId="0"/>
      <p:bldP spid="778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79296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85720" y="357166"/>
            <a:ext cx="8353425" cy="18669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В каком возрасте чаще пробуют наркотики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Grp="1" noChangeAspect="1" noChangeArrowheads="1"/>
          </p:cNvPicPr>
          <p:nvPr>
            <p:ph type="ctr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428736"/>
            <a:ext cx="608480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Половина этой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 сигареты всё ещё в моих легких! </a:t>
            </a:r>
          </a:p>
          <a:p>
            <a:pPr algn="ctr"/>
            <a:endParaRPr lang="ru-RU" sz="4400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Так ли это?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243924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3465836" cy="3424245"/>
          </a:xfrm>
          <a:prstGeom prst="rect">
            <a:avLst/>
          </a:prstGeom>
        </p:spPr>
      </p:pic>
      <p:pic>
        <p:nvPicPr>
          <p:cNvPr id="3" name="Рисунок 2" descr="45615697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85728"/>
            <a:ext cx="3024192" cy="3532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4643446"/>
            <a:ext cx="3532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Легкие здорового человека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7" y="4714884"/>
            <a:ext cx="32861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Легкие курящего</a:t>
            </a:r>
          </a:p>
          <a:p>
            <a:pPr algn="ctr"/>
            <a:r>
              <a:rPr lang="ru-RU" sz="2800" dirty="0" smtClean="0"/>
              <a:t>человека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 летний мужчина, который засаживал не менее пачки в день 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1826"/>
            <a:ext cx="3357586" cy="3190542"/>
          </a:xfrm>
          <a:prstGeom prst="rect">
            <a:avLst/>
          </a:prstGeom>
        </p:spPr>
      </p:pic>
      <p:pic>
        <p:nvPicPr>
          <p:cNvPr id="7" name="Picture 5" descr="back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85727"/>
            <a:ext cx="2714629" cy="316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3786190"/>
            <a:ext cx="38764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Так выглядит человек страдающий заболеванием – рак губы, которое вызвано продолжительным курением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3571" y="4143380"/>
            <a:ext cx="35004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Курящая женщина </a:t>
            </a:r>
          </a:p>
          <a:p>
            <a:pPr algn="ctr"/>
            <a:r>
              <a:rPr lang="ru-RU" sz="2800" dirty="0" smtClean="0"/>
              <a:t>стареет </a:t>
            </a:r>
          </a:p>
          <a:p>
            <a:pPr algn="ctr"/>
            <a:r>
              <a:rPr lang="ru-RU" sz="2800" dirty="0" smtClean="0"/>
              <a:t>очень быстро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038400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2381250" cy="1304925"/>
          </a:xfrm>
          <a:prstGeom prst="rect">
            <a:avLst/>
          </a:prstGeom>
        </p:spPr>
      </p:pic>
      <p:pic>
        <p:nvPicPr>
          <p:cNvPr id="3" name="Рисунок 2" descr="87151593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14975" y="0"/>
            <a:ext cx="3629025" cy="4924425"/>
          </a:xfrm>
          <a:prstGeom prst="rect">
            <a:avLst/>
          </a:prstGeom>
        </p:spPr>
      </p:pic>
      <p:pic>
        <p:nvPicPr>
          <p:cNvPr id="4" name="Рисунок 3" descr="watermark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1857364"/>
            <a:ext cx="3051958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835824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Вопросы викторины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При курении человек вдыхает тот же ядовитый газ, что содержится в выхлопных газах автомобильного двигателя. Как называется этот газ?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Сколько известных канцерогенных веществ содержится в одной сигарете?  </a:t>
            </a:r>
          </a:p>
          <a:p>
            <a:pPr marL="342900" indent="-342900"/>
            <a:r>
              <a:rPr lang="ru-RU" sz="2400" dirty="0" smtClean="0"/>
              <a:t>       </a:t>
            </a:r>
            <a:r>
              <a:rPr lang="ru-RU" sz="3200" dirty="0" smtClean="0"/>
              <a:t>7          15         2            5</a:t>
            </a:r>
          </a:p>
          <a:p>
            <a:pPr marL="457200" indent="-457200">
              <a:buAutoNum type="arabicPeriod" startAt="3"/>
            </a:pPr>
            <a:r>
              <a:rPr lang="ru-RU" sz="2400" dirty="0" smtClean="0"/>
              <a:t>Какой орган наряду с лёгкими больше всего страдает от последствия курения?</a:t>
            </a:r>
          </a:p>
          <a:p>
            <a:pPr marL="457200" indent="-457200">
              <a:buAutoNum type="arabicPeriod" startAt="3"/>
            </a:pPr>
            <a:r>
              <a:rPr lang="ru-RU" sz="2400" dirty="0" smtClean="0"/>
              <a:t>Верно или нет, что физические упражнения сводят на нет пагубное воздействие курения?</a:t>
            </a:r>
          </a:p>
          <a:p>
            <a:pPr marL="457200" indent="-457200">
              <a:buAutoNum type="arabicPeriod" startAt="3"/>
            </a:pPr>
            <a:r>
              <a:rPr lang="ru-RU" sz="2400" dirty="0" smtClean="0"/>
              <a:t>Какова главная причина бытовых пожаров с гибелью людей: электроприборы, воспламеняющиеся химические вещества или </a:t>
            </a:r>
            <a:r>
              <a:rPr lang="ru-RU" sz="2400" dirty="0" err="1" smtClean="0"/>
              <a:t>непогащенные</a:t>
            </a:r>
            <a:r>
              <a:rPr lang="ru-RU" sz="2400" dirty="0" smtClean="0"/>
              <a:t> сигареты?</a:t>
            </a:r>
          </a:p>
          <a:p>
            <a:pPr marL="342900" indent="-342900"/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84"/>
            <a:ext cx="80010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6. Если человек выкуривает пачку сигарет в день ежедневно в течении года, сколько смолы оседает на его легких?</a:t>
            </a:r>
          </a:p>
          <a:p>
            <a:endParaRPr lang="ru-RU" sz="2400" dirty="0" smtClean="0"/>
          </a:p>
          <a:p>
            <a:r>
              <a:rPr lang="ru-RU" sz="2400" dirty="0" smtClean="0"/>
              <a:t>7. Верно или нет, что курении вызывает сильнейшее привыкание?</a:t>
            </a:r>
          </a:p>
          <a:p>
            <a:endParaRPr lang="ru-RU" sz="2400" dirty="0" smtClean="0"/>
          </a:p>
          <a:p>
            <a:r>
              <a:rPr lang="ru-RU" sz="2400" dirty="0" smtClean="0"/>
              <a:t>8. Какой процент курильщиков заявляет, что хотели бы бросить курить?</a:t>
            </a:r>
          </a:p>
          <a:p>
            <a:endParaRPr lang="ru-RU" sz="2400" dirty="0" smtClean="0"/>
          </a:p>
          <a:p>
            <a:r>
              <a:rPr lang="ru-RU" sz="2400" dirty="0" smtClean="0"/>
              <a:t>9. Сколько сигарет надо выкурить, чтобы нарушить нормальный баланс кислорода и крови  в легких?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344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bibl bibl</cp:lastModifiedBy>
  <cp:revision>21</cp:revision>
  <dcterms:created xsi:type="dcterms:W3CDTF">2011-02-27T03:23:44Z</dcterms:created>
  <dcterms:modified xsi:type="dcterms:W3CDTF">2011-03-01T03:31:57Z</dcterms:modified>
</cp:coreProperties>
</file>