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8" r:id="rId5"/>
    <p:sldId id="259" r:id="rId6"/>
    <p:sldId id="260" r:id="rId7"/>
    <p:sldId id="263" r:id="rId8"/>
    <p:sldId id="261" r:id="rId9"/>
    <p:sldId id="265" r:id="rId10"/>
    <p:sldId id="262"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AD4E6591-C4D3-4D4B-BE55-5C8293A2E97C}" type="datetimeFigureOut">
              <a:rPr lang="ru-RU" smtClean="0"/>
              <a:t>19.01.2012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67A1950-DB74-442E-983E-A6A84CF67CE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D4E6591-C4D3-4D4B-BE55-5C8293A2E97C}" type="datetimeFigureOut">
              <a:rPr lang="ru-RU" smtClean="0"/>
              <a:t>19.01.2012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7A1950-DB74-442E-983E-A6A84CF67CE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D4E6591-C4D3-4D4B-BE55-5C8293A2E97C}" type="datetimeFigureOut">
              <a:rPr lang="ru-RU" smtClean="0"/>
              <a:t>19.01.2012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7A1950-DB74-442E-983E-A6A84CF67CE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AD4E6591-C4D3-4D4B-BE55-5C8293A2E97C}" type="datetimeFigureOut">
              <a:rPr lang="ru-RU" smtClean="0"/>
              <a:t>19.01.2012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567A1950-DB74-442E-983E-A6A84CF67CE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AD4E6591-C4D3-4D4B-BE55-5C8293A2E97C}" type="datetimeFigureOut">
              <a:rPr lang="ru-RU" smtClean="0"/>
              <a:t>19.01.2012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567A1950-DB74-442E-983E-A6A84CF67CE3}"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AD4E6591-C4D3-4D4B-BE55-5C8293A2E97C}" type="datetimeFigureOut">
              <a:rPr lang="ru-RU" smtClean="0"/>
              <a:t>19.01.2012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567A1950-DB74-442E-983E-A6A84CF67CE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AD4E6591-C4D3-4D4B-BE55-5C8293A2E97C}" type="datetimeFigureOut">
              <a:rPr lang="ru-RU" smtClean="0"/>
              <a:t>19.01.2012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567A1950-DB74-442E-983E-A6A84CF67CE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D4E6591-C4D3-4D4B-BE55-5C8293A2E97C}" type="datetimeFigureOut">
              <a:rPr lang="ru-RU" smtClean="0"/>
              <a:t>19.01.2012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7A1950-DB74-442E-983E-A6A84CF67CE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AD4E6591-C4D3-4D4B-BE55-5C8293A2E97C}" type="datetimeFigureOut">
              <a:rPr lang="ru-RU" smtClean="0"/>
              <a:t>19.01.2012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567A1950-DB74-442E-983E-A6A84CF67CE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AD4E6591-C4D3-4D4B-BE55-5C8293A2E97C}" type="datetimeFigureOut">
              <a:rPr lang="ru-RU" smtClean="0"/>
              <a:t>19.01.2012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567A1950-DB74-442E-983E-A6A84CF67CE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AD4E6591-C4D3-4D4B-BE55-5C8293A2E97C}" type="datetimeFigureOut">
              <a:rPr lang="ru-RU" smtClean="0"/>
              <a:t>19.01.2012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567A1950-DB74-442E-983E-A6A84CF67CE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D4E6591-C4D3-4D4B-BE55-5C8293A2E97C}" type="datetimeFigureOut">
              <a:rPr lang="ru-RU" smtClean="0"/>
              <a:t>19.01.2012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67A1950-DB74-442E-983E-A6A84CF67CE3}"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irisha.info/uploads/posts/1201675507_15.jpg" TargetMode="External"/><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img-fotki.yandex.ru/get/5808/val-pavlovna.16d/0_76378_4bb47cd3_L" TargetMode="External"/><Relationship Id="rId1" Type="http://schemas.openxmlformats.org/officeDocument/2006/relationships/slideLayout" Target="../slideLayouts/slideLayout2.xml"/><Relationship Id="rId6" Type="http://schemas.openxmlformats.org/officeDocument/2006/relationships/hyperlink" Target="http://motherjones.com/files/800px-Black.brant.slimbridge.march2007.arp.jpg" TargetMode="External"/><Relationship Id="rId5" Type="http://schemas.openxmlformats.org/officeDocument/2006/relationships/image" Target="../media/image14.jpeg"/><Relationship Id="rId4" Type="http://schemas.openxmlformats.org/officeDocument/2006/relationships/hyperlink" Target="http://900igr.net/datas/priroda/Tundra.files/0055-055-Belaja-kuropatka.jpg" TargetMode="External"/><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s59.radikal.ru/i166/0812/39/064c2255567b.jpg" TargetMode="External"/><Relationship Id="rId7" Type="http://schemas.openxmlformats.org/officeDocument/2006/relationships/hyperlink" Target="http://www.prirodasibiri.ru/links/186/id157-01.jpg" TargetMode="External"/><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hyperlink" Target="http://dlm1.meta.ua/pic/0/10/10/zPCPICaK4j.jpg" TargetMode="Externa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fototerra.ru/image.html?id=43827&amp;size=mediu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club-nikon.ru/forum/uploads/1290616417/gallery_1628_500_130207.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ej.ru/img/content/Notes/8427/1222172846.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i="1" dirty="0" smtClean="0">
                <a:solidFill>
                  <a:schemeClr val="accent5">
                    <a:lumMod val="75000"/>
                  </a:schemeClr>
                </a:solidFill>
                <a:effectLst>
                  <a:outerShdw blurRad="38100" dist="38100" dir="2700000" algn="tl">
                    <a:srgbClr val="000000">
                      <a:alpha val="43137"/>
                    </a:srgbClr>
                  </a:outerShdw>
                </a:effectLst>
              </a:rPr>
              <a:t>Достопримечательности Нового </a:t>
            </a:r>
            <a:r>
              <a:rPr lang="ru-RU" b="1" i="1" dirty="0">
                <a:solidFill>
                  <a:schemeClr val="accent5">
                    <a:lumMod val="75000"/>
                  </a:schemeClr>
                </a:solidFill>
                <a:effectLst>
                  <a:outerShdw blurRad="38100" dist="38100" dir="2700000" algn="tl">
                    <a:srgbClr val="000000">
                      <a:alpha val="43137"/>
                    </a:srgbClr>
                  </a:outerShdw>
                </a:effectLst>
              </a:rPr>
              <a:t>У</a:t>
            </a:r>
            <a:r>
              <a:rPr lang="ru-RU" b="1" i="1" dirty="0" smtClean="0">
                <a:solidFill>
                  <a:schemeClr val="accent5">
                    <a:lumMod val="75000"/>
                  </a:schemeClr>
                </a:solidFill>
                <a:effectLst>
                  <a:outerShdw blurRad="38100" dist="38100" dir="2700000" algn="tl">
                    <a:srgbClr val="000000">
                      <a:alpha val="43137"/>
                    </a:srgbClr>
                  </a:outerShdw>
                </a:effectLst>
              </a:rPr>
              <a:t>ренгоя</a:t>
            </a:r>
            <a:endParaRPr lang="ru-RU" b="1" i="1" dirty="0">
              <a:solidFill>
                <a:schemeClr val="accent5">
                  <a:lumMod val="75000"/>
                </a:schemeClr>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547664" y="2348880"/>
            <a:ext cx="6120680" cy="4509120"/>
          </a:xfrm>
        </p:spPr>
        <p:txBody>
          <a:bodyPr>
            <a:normAutofit/>
          </a:bodyPr>
          <a:lstStyle/>
          <a:p>
            <a:endParaRPr lang="ru-RU" i="1" dirty="0" smtClean="0">
              <a:solidFill>
                <a:schemeClr val="accent5">
                  <a:lumMod val="75000"/>
                </a:schemeClr>
              </a:solidFill>
            </a:endParaRPr>
          </a:p>
          <a:p>
            <a:endParaRPr lang="ru-RU" i="1" dirty="0">
              <a:solidFill>
                <a:schemeClr val="accent5">
                  <a:lumMod val="75000"/>
                </a:schemeClr>
              </a:solidFill>
            </a:endParaRPr>
          </a:p>
        </p:txBody>
      </p:sp>
      <p:pic>
        <p:nvPicPr>
          <p:cNvPr id="5" name="Picture 2" descr="фотография города Новый Уренгой, Россия"/>
          <p:cNvPicPr>
            <a:picLocks noChangeAspect="1" noChangeArrowheads="1"/>
          </p:cNvPicPr>
          <p:nvPr/>
        </p:nvPicPr>
        <p:blipFill>
          <a:blip r:embed="rId2" cstate="print"/>
          <a:srcRect/>
          <a:stretch>
            <a:fillRect/>
          </a:stretch>
        </p:blipFill>
        <p:spPr bwMode="auto">
          <a:xfrm>
            <a:off x="1619672" y="2636912"/>
            <a:ext cx="5868144" cy="370251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Птицы Нового Уренгоя</a:t>
            </a:r>
            <a:endParaRPr lang="ru-RU" dirty="0"/>
          </a:p>
        </p:txBody>
      </p:sp>
      <p:sp>
        <p:nvSpPr>
          <p:cNvPr id="3" name="Содержимое 2"/>
          <p:cNvSpPr>
            <a:spLocks noGrp="1"/>
          </p:cNvSpPr>
          <p:nvPr>
            <p:ph idx="1"/>
          </p:nvPr>
        </p:nvSpPr>
        <p:spPr>
          <a:xfrm>
            <a:off x="6444208" y="1882808"/>
            <a:ext cx="2699792" cy="4572000"/>
          </a:xfrm>
        </p:spPr>
        <p:txBody>
          <a:bodyPr>
            <a:noAutofit/>
          </a:bodyPr>
          <a:lstStyle/>
          <a:p>
            <a:r>
              <a:rPr lang="ru-RU" sz="1600" dirty="0" smtClean="0"/>
              <a:t>Большинство птиц являются околоводными, то есть обитают около рек, болот или озер. Наиболее часто можно увидеть уток</a:t>
            </a:r>
            <a:r>
              <a:rPr lang="ru-RU" sz="1600" dirty="0" smtClean="0"/>
              <a:t>, куропаток, </a:t>
            </a:r>
            <a:r>
              <a:rPr lang="ru-RU" sz="1600" dirty="0" smtClean="0"/>
              <a:t>сов, тетеревов, дятлов, глухарей, журавлей. В красную книгу Ямало-Ненецкого автономного округа занесены </a:t>
            </a:r>
            <a:r>
              <a:rPr lang="ru-RU" sz="1600" dirty="0" err="1" smtClean="0"/>
              <a:t>стерхи</a:t>
            </a:r>
            <a:r>
              <a:rPr lang="ru-RU" sz="1600" dirty="0" smtClean="0"/>
              <a:t>, серые гуси, короткохвостые поморники и </a:t>
            </a:r>
            <a:r>
              <a:rPr lang="ru-RU" sz="1600" dirty="0" err="1" smtClean="0"/>
              <a:t>гуменники</a:t>
            </a:r>
            <a:r>
              <a:rPr lang="ru-RU" sz="1600" dirty="0" smtClean="0"/>
              <a:t>. </a:t>
            </a:r>
          </a:p>
          <a:p>
            <a:pPr>
              <a:buNone/>
            </a:pPr>
            <a:endParaRPr lang="ru-RU" sz="1600" dirty="0" smtClean="0"/>
          </a:p>
          <a:p>
            <a:endParaRPr lang="ru-RU" sz="1600" dirty="0"/>
          </a:p>
        </p:txBody>
      </p:sp>
      <p:pic>
        <p:nvPicPr>
          <p:cNvPr id="31748" name="Picture 4" descr="Картинка 4 из 2103">
            <a:hlinkClick r:id="rId2"/>
          </p:cNvPr>
          <p:cNvPicPr>
            <a:picLocks noChangeAspect="1" noChangeArrowheads="1"/>
          </p:cNvPicPr>
          <p:nvPr/>
        </p:nvPicPr>
        <p:blipFill>
          <a:blip r:embed="rId3" cstate="print"/>
          <a:srcRect/>
          <a:stretch>
            <a:fillRect/>
          </a:stretch>
        </p:blipFill>
        <p:spPr bwMode="auto">
          <a:xfrm>
            <a:off x="251520" y="1484784"/>
            <a:ext cx="1872208" cy="2646230"/>
          </a:xfrm>
          <a:prstGeom prst="rect">
            <a:avLst/>
          </a:prstGeom>
          <a:noFill/>
        </p:spPr>
      </p:pic>
      <p:pic>
        <p:nvPicPr>
          <p:cNvPr id="31750" name="Picture 6" descr="Картинка 7 из 2103">
            <a:hlinkClick r:id="rId4"/>
          </p:cNvPr>
          <p:cNvPicPr>
            <a:picLocks noChangeAspect="1" noChangeArrowheads="1"/>
          </p:cNvPicPr>
          <p:nvPr/>
        </p:nvPicPr>
        <p:blipFill>
          <a:blip r:embed="rId5" cstate="print"/>
          <a:srcRect/>
          <a:stretch>
            <a:fillRect/>
          </a:stretch>
        </p:blipFill>
        <p:spPr bwMode="auto">
          <a:xfrm>
            <a:off x="755576" y="4437112"/>
            <a:ext cx="2808312" cy="2102283"/>
          </a:xfrm>
          <a:prstGeom prst="rect">
            <a:avLst/>
          </a:prstGeom>
          <a:noFill/>
        </p:spPr>
      </p:pic>
      <p:pic>
        <p:nvPicPr>
          <p:cNvPr id="31752" name="Picture 8" descr="Картинка 39 из 2103">
            <a:hlinkClick r:id="rId6"/>
          </p:cNvPr>
          <p:cNvPicPr>
            <a:picLocks noChangeAspect="1" noChangeArrowheads="1"/>
          </p:cNvPicPr>
          <p:nvPr/>
        </p:nvPicPr>
        <p:blipFill>
          <a:blip r:embed="rId7" cstate="print"/>
          <a:srcRect/>
          <a:stretch>
            <a:fillRect/>
          </a:stretch>
        </p:blipFill>
        <p:spPr bwMode="auto">
          <a:xfrm>
            <a:off x="3851920" y="4005064"/>
            <a:ext cx="2736304" cy="1863562"/>
          </a:xfrm>
          <a:prstGeom prst="rect">
            <a:avLst/>
          </a:prstGeom>
          <a:noFill/>
        </p:spPr>
      </p:pic>
      <p:pic>
        <p:nvPicPr>
          <p:cNvPr id="31754" name="Picture 10" descr="Картинка 80 из 2103">
            <a:hlinkClick r:id="rId8"/>
          </p:cNvPr>
          <p:cNvPicPr>
            <a:picLocks noChangeAspect="1" noChangeArrowheads="1"/>
          </p:cNvPicPr>
          <p:nvPr/>
        </p:nvPicPr>
        <p:blipFill>
          <a:blip r:embed="rId9" cstate="print"/>
          <a:srcRect/>
          <a:stretch>
            <a:fillRect/>
          </a:stretch>
        </p:blipFill>
        <p:spPr bwMode="auto">
          <a:xfrm>
            <a:off x="2699792" y="1628800"/>
            <a:ext cx="2736304" cy="204324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Животные</a:t>
            </a:r>
            <a:endParaRPr lang="ru-RU" dirty="0"/>
          </a:p>
        </p:txBody>
      </p:sp>
      <p:sp>
        <p:nvSpPr>
          <p:cNvPr id="3" name="Содержимое 2"/>
          <p:cNvSpPr>
            <a:spLocks noGrp="1"/>
          </p:cNvSpPr>
          <p:nvPr>
            <p:ph idx="1"/>
          </p:nvPr>
        </p:nvSpPr>
        <p:spPr>
          <a:xfrm>
            <a:off x="5220072" y="404664"/>
            <a:ext cx="3466728" cy="3888432"/>
          </a:xfrm>
        </p:spPr>
        <p:txBody>
          <a:bodyPr>
            <a:noAutofit/>
          </a:bodyPr>
          <a:lstStyle/>
          <a:p>
            <a:r>
              <a:rPr lang="ru-RU" sz="1600" dirty="0" smtClean="0"/>
              <a:t>Довольно бедный животный мир. Животные приспособились к суровым условиям севера. Они имеют белую окраску зимой но летом она сменяется пёстрой. Запас подкожного жира.  К приспособленности ещё можно отнести густоту меха, строение лап и копыт. </a:t>
            </a:r>
          </a:p>
          <a:p>
            <a:r>
              <a:rPr lang="ru-RU" sz="1600" dirty="0" smtClean="0"/>
              <a:t>У песцов появляются как бы тёплые стельки- опущение ступней</a:t>
            </a:r>
          </a:p>
          <a:p>
            <a:r>
              <a:rPr lang="ru-RU" sz="1600" dirty="0" smtClean="0"/>
              <a:t>Широкие копыта у северных оленей служат и лыжами и лопатами для добычи ягеля из-под снега </a:t>
            </a:r>
          </a:p>
          <a:p>
            <a:endParaRPr lang="ru-RU" sz="1600" dirty="0" smtClean="0"/>
          </a:p>
          <a:p>
            <a:endParaRPr lang="ru-RU" sz="1600" dirty="0" smtClean="0"/>
          </a:p>
          <a:p>
            <a:endParaRPr lang="ru-RU" sz="1600" dirty="0" smtClean="0"/>
          </a:p>
        </p:txBody>
      </p:sp>
      <p:pic>
        <p:nvPicPr>
          <p:cNvPr id="35842" name="Picture 2" descr="Песец"/>
          <p:cNvPicPr>
            <a:picLocks noChangeAspect="1" noChangeArrowheads="1"/>
          </p:cNvPicPr>
          <p:nvPr/>
        </p:nvPicPr>
        <p:blipFill>
          <a:blip r:embed="rId2" cstate="print"/>
          <a:srcRect/>
          <a:stretch>
            <a:fillRect/>
          </a:stretch>
        </p:blipFill>
        <p:spPr bwMode="auto">
          <a:xfrm>
            <a:off x="-14197013" y="-1887538"/>
            <a:ext cx="6191250" cy="3867151"/>
          </a:xfrm>
          <a:prstGeom prst="rect">
            <a:avLst/>
          </a:prstGeom>
          <a:noFill/>
        </p:spPr>
      </p:pic>
      <p:pic>
        <p:nvPicPr>
          <p:cNvPr id="35844" name="Picture 4" descr="Песец"/>
          <p:cNvPicPr>
            <a:picLocks noChangeAspect="1" noChangeArrowheads="1"/>
          </p:cNvPicPr>
          <p:nvPr/>
        </p:nvPicPr>
        <p:blipFill>
          <a:blip r:embed="rId2" cstate="print"/>
          <a:srcRect/>
          <a:stretch>
            <a:fillRect/>
          </a:stretch>
        </p:blipFill>
        <p:spPr bwMode="auto">
          <a:xfrm>
            <a:off x="-14197013" y="-1887538"/>
            <a:ext cx="6191250" cy="3867151"/>
          </a:xfrm>
          <a:prstGeom prst="rect">
            <a:avLst/>
          </a:prstGeom>
          <a:noFill/>
        </p:spPr>
      </p:pic>
      <p:pic>
        <p:nvPicPr>
          <p:cNvPr id="35846" name="Picture 6" descr="Песец"/>
          <p:cNvPicPr>
            <a:picLocks noChangeAspect="1" noChangeArrowheads="1"/>
          </p:cNvPicPr>
          <p:nvPr/>
        </p:nvPicPr>
        <p:blipFill>
          <a:blip r:embed="rId2" cstate="print"/>
          <a:srcRect/>
          <a:stretch>
            <a:fillRect/>
          </a:stretch>
        </p:blipFill>
        <p:spPr bwMode="auto">
          <a:xfrm>
            <a:off x="-14197013" y="-1887538"/>
            <a:ext cx="6191250" cy="3867151"/>
          </a:xfrm>
          <a:prstGeom prst="rect">
            <a:avLst/>
          </a:prstGeom>
          <a:noFill/>
        </p:spPr>
      </p:pic>
      <p:pic>
        <p:nvPicPr>
          <p:cNvPr id="35848" name="Picture 8" descr="Картинка 8 из 3166">
            <a:hlinkClick r:id="rId3"/>
          </p:cNvPr>
          <p:cNvPicPr>
            <a:picLocks noChangeAspect="1" noChangeArrowheads="1"/>
          </p:cNvPicPr>
          <p:nvPr/>
        </p:nvPicPr>
        <p:blipFill>
          <a:blip r:embed="rId4" cstate="print"/>
          <a:srcRect/>
          <a:stretch>
            <a:fillRect/>
          </a:stretch>
        </p:blipFill>
        <p:spPr bwMode="auto">
          <a:xfrm>
            <a:off x="0" y="1844824"/>
            <a:ext cx="1585494" cy="2348880"/>
          </a:xfrm>
          <a:prstGeom prst="rect">
            <a:avLst/>
          </a:prstGeom>
          <a:noFill/>
        </p:spPr>
      </p:pic>
      <p:pic>
        <p:nvPicPr>
          <p:cNvPr id="35850" name="Picture 10" descr="Картинка 82 из 3166">
            <a:hlinkClick r:id="rId5"/>
          </p:cNvPr>
          <p:cNvPicPr>
            <a:picLocks noChangeAspect="1" noChangeArrowheads="1"/>
          </p:cNvPicPr>
          <p:nvPr/>
        </p:nvPicPr>
        <p:blipFill>
          <a:blip r:embed="rId6" cstate="print"/>
          <a:srcRect/>
          <a:stretch>
            <a:fillRect/>
          </a:stretch>
        </p:blipFill>
        <p:spPr bwMode="auto">
          <a:xfrm>
            <a:off x="5004048" y="5433511"/>
            <a:ext cx="2126757" cy="1424489"/>
          </a:xfrm>
          <a:prstGeom prst="rect">
            <a:avLst/>
          </a:prstGeom>
          <a:noFill/>
        </p:spPr>
      </p:pic>
      <p:pic>
        <p:nvPicPr>
          <p:cNvPr id="35852" name="Picture 12" descr="Картинка 136 из 3166">
            <a:hlinkClick r:id="rId7"/>
          </p:cNvPr>
          <p:cNvPicPr>
            <a:picLocks noChangeAspect="1" noChangeArrowheads="1"/>
          </p:cNvPicPr>
          <p:nvPr/>
        </p:nvPicPr>
        <p:blipFill>
          <a:blip r:embed="rId8" cstate="print"/>
          <a:srcRect/>
          <a:stretch>
            <a:fillRect/>
          </a:stretch>
        </p:blipFill>
        <p:spPr bwMode="auto">
          <a:xfrm>
            <a:off x="1763688" y="2492896"/>
            <a:ext cx="3345385" cy="250433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Возникновение города</a:t>
            </a:r>
            <a:endParaRPr lang="ru-RU" dirty="0"/>
          </a:p>
        </p:txBody>
      </p:sp>
      <p:sp>
        <p:nvSpPr>
          <p:cNvPr id="3" name="Содержимое 2"/>
          <p:cNvSpPr>
            <a:spLocks noGrp="1"/>
          </p:cNvSpPr>
          <p:nvPr>
            <p:ph idx="1"/>
          </p:nvPr>
        </p:nvSpPr>
        <p:spPr>
          <a:xfrm>
            <a:off x="3347864" y="1882808"/>
            <a:ext cx="5338936" cy="4572000"/>
          </a:xfrm>
        </p:spPr>
        <p:txBody>
          <a:bodyPr>
            <a:normAutofit fontScale="62500" lnSpcReduction="20000"/>
          </a:bodyPr>
          <a:lstStyle/>
          <a:p>
            <a:r>
              <a:rPr lang="ru-RU" dirty="0" smtClean="0"/>
              <a:t>Возник в связи с освоением </a:t>
            </a:r>
            <a:r>
              <a:rPr lang="ru-RU" dirty="0" err="1" smtClean="0"/>
              <a:t>Уренгойского</a:t>
            </a:r>
            <a:r>
              <a:rPr lang="ru-RU" dirty="0" smtClean="0"/>
              <a:t> газоконденсатного месторождения. </a:t>
            </a:r>
            <a:r>
              <a:rPr lang="ru-RU" dirty="0" smtClean="0">
                <a:solidFill>
                  <a:schemeClr val="accent1">
                    <a:lumMod val="75000"/>
                  </a:schemeClr>
                </a:solidFill>
              </a:rPr>
              <a:t>22 сентября 1973 г.</a:t>
            </a:r>
            <a:r>
              <a:rPr lang="ru-RU" dirty="0" smtClean="0"/>
              <a:t> считается днём основания Нового Уренгоя. В этот день геологи забили колышек с табличкой "Новый Уренгой" на месте ведения работ. В 1975 г., когда газовики завершили бурение первой эксплуатационной скважины, Новый Уренгой был зарегистрирован как посёлок. В 1975 г. был построен аэропорт и произведён первый технический рейс. В 1977 г. проложена железная дорога Сургут - Новый Уренгой.</a:t>
            </a:r>
            <a:endParaRPr lang="ru-RU" dirty="0"/>
          </a:p>
        </p:txBody>
      </p:sp>
      <p:pic>
        <p:nvPicPr>
          <p:cNvPr id="33794" name="Picture 2" descr="Skvadgina"/>
          <p:cNvPicPr>
            <a:picLocks noChangeAspect="1" noChangeArrowheads="1"/>
          </p:cNvPicPr>
          <p:nvPr/>
        </p:nvPicPr>
        <p:blipFill>
          <a:blip r:embed="rId2" cstate="print"/>
          <a:srcRect/>
          <a:stretch>
            <a:fillRect/>
          </a:stretch>
        </p:blipFill>
        <p:spPr bwMode="auto">
          <a:xfrm>
            <a:off x="251520" y="1628800"/>
            <a:ext cx="3216357" cy="482453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4294967295"/>
          </p:nvPr>
        </p:nvSpPr>
        <p:spPr>
          <a:xfrm>
            <a:off x="5004048" y="404664"/>
            <a:ext cx="4139952" cy="5688632"/>
          </a:xfrm>
        </p:spPr>
        <p:txBody>
          <a:bodyPr>
            <a:noAutofit/>
          </a:bodyPr>
          <a:lstStyle/>
          <a:p>
            <a:r>
              <a:rPr lang="ru-RU" sz="1600" b="1" dirty="0" err="1" smtClean="0"/>
              <a:t>Но́вый</a:t>
            </a:r>
            <a:r>
              <a:rPr lang="ru-RU" sz="1600" b="1" dirty="0" smtClean="0"/>
              <a:t> </a:t>
            </a:r>
            <a:r>
              <a:rPr lang="ru-RU" sz="1600" b="1" dirty="0" err="1" smtClean="0"/>
              <a:t>Уренго́й</a:t>
            </a:r>
            <a:r>
              <a:rPr lang="ru-RU" sz="1600" dirty="0" smtClean="0"/>
              <a:t> — город в Ямало-Ненецком автономном округе Тюменской области, крупнейший город округа, один из немногих российских региональных городов, превосходящих административный центр своего субъекта федерации (Салехард) как по численности населения, так и по промышленному потенциалу.</a:t>
            </a:r>
          </a:p>
          <a:p>
            <a:r>
              <a:rPr lang="ru-RU" sz="1600" dirty="0" smtClean="0"/>
              <a:t>Население 116.966 человек (2007).</a:t>
            </a:r>
          </a:p>
          <a:p>
            <a:r>
              <a:rPr lang="ru-RU" sz="1600" dirty="0" smtClean="0"/>
              <a:t>Город расположен на берегу реки </a:t>
            </a:r>
            <a:r>
              <a:rPr lang="ru-RU" sz="1600" dirty="0" err="1" smtClean="0"/>
              <a:t>Ево</a:t>
            </a:r>
            <a:r>
              <a:rPr lang="ru-RU" sz="1600" dirty="0" smtClean="0"/>
              <a:t> - </a:t>
            </a:r>
            <a:r>
              <a:rPr lang="ru-RU" sz="1600" dirty="0" err="1" smtClean="0"/>
              <a:t>Яха</a:t>
            </a:r>
            <a:r>
              <a:rPr lang="ru-RU" sz="1600" dirty="0" smtClean="0"/>
              <a:t> </a:t>
            </a:r>
            <a:r>
              <a:rPr lang="ru-RU" sz="1600" dirty="0" smtClean="0"/>
              <a:t>(приток реки Пур).</a:t>
            </a:r>
          </a:p>
          <a:p>
            <a:r>
              <a:rPr lang="ru-RU" sz="1600" dirty="0" smtClean="0"/>
              <a:t>Как производственный центр крупнейшего газоносного района, Новый Уренгой — неофициальная «газодобывающая столица» России.</a:t>
            </a:r>
          </a:p>
          <a:p>
            <a:endParaRPr lang="ru-RU" sz="1600" dirty="0"/>
          </a:p>
        </p:txBody>
      </p:sp>
      <p:pic>
        <p:nvPicPr>
          <p:cNvPr id="1026" name="Picture 2" descr="Картинка 12 из 36821">
            <a:hlinkClick r:id="rId2"/>
          </p:cNvPr>
          <p:cNvPicPr>
            <a:picLocks noChangeAspect="1" noChangeArrowheads="1"/>
          </p:cNvPicPr>
          <p:nvPr/>
        </p:nvPicPr>
        <p:blipFill>
          <a:blip r:embed="rId3" cstate="print"/>
          <a:srcRect/>
          <a:stretch>
            <a:fillRect/>
          </a:stretch>
        </p:blipFill>
        <p:spPr bwMode="auto">
          <a:xfrm>
            <a:off x="251520" y="1412776"/>
            <a:ext cx="4968552" cy="482453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Памятник Пионерам освоения.</a:t>
            </a:r>
            <a:endParaRPr lang="ru-RU" dirty="0"/>
          </a:p>
        </p:txBody>
      </p:sp>
      <p:sp>
        <p:nvSpPr>
          <p:cNvPr id="3" name="Содержимое 2"/>
          <p:cNvSpPr>
            <a:spLocks noGrp="1"/>
          </p:cNvSpPr>
          <p:nvPr>
            <p:ph idx="1"/>
          </p:nvPr>
        </p:nvSpPr>
        <p:spPr>
          <a:xfrm>
            <a:off x="4716016" y="1484784"/>
            <a:ext cx="4427984" cy="5373216"/>
          </a:xfrm>
        </p:spPr>
        <p:txBody>
          <a:bodyPr>
            <a:normAutofit fontScale="47500" lnSpcReduction="20000"/>
          </a:bodyPr>
          <a:lstStyle/>
          <a:p>
            <a:endParaRPr lang="ru-RU" dirty="0" smtClean="0"/>
          </a:p>
          <a:p>
            <a:endParaRPr lang="ru-RU" dirty="0" smtClean="0"/>
          </a:p>
          <a:p>
            <a:endParaRPr lang="ru-RU" dirty="0" smtClean="0"/>
          </a:p>
          <a:p>
            <a:pPr>
              <a:buNone/>
            </a:pPr>
            <a:r>
              <a:rPr lang="ru-RU" dirty="0" smtClean="0"/>
              <a:t>         </a:t>
            </a:r>
            <a:r>
              <a:rPr lang="ru-RU" dirty="0" smtClean="0"/>
              <a:t>Памятник Пионерам освоения Уренгоя торжественно открыли в 2003 году, к 25-летнему юбилею ООО "</a:t>
            </a:r>
            <a:r>
              <a:rPr lang="ru-RU" dirty="0" err="1" smtClean="0"/>
              <a:t>Уренгойгазпром</a:t>
            </a:r>
            <a:r>
              <a:rPr lang="ru-RU" dirty="0" smtClean="0"/>
              <a:t>", накануне Дня города и Дня работников нефтяной и газовой промышленности. Автор памятника - Николай Распопов, заслуженный художник России. </a:t>
            </a:r>
          </a:p>
          <a:p>
            <a:r>
              <a:rPr lang="ru-RU" dirty="0" smtClean="0"/>
              <a:t>Памятник, высотой 12 метров и весом 3 тонны, установлен на площади у здания газопромыслового управления. На гранитном постаменте стоит выполненная из меди женщина, олицетворяющая образ Родины. Левая рука сдерживает мощь земли, успокаивает и смягчает эту стихию, а в правой руке женщина держит чашу с факелом, указывая путь и приглашая следовать по пути первопроходцев. </a:t>
            </a:r>
          </a:p>
          <a:p>
            <a:r>
              <a:rPr lang="ru-RU" dirty="0" smtClean="0"/>
              <a:t>В основании памятника заложена капсула с обращением к потомкам. Вскрыть капсулу должны в 50летний юбилей ООО "</a:t>
            </a:r>
            <a:r>
              <a:rPr lang="ru-RU" dirty="0" err="1" smtClean="0"/>
              <a:t>Уренгойгазпром</a:t>
            </a:r>
            <a:r>
              <a:rPr lang="ru-RU" dirty="0" smtClean="0"/>
              <a:t>", то есть в 2028 году. </a:t>
            </a:r>
            <a:br>
              <a:rPr lang="ru-RU" dirty="0" smtClean="0"/>
            </a:br>
            <a:endParaRPr lang="ru-RU" dirty="0" smtClean="0"/>
          </a:p>
          <a:p>
            <a:pPr>
              <a:buNone/>
            </a:pPr>
            <a:endParaRPr lang="ru-RU" dirty="0" smtClean="0"/>
          </a:p>
          <a:p>
            <a:pPr>
              <a:buNone/>
            </a:pPr>
            <a:r>
              <a:rPr lang="ru-RU" dirty="0" smtClean="0"/>
              <a:t>        </a:t>
            </a:r>
            <a:endParaRPr lang="ru-RU" dirty="0"/>
          </a:p>
        </p:txBody>
      </p:sp>
      <p:pic>
        <p:nvPicPr>
          <p:cNvPr id="27650" name="Picture 2" descr="http://новый-уренгой.рф/img/pamyatnik-pioneram.jpg"/>
          <p:cNvPicPr>
            <a:picLocks noChangeAspect="1" noChangeArrowheads="1"/>
          </p:cNvPicPr>
          <p:nvPr/>
        </p:nvPicPr>
        <p:blipFill>
          <a:blip r:embed="rId2" cstate="print"/>
          <a:srcRect/>
          <a:stretch>
            <a:fillRect/>
          </a:stretch>
        </p:blipFill>
        <p:spPr bwMode="auto">
          <a:xfrm>
            <a:off x="0" y="2420888"/>
            <a:ext cx="4608512" cy="409235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Памятник </a:t>
            </a:r>
            <a:r>
              <a:rPr lang="ru-RU" b="1" dirty="0" err="1" smtClean="0"/>
              <a:t>Оруджеву</a:t>
            </a:r>
            <a:r>
              <a:rPr lang="ru-RU" b="1" dirty="0" smtClean="0"/>
              <a:t/>
            </a:r>
            <a:br>
              <a:rPr lang="ru-RU" b="1" dirty="0" smtClean="0"/>
            </a:br>
            <a:endParaRPr lang="ru-RU" dirty="0"/>
          </a:p>
        </p:txBody>
      </p:sp>
      <p:sp>
        <p:nvSpPr>
          <p:cNvPr id="3" name="Содержимое 2"/>
          <p:cNvSpPr>
            <a:spLocks noGrp="1"/>
          </p:cNvSpPr>
          <p:nvPr>
            <p:ph idx="1"/>
          </p:nvPr>
        </p:nvSpPr>
        <p:spPr>
          <a:xfrm>
            <a:off x="5364088" y="1052736"/>
            <a:ext cx="3394720" cy="5805264"/>
          </a:xfrm>
        </p:spPr>
        <p:txBody>
          <a:bodyPr>
            <a:normAutofit/>
          </a:bodyPr>
          <a:lstStyle/>
          <a:p>
            <a:endParaRPr lang="ru-RU" sz="1050" dirty="0" smtClean="0"/>
          </a:p>
          <a:p>
            <a:endParaRPr lang="ru-RU" sz="1050" dirty="0" smtClean="0"/>
          </a:p>
          <a:p>
            <a:endParaRPr lang="ru-RU" sz="1050" dirty="0" smtClean="0"/>
          </a:p>
          <a:p>
            <a:r>
              <a:rPr lang="ru-RU" sz="1050" dirty="0" smtClean="0"/>
              <a:t>Торжественное </a:t>
            </a:r>
            <a:r>
              <a:rPr lang="ru-RU" sz="1050" dirty="0" smtClean="0"/>
              <a:t>открытие памятника </a:t>
            </a:r>
            <a:r>
              <a:rPr lang="ru-RU" sz="1050" dirty="0" err="1" smtClean="0"/>
              <a:t>Сабиту</a:t>
            </a:r>
            <a:r>
              <a:rPr lang="ru-RU" sz="1050" dirty="0" smtClean="0"/>
              <a:t> </a:t>
            </a:r>
            <a:r>
              <a:rPr lang="ru-RU" sz="1050" dirty="0" err="1" smtClean="0"/>
              <a:t>Атаевичу</a:t>
            </a:r>
            <a:r>
              <a:rPr lang="ru-RU" sz="1050" dirty="0" smtClean="0"/>
              <a:t> </a:t>
            </a:r>
            <a:r>
              <a:rPr lang="ru-RU" sz="1050" dirty="0" err="1" smtClean="0"/>
              <a:t>Оруджеву</a:t>
            </a:r>
            <a:r>
              <a:rPr lang="ru-RU" sz="1050" dirty="0" smtClean="0"/>
              <a:t> состоялось 24 октября 2003 года. </a:t>
            </a:r>
            <a:r>
              <a:rPr lang="ru-RU" sz="1050" dirty="0" err="1" smtClean="0"/>
              <a:t>Сабит</a:t>
            </a:r>
            <a:r>
              <a:rPr lang="ru-RU" sz="1050" dirty="0" smtClean="0"/>
              <a:t> </a:t>
            </a:r>
            <a:r>
              <a:rPr lang="ru-RU" sz="1050" dirty="0" err="1" smtClean="0"/>
              <a:t>Атаевич</a:t>
            </a:r>
            <a:r>
              <a:rPr lang="ru-RU" sz="1050" dirty="0" smtClean="0"/>
              <a:t> </a:t>
            </a:r>
            <a:r>
              <a:rPr lang="ru-RU" sz="1050" dirty="0" err="1" smtClean="0"/>
              <a:t>Оруджев</a:t>
            </a:r>
            <a:r>
              <a:rPr lang="ru-RU" sz="1050" dirty="0" smtClean="0"/>
              <a:t> - доктор технических наук, крупнейший ученый, организатор энергетического комплекса страны, Герой Социалистического труда, </a:t>
            </a:r>
            <a:r>
              <a:rPr lang="ru-RU" sz="1050" dirty="0" err="1" smtClean="0"/>
              <a:t>Лаурят</a:t>
            </a:r>
            <a:r>
              <a:rPr lang="ru-RU" sz="1050" dirty="0" smtClean="0"/>
              <a:t> Ленинской </a:t>
            </a:r>
            <a:r>
              <a:rPr lang="ru-RU" sz="1050" dirty="0" smtClean="0"/>
              <a:t>и Государственной премий. </a:t>
            </a:r>
          </a:p>
          <a:p>
            <a:r>
              <a:rPr lang="ru-RU" sz="1050" dirty="0" smtClean="0"/>
              <a:t>Судьба Нового Уренгоя тесно связана с именем </a:t>
            </a:r>
            <a:r>
              <a:rPr lang="ru-RU" sz="1050" dirty="0" err="1" smtClean="0"/>
              <a:t>Сабита</a:t>
            </a:r>
            <a:r>
              <a:rPr lang="ru-RU" sz="1050" dirty="0" smtClean="0"/>
              <a:t> </a:t>
            </a:r>
            <a:r>
              <a:rPr lang="ru-RU" sz="1050" dirty="0" err="1" smtClean="0"/>
              <a:t>Атаевича</a:t>
            </a:r>
            <a:r>
              <a:rPr lang="ru-RU" sz="1050" dirty="0" smtClean="0"/>
              <a:t> </a:t>
            </a:r>
            <a:r>
              <a:rPr lang="ru-RU" sz="1050" dirty="0" err="1" smtClean="0"/>
              <a:t>Оруджева</a:t>
            </a:r>
            <a:r>
              <a:rPr lang="ru-RU" sz="1050" dirty="0" smtClean="0"/>
              <a:t>, который 23 сентября 1973 года </a:t>
            </a:r>
            <a:r>
              <a:rPr lang="ru-RU" sz="1050" dirty="0" smtClean="0"/>
              <a:t> на </a:t>
            </a:r>
            <a:r>
              <a:rPr lang="ru-RU" sz="1050" dirty="0" smtClean="0"/>
              <a:t>месте будущего города произнес фразу ««Здесь будет заложен </a:t>
            </a:r>
            <a:r>
              <a:rPr lang="ru-RU" sz="1050" dirty="0" smtClean="0"/>
              <a:t> город </a:t>
            </a:r>
            <a:r>
              <a:rPr lang="ru-RU" sz="1050" dirty="0" smtClean="0"/>
              <a:t>газовиков и строителей!». Многие годы </a:t>
            </a:r>
            <a:r>
              <a:rPr lang="ru-RU" sz="1050" dirty="0" smtClean="0"/>
              <a:t> научные </a:t>
            </a:r>
            <a:r>
              <a:rPr lang="ru-RU" sz="1050" dirty="0" smtClean="0"/>
              <a:t>труды ученого были основой газодобычи на Ямале. </a:t>
            </a:r>
          </a:p>
          <a:p>
            <a:r>
              <a:rPr lang="ru-RU" sz="1050" dirty="0" smtClean="0"/>
              <a:t>До момента торжественного открытия памятник стоял перед административным зданием ООО «</a:t>
            </a:r>
            <a:r>
              <a:rPr lang="ru-RU" sz="1050" dirty="0" err="1" smtClean="0"/>
              <a:t>Уренгойгазпром</a:t>
            </a:r>
            <a:r>
              <a:rPr lang="ru-RU" sz="1050" dirty="0" smtClean="0"/>
              <a:t>». После переезда предприятия в новое здание памятник решили перенести в студенческий микрорайон к зданиям техникума газовой промышленности и </a:t>
            </a:r>
            <a:r>
              <a:rPr lang="ru-RU" sz="1050" dirty="0" err="1" smtClean="0"/>
              <a:t>Ямальского</a:t>
            </a:r>
            <a:r>
              <a:rPr lang="ru-RU" sz="1050" dirty="0" smtClean="0"/>
              <a:t> нефтегазового института. Этот очень символичный шаг, ведь именно студенты этих учебных заведений будут продолжать дело </a:t>
            </a:r>
            <a:r>
              <a:rPr lang="ru-RU" sz="1050" dirty="0" err="1" smtClean="0"/>
              <a:t>Сабита</a:t>
            </a:r>
            <a:r>
              <a:rPr lang="ru-RU" sz="1050" dirty="0" smtClean="0"/>
              <a:t> </a:t>
            </a:r>
            <a:r>
              <a:rPr lang="ru-RU" sz="1050" dirty="0" smtClean="0"/>
              <a:t> </a:t>
            </a:r>
            <a:r>
              <a:rPr lang="ru-RU" sz="1050" dirty="0" err="1" smtClean="0"/>
              <a:t>Атаевича</a:t>
            </a:r>
            <a:r>
              <a:rPr lang="ru-RU" sz="1050" dirty="0" smtClean="0"/>
              <a:t> </a:t>
            </a:r>
            <a:r>
              <a:rPr lang="ru-RU" sz="1050" dirty="0" err="1" smtClean="0"/>
              <a:t>Оруджева</a:t>
            </a:r>
            <a:r>
              <a:rPr lang="ru-RU" sz="1050" dirty="0" smtClean="0"/>
              <a:t>.</a:t>
            </a:r>
            <a:br>
              <a:rPr lang="ru-RU" sz="1050" dirty="0" smtClean="0"/>
            </a:br>
            <a:endParaRPr lang="ru-RU" sz="1050" dirty="0" smtClean="0"/>
          </a:p>
          <a:p>
            <a:endParaRPr lang="ru-RU" sz="1050" dirty="0"/>
          </a:p>
        </p:txBody>
      </p:sp>
      <p:pic>
        <p:nvPicPr>
          <p:cNvPr id="28674" name="Picture 2" descr="http://новый-уренгой.рф/img/pamyatnik-orudzhevu.jpg"/>
          <p:cNvPicPr>
            <a:picLocks noChangeAspect="1" noChangeArrowheads="1"/>
          </p:cNvPicPr>
          <p:nvPr/>
        </p:nvPicPr>
        <p:blipFill>
          <a:blip r:embed="rId2" cstate="print"/>
          <a:srcRect/>
          <a:stretch>
            <a:fillRect/>
          </a:stretch>
        </p:blipFill>
        <p:spPr bwMode="auto">
          <a:xfrm>
            <a:off x="0" y="1484784"/>
            <a:ext cx="5436095" cy="43924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Фонтан «Парус»</a:t>
            </a:r>
            <a:endParaRPr lang="ru-RU" dirty="0"/>
          </a:p>
        </p:txBody>
      </p:sp>
      <p:sp>
        <p:nvSpPr>
          <p:cNvPr id="3" name="Содержимое 2"/>
          <p:cNvSpPr>
            <a:spLocks noGrp="1"/>
          </p:cNvSpPr>
          <p:nvPr>
            <p:ph idx="1"/>
          </p:nvPr>
        </p:nvSpPr>
        <p:spPr>
          <a:xfrm>
            <a:off x="4139952" y="1412776"/>
            <a:ext cx="4546848" cy="5042032"/>
          </a:xfrm>
        </p:spPr>
        <p:txBody>
          <a:bodyPr>
            <a:normAutofit fontScale="47500" lnSpcReduction="20000"/>
          </a:bodyPr>
          <a:lstStyle/>
          <a:p>
            <a:endParaRPr lang="ru-RU" dirty="0" smtClean="0"/>
          </a:p>
          <a:p>
            <a:endParaRPr lang="ru-RU" dirty="0" smtClean="0"/>
          </a:p>
          <a:p>
            <a:r>
              <a:rPr lang="ru-RU" dirty="0" smtClean="0"/>
              <a:t>4 </a:t>
            </a:r>
            <a:r>
              <a:rPr lang="ru-RU" dirty="0" smtClean="0"/>
              <a:t>сентября 2005 года в Новом Уренгое состоялось открытие первого в городе фонтана. Фонтан «Парус» находиться в парке Дружбы, его открытие было приурочено ко дню празднования 30-летия города. </a:t>
            </a:r>
          </a:p>
          <a:p>
            <a:r>
              <a:rPr lang="ru-RU" dirty="0" smtClean="0"/>
              <a:t>Оригинально проходила и церемония открытия фонтана. Власти намерено отказались от обычных процедур перерезки ленточки и нажатия кнопки пуска. Фонтан называется «Парус» и символизирует парусник, поэтому и торжественный «пуск на воду» производился по-корабельному – о «борт» фонтана разбили бутылку шампанского. То, что бутылка разбилась с первого раза обещает фонтану счастливую судьбу. </a:t>
            </a:r>
            <a:br>
              <a:rPr lang="ru-RU" dirty="0" smtClean="0"/>
            </a:br>
            <a:r>
              <a:rPr lang="ru-RU" dirty="0" smtClean="0"/>
              <a:t>Фонтан под открытым небом на Крайнем Севере по своему основному назначению может использоваться лишь непродолжительный период времени, всего несколько месяцев - летом, поэтому в остальное время «Парус» выступает в качестве оригинальной световой композиции. </a:t>
            </a:r>
            <a:br>
              <a:rPr lang="ru-RU" dirty="0" smtClean="0"/>
            </a:br>
            <a:endParaRPr lang="ru-RU" dirty="0" smtClean="0"/>
          </a:p>
          <a:p>
            <a:endParaRPr lang="ru-RU" dirty="0"/>
          </a:p>
        </p:txBody>
      </p:sp>
      <p:pic>
        <p:nvPicPr>
          <p:cNvPr id="29702" name="Picture 6" descr="http://www.club-nikon.ru/forum/uploads/1290616417/gallery_1628_500_130207.jpg">
            <a:hlinkClick r:id="rId2"/>
          </p:cNvPr>
          <p:cNvPicPr>
            <a:picLocks noChangeAspect="1" noChangeArrowheads="1"/>
          </p:cNvPicPr>
          <p:nvPr/>
        </p:nvPicPr>
        <p:blipFill>
          <a:blip r:embed="rId3" cstate="print"/>
          <a:srcRect/>
          <a:stretch>
            <a:fillRect/>
          </a:stretch>
        </p:blipFill>
        <p:spPr bwMode="auto">
          <a:xfrm>
            <a:off x="323528" y="1443274"/>
            <a:ext cx="3528392" cy="54147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76056" y="1916832"/>
            <a:ext cx="3621088" cy="4572000"/>
          </a:xfrm>
        </p:spPr>
        <p:txBody>
          <a:bodyPr>
            <a:noAutofit/>
          </a:bodyPr>
          <a:lstStyle/>
          <a:p>
            <a:r>
              <a:rPr lang="ru-RU" sz="1200" dirty="0" smtClean="0"/>
              <a:t>4 сентября, в рамках празднования 30-летия Нового Уренгоя, в городе прошло сразу несколько значимых мероприятий. Начался день с церемонии зажжения «вечного» огня на площади памяти и закладки капсулы.</a:t>
            </a:r>
          </a:p>
          <a:p>
            <a:r>
              <a:rPr lang="ru-RU" sz="1200" dirty="0" smtClean="0"/>
              <a:t>Факел, благодаря которому загорелся «вечный» огонь, был зажжен на одном из газовых промыслов вблизи Нового Уренгоя, на площадь его доставили спортсмены. Право зажечь «вечный» огонь было предоставлено Почетному гражданину муниципального образования город Новый Уренгой, ветерану газовой отрасли Раисе </a:t>
            </a:r>
            <a:r>
              <a:rPr lang="ru-RU" sz="1200" dirty="0" err="1" smtClean="0"/>
              <a:t>Хворостяновой</a:t>
            </a:r>
            <a:r>
              <a:rPr lang="ru-RU" sz="1200" dirty="0" smtClean="0"/>
              <a:t> и начальнику </a:t>
            </a:r>
            <a:r>
              <a:rPr lang="ru-RU" sz="1200" dirty="0" err="1" smtClean="0"/>
              <a:t>Уренгойского</a:t>
            </a:r>
            <a:r>
              <a:rPr lang="ru-RU" sz="1200" dirty="0" smtClean="0"/>
              <a:t> газопромыслового управления ООО «</a:t>
            </a:r>
            <a:r>
              <a:rPr lang="ru-RU" sz="1200" dirty="0" err="1" smtClean="0"/>
              <a:t>Уренгойгазпром</a:t>
            </a:r>
            <a:r>
              <a:rPr lang="ru-RU" sz="1200" dirty="0" smtClean="0"/>
              <a:t>» Николаю Дубине. После зажжения «вечного» огня все присутствовавшие почтили минутой молчания </a:t>
            </a:r>
            <a:r>
              <a:rPr lang="ru-RU" sz="1200" dirty="0" err="1" smtClean="0"/>
              <a:t>новоуренгойцев</a:t>
            </a:r>
            <a:r>
              <a:rPr lang="ru-RU" sz="1200" dirty="0" smtClean="0"/>
              <a:t>, ушедших из жизни.</a:t>
            </a:r>
          </a:p>
          <a:p>
            <a:endParaRPr lang="ru-RU" sz="1100" dirty="0"/>
          </a:p>
        </p:txBody>
      </p:sp>
      <p:pic>
        <p:nvPicPr>
          <p:cNvPr id="32770" name="Picture 2" descr="Pamyatnik"/>
          <p:cNvPicPr>
            <a:picLocks noChangeAspect="1" noChangeArrowheads="1"/>
          </p:cNvPicPr>
          <p:nvPr/>
        </p:nvPicPr>
        <p:blipFill>
          <a:blip r:embed="rId2" cstate="print"/>
          <a:srcRect/>
          <a:stretch>
            <a:fillRect/>
          </a:stretch>
        </p:blipFill>
        <p:spPr bwMode="auto">
          <a:xfrm>
            <a:off x="0" y="2492896"/>
            <a:ext cx="4788024" cy="367240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Природа Нового </a:t>
            </a:r>
            <a:r>
              <a:rPr lang="ru-RU" dirty="0" smtClean="0"/>
              <a:t>У</a:t>
            </a:r>
            <a:r>
              <a:rPr lang="ru-RU" dirty="0" smtClean="0"/>
              <a:t>ренгоя</a:t>
            </a:r>
            <a:endParaRPr lang="ru-RU" dirty="0"/>
          </a:p>
        </p:txBody>
      </p:sp>
      <p:sp>
        <p:nvSpPr>
          <p:cNvPr id="3" name="Содержимое 2"/>
          <p:cNvSpPr>
            <a:spLocks noGrp="1"/>
          </p:cNvSpPr>
          <p:nvPr>
            <p:ph idx="1"/>
          </p:nvPr>
        </p:nvSpPr>
        <p:spPr>
          <a:xfrm>
            <a:off x="5292080" y="1882808"/>
            <a:ext cx="3394720" cy="4572000"/>
          </a:xfrm>
        </p:spPr>
        <p:txBody>
          <a:bodyPr>
            <a:normAutofit fontScale="62500" lnSpcReduction="20000"/>
          </a:bodyPr>
          <a:lstStyle/>
          <a:p>
            <a:r>
              <a:rPr lang="ru-RU" sz="1900" dirty="0" smtClean="0"/>
              <a:t>Природа вокруг Нового Уренгоя относиться к тундровой зоне. Это обилие трав и ягод, лишайников и мхов. Непосредственно в окрестностях Нового Уренгоя произрастают примерно 84 вида мха, около 64-х видов лишайников и примерно еще 65 видов деревьев, кустарников и цветов. </a:t>
            </a:r>
            <a:br>
              <a:rPr lang="ru-RU" sz="1900" dirty="0" smtClean="0"/>
            </a:br>
            <a:endParaRPr lang="ru-RU" sz="1900" dirty="0" smtClean="0"/>
          </a:p>
          <a:p>
            <a:r>
              <a:rPr lang="ru-RU" sz="1900" dirty="0" smtClean="0"/>
              <a:t>На незначительном отдалении от города встречается ягель – олений мох, очень необычный и красивый лишайник. Этот вид обладает высокой чувствительностью к экологической обстановке, мгновенно погибает при изменении условий. При этом скорость роста ягеля составляет всего несколько миллиметров год, поэтому быстрыми темпами восстановить уничтоженный покров невозможно. По берегам рек растут лиственницы, сосны, ели и кедры. </a:t>
            </a:r>
          </a:p>
          <a:p>
            <a:r>
              <a:rPr lang="ru-RU" sz="1900" dirty="0" smtClean="0"/>
              <a:t/>
            </a:r>
            <a:br>
              <a:rPr lang="ru-RU" sz="1900" dirty="0" smtClean="0"/>
            </a:br>
            <a:endParaRPr lang="ru-RU" sz="1900" dirty="0" smtClean="0"/>
          </a:p>
          <a:p>
            <a:endParaRPr lang="ru-RU" dirty="0"/>
          </a:p>
        </p:txBody>
      </p:sp>
      <p:pic>
        <p:nvPicPr>
          <p:cNvPr id="30724" name="Picture 4" descr="Картинка 97 из 11990">
            <a:hlinkClick r:id="rId2"/>
          </p:cNvPr>
          <p:cNvPicPr>
            <a:picLocks noChangeAspect="1" noChangeArrowheads="1"/>
          </p:cNvPicPr>
          <p:nvPr/>
        </p:nvPicPr>
        <p:blipFill>
          <a:blip r:embed="rId3" cstate="print"/>
          <a:srcRect/>
          <a:stretch>
            <a:fillRect/>
          </a:stretch>
        </p:blipFill>
        <p:spPr bwMode="auto">
          <a:xfrm>
            <a:off x="0" y="1988840"/>
            <a:ext cx="5364088" cy="43924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forum89.ru/gaz/files/images/1_big.jpg"/>
          <p:cNvPicPr>
            <a:picLocks noChangeAspect="1" noChangeArrowheads="1"/>
          </p:cNvPicPr>
          <p:nvPr/>
        </p:nvPicPr>
        <p:blipFill>
          <a:blip r:embed="rId2" cstate="print"/>
          <a:srcRect/>
          <a:stretch>
            <a:fillRect/>
          </a:stretch>
        </p:blipFill>
        <p:spPr bwMode="auto">
          <a:xfrm>
            <a:off x="0" y="1772816"/>
            <a:ext cx="4499120" cy="3456384"/>
          </a:xfrm>
          <a:prstGeom prst="rect">
            <a:avLst/>
          </a:prstGeom>
          <a:noFill/>
        </p:spPr>
      </p:pic>
      <p:pic>
        <p:nvPicPr>
          <p:cNvPr id="34820" name="Picture 4" descr="http://forum89.ru/gaz/files/images/2_big.jpg"/>
          <p:cNvPicPr>
            <a:picLocks noChangeAspect="1" noChangeArrowheads="1"/>
          </p:cNvPicPr>
          <p:nvPr/>
        </p:nvPicPr>
        <p:blipFill>
          <a:blip r:embed="rId3" cstate="print"/>
          <a:srcRect/>
          <a:stretch>
            <a:fillRect/>
          </a:stretch>
        </p:blipFill>
        <p:spPr bwMode="auto">
          <a:xfrm>
            <a:off x="4481990" y="332656"/>
            <a:ext cx="4386488" cy="3096344"/>
          </a:xfrm>
          <a:prstGeom prst="rect">
            <a:avLst/>
          </a:prstGeom>
          <a:noFill/>
        </p:spPr>
      </p:pic>
      <p:pic>
        <p:nvPicPr>
          <p:cNvPr id="34822" name="Picture 6" descr="http://forum89.ru/gaz/files/images/3_big.jpg"/>
          <p:cNvPicPr>
            <a:picLocks noChangeAspect="1" noChangeArrowheads="1"/>
          </p:cNvPicPr>
          <p:nvPr/>
        </p:nvPicPr>
        <p:blipFill>
          <a:blip r:embed="rId4" cstate="print"/>
          <a:srcRect/>
          <a:stretch>
            <a:fillRect/>
          </a:stretch>
        </p:blipFill>
        <p:spPr bwMode="auto">
          <a:xfrm>
            <a:off x="4499992" y="3573016"/>
            <a:ext cx="4364491" cy="3024336"/>
          </a:xfrm>
          <a:prstGeom prst="rect">
            <a:avLst/>
          </a:prstGeom>
          <a:noFill/>
        </p:spPr>
      </p:pic>
      <p:sp>
        <p:nvSpPr>
          <p:cNvPr id="7" name="Заголовок 6"/>
          <p:cNvSpPr>
            <a:spLocks noGrp="1"/>
          </p:cNvSpPr>
          <p:nvPr>
            <p:ph type="title"/>
          </p:nvPr>
        </p:nvSpPr>
        <p:spPr>
          <a:xfrm>
            <a:off x="0" y="0"/>
            <a:ext cx="3970784" cy="1577330"/>
          </a:xfrm>
        </p:spPr>
        <p:txBody>
          <a:bodyPr>
            <a:normAutofit/>
          </a:bodyPr>
          <a:lstStyle/>
          <a:p>
            <a:r>
              <a:rPr lang="ru-RU" sz="3200" dirty="0" smtClean="0"/>
              <a:t>Посмотрите!.. Очень красиво</a:t>
            </a:r>
            <a:endParaRPr lang="ru-RU"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198</TotalTime>
  <Words>810</Words>
  <Application>Microsoft Office PowerPoint</Application>
  <PresentationFormat>Экран (4:3)</PresentationFormat>
  <Paragraphs>42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Яркая</vt:lpstr>
      <vt:lpstr>Достопримечательности Нового Уренгоя</vt:lpstr>
      <vt:lpstr>Возникновение города</vt:lpstr>
      <vt:lpstr>Слайд 3</vt:lpstr>
      <vt:lpstr>Памятник Пионерам освоения.</vt:lpstr>
      <vt:lpstr>Памятник Оруджеву </vt:lpstr>
      <vt:lpstr>Фонтан «Парус»</vt:lpstr>
      <vt:lpstr>Слайд 7</vt:lpstr>
      <vt:lpstr>Природа Нового Уренгоя</vt:lpstr>
      <vt:lpstr>Посмотрите!.. Очень красиво</vt:lpstr>
      <vt:lpstr>Птицы Нового Уренгоя</vt:lpstr>
      <vt:lpstr>Животные</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Достопримечательности Нового Уренгоя</dc:title>
  <dc:creator>1</dc:creator>
  <cp:lastModifiedBy>1</cp:lastModifiedBy>
  <cp:revision>20</cp:revision>
  <dcterms:created xsi:type="dcterms:W3CDTF">2012-01-19T09:23:24Z</dcterms:created>
  <dcterms:modified xsi:type="dcterms:W3CDTF">2012-01-19T12:42:08Z</dcterms:modified>
</cp:coreProperties>
</file>