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0" r:id="rId3"/>
    <p:sldId id="256" r:id="rId4"/>
    <p:sldId id="264" r:id="rId5"/>
    <p:sldId id="260" r:id="rId6"/>
    <p:sldId id="265" r:id="rId7"/>
    <p:sldId id="257" r:id="rId8"/>
    <p:sldId id="266" r:id="rId9"/>
    <p:sldId id="267" r:id="rId10"/>
    <p:sldId id="268" r:id="rId11"/>
    <p:sldId id="269" r:id="rId12"/>
    <p:sldId id="259" r:id="rId13"/>
    <p:sldId id="261" r:id="rId14"/>
    <p:sldId id="262" r:id="rId15"/>
    <p:sldId id="272" r:id="rId16"/>
    <p:sldId id="258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DC65"/>
    <a:srgbClr val="20BE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>
        <p:scale>
          <a:sx n="75" d="100"/>
          <a:sy n="75" d="100"/>
        </p:scale>
        <p:origin x="-36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krsnet.ru/razdels/fest/2007/web/shelopin/ural.gi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geo.web.ru/druza/m-izum_28_Mu-08_279_Moi.jpg" TargetMode="External"/><Relationship Id="rId13" Type="http://schemas.openxmlformats.org/officeDocument/2006/relationships/hyperlink" Target="http://geo.web.ru/druza/m-chalc_Kant_2_1.JPG" TargetMode="External"/><Relationship Id="rId3" Type="http://schemas.openxmlformats.org/officeDocument/2006/relationships/hyperlink" Target="http://vasi.net/uploads/podbor/karabash/thumbs/ceh00000.jpg" TargetMode="External"/><Relationship Id="rId7" Type="http://schemas.openxmlformats.org/officeDocument/2006/relationships/hyperlink" Target="http://geo.web.ru/druza/m-Tucs07_786.JPG" TargetMode="External"/><Relationship Id="rId12" Type="http://schemas.openxmlformats.org/officeDocument/2006/relationships/hyperlink" Target="http://geo.web.ru/druza/m-halit_gyps.JPG" TargetMode="External"/><Relationship Id="rId2" Type="http://schemas.openxmlformats.org/officeDocument/2006/relationships/hyperlink" Target="http://riaural.ru/prirodnye-resursy-urala.html" TargetMode="External"/><Relationship Id="rId16" Type="http://schemas.openxmlformats.org/officeDocument/2006/relationships/hyperlink" Target="http://geo.web.ru/druza/m-ilmen_7_1753_Zr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geo.web.ru/druza/m-Be_7_2172.JPG" TargetMode="External"/><Relationship Id="rId11" Type="http://schemas.openxmlformats.org/officeDocument/2006/relationships/hyperlink" Target="http://geo.web.ru/druza/m-cuprit_NTg.JPG" TargetMode="External"/><Relationship Id="rId5" Type="http://schemas.openxmlformats.org/officeDocument/2006/relationships/hyperlink" Target="http://geo.web.ru/druza/m-Be_7_6778_Fers.JPG" TargetMode="External"/><Relationship Id="rId15" Type="http://schemas.openxmlformats.org/officeDocument/2006/relationships/hyperlink" Target="http://geo.web.ru/druza/m-agat_6U-2a.JPG" TargetMode="External"/><Relationship Id="rId10" Type="http://schemas.openxmlformats.org/officeDocument/2006/relationships/hyperlink" Target="http://vestnik.rosneft.ru/img/cont/v66_19_1.jpg" TargetMode="External"/><Relationship Id="rId4" Type="http://schemas.openxmlformats.org/officeDocument/2006/relationships/hyperlink" Target="http://geo.web.ru/druza/m-Be_el.htm" TargetMode="External"/><Relationship Id="rId9" Type="http://schemas.openxmlformats.org/officeDocument/2006/relationships/hyperlink" Target="http://geo.web.ru/druza/m-Tucs07_1100117.JPG" TargetMode="External"/><Relationship Id="rId14" Type="http://schemas.openxmlformats.org/officeDocument/2006/relationships/hyperlink" Target="http://gorod.tomsk.ru/uploads/41829/1257924600/1_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0"/>
            <a:ext cx="6534150" cy="75723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Минеральные ресурсы Урала</a:t>
            </a:r>
            <a:endParaRPr lang="ru-RU" sz="38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7" name="Picture 8" descr="прииск 1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0" y="762000"/>
            <a:ext cx="2946400" cy="2209800"/>
          </a:xfrm>
          <a:prstGeom prst="rect">
            <a:avLst/>
          </a:prstGeom>
          <a:noFill/>
          <a:ln w="19050">
            <a:solidFill>
              <a:srgbClr val="30DC65"/>
            </a:solidFill>
          </a:ln>
        </p:spPr>
      </p:pic>
      <p:pic>
        <p:nvPicPr>
          <p:cNvPr id="8" name="Picture 4" descr="Картинка 9 из 3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-10000" contrast="30000"/>
          </a:blip>
          <a:srcRect l="1287" r="8633"/>
          <a:stretch>
            <a:fillRect/>
          </a:stretch>
        </p:blipFill>
        <p:spPr bwMode="auto">
          <a:xfrm>
            <a:off x="0" y="762000"/>
            <a:ext cx="5105400" cy="57792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Нижний колонтитул 8"/>
          <p:cNvSpPr txBox="1">
            <a:spLocks/>
          </p:cNvSpPr>
          <p:nvPr/>
        </p:nvSpPr>
        <p:spPr>
          <a:xfrm>
            <a:off x="6019800" y="6324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Плаксина Л. Г.  учитель географии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МОУ СОШ № 4 г. Карабаш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P108018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096000" y="2362200"/>
            <a:ext cx="2768600" cy="2114550"/>
          </a:xfrm>
          <a:prstGeom prst="rect">
            <a:avLst/>
          </a:prstGeom>
          <a:noFill/>
          <a:ln w="28575" cmpd="thinThick">
            <a:solidFill>
              <a:srgbClr val="66FF33"/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29200" y="3962400"/>
            <a:ext cx="2819400" cy="2286000"/>
          </a:xfrm>
          <a:prstGeom prst="rect">
            <a:avLst/>
          </a:prstGeom>
          <a:noFill/>
          <a:ln w="28575">
            <a:solidFill>
              <a:srgbClr val="30DC65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2895599" cy="4800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Знаете ли вы, что…</a:t>
            </a:r>
            <a:r>
              <a:rPr lang="ru-RU" dirty="0" smtClean="0"/>
              <a:t> халцедонами называют разноокрашенные разновидности скрытокристаллического кварца. Агаты - это разноокрашенные зональные образования халцедона. Из многослойного оникса (агат с чередованием светлых и тёмных полос) с древности вырезали камеи и геммы.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6600" y="762000"/>
            <a:ext cx="2900250" cy="3683318"/>
          </a:xfrm>
          <a:prstGeom prst="rect">
            <a:avLst/>
          </a:prstGeom>
          <a:noFill/>
          <a:ln w="9525">
            <a:solidFill>
              <a:srgbClr val="30DC65"/>
            </a:solidFill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733800"/>
            <a:ext cx="3962400" cy="3124200"/>
          </a:xfrm>
          <a:prstGeom prst="rect">
            <a:avLst/>
          </a:prstGeom>
          <a:noFill/>
          <a:ln w="9525">
            <a:solidFill>
              <a:srgbClr val="30DC65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00800" y="0"/>
            <a:ext cx="2590800" cy="3174423"/>
          </a:xfrm>
          <a:prstGeom prst="rect">
            <a:avLst/>
          </a:prstGeom>
          <a:noFill/>
          <a:ln w="9525">
            <a:solidFill>
              <a:srgbClr val="30DC65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" y="152400"/>
            <a:ext cx="3389313" cy="1981199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Урале сосредоточены основные промышленные запасы асбеста в стране: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Баженовское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Свердловская область ) и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Киембаевское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(Оренбургская область ) месторождения. Имеются залежи глин, песков, известняка, мраморов, сланцев  и др.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2819400"/>
            <a:ext cx="5111750" cy="383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34000" y="5867400"/>
            <a:ext cx="3008313" cy="704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Прохорово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Баландинское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месторождение  мраморов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Содержимое 8" descr="P105085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733800" y="152400"/>
            <a:ext cx="5111750" cy="3833813"/>
          </a:xfr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715000" y="4038600"/>
            <a:ext cx="3008313" cy="704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+mj-lt"/>
                <a:ea typeface="+mj-ea"/>
                <a:cs typeface="+mj-cs"/>
              </a:rPr>
              <a:t>Карьер строительного сланца-плитняка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38400" y="274638"/>
            <a:ext cx="62484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30DC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Знаете ли вы, что…</a:t>
            </a:r>
            <a:endParaRPr lang="ru-RU" b="1" dirty="0">
              <a:solidFill>
                <a:srgbClr val="30DC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Содержимое 11" descr="m-izum_28_Mu-08_279_Mo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1000" y="533400"/>
            <a:ext cx="2668300" cy="3505200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15" name="Содержимое 14" descr="m-Tucs07_78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491914" y="2743200"/>
            <a:ext cx="5429086" cy="3984966"/>
          </a:xfrm>
          <a:ln w="28575">
            <a:solidFill>
              <a:srgbClr val="00B050"/>
            </a:solidFill>
          </a:ln>
        </p:spPr>
      </p:pic>
      <p:sp>
        <p:nvSpPr>
          <p:cNvPr id="17" name="Содержимое 16"/>
          <p:cNvSpPr>
            <a:spLocks noGrp="1"/>
          </p:cNvSpPr>
          <p:nvPr>
            <p:ph sz="quarter" idx="4"/>
          </p:nvPr>
        </p:nvSpPr>
        <p:spPr>
          <a:xfrm>
            <a:off x="2971800" y="1295400"/>
            <a:ext cx="4041775" cy="125412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dirty="0" smtClean="0"/>
              <a:t>Именно на Урале есть месторождения драгоценных камней. Например -  </a:t>
            </a:r>
            <a:r>
              <a:rPr lang="ru-RU" dirty="0" smtClean="0"/>
              <a:t>минерал изумруд</a:t>
            </a:r>
            <a:r>
              <a:rPr lang="ru-RU" dirty="0" smtClean="0"/>
              <a:t>, </a:t>
            </a:r>
            <a:r>
              <a:rPr lang="ru-RU" dirty="0" smtClean="0"/>
              <a:t>ярко зелёная разновидность берилла?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609600"/>
            <a:ext cx="3352800" cy="56515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Желтовато-зеленый камень - хризоберилл (истинный берилл). Этот камень помогает в научных исследованиях и в занятиях философией. Берилл делает человека жизнерадостным, веселым и приветливым. Приносит успех у противоположного пола. В древности берилл считали чисто женским камнем: его использовали при лечении женских болезней. Древние чародеи с помощью хризоберилла учились понимать язык животных и птиц, читать будущее.</a:t>
            </a:r>
            <a:endParaRPr lang="ru-RU" sz="2000" b="1" dirty="0"/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457200" y="1524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Знаете ли вы, что…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Содержимое 6" descr="m-Be_6_2171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733800" y="838200"/>
            <a:ext cx="5111750" cy="2209800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1" name="Содержимое 9" descr="m-Be_7_6778_Fer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14800" y="2209800"/>
            <a:ext cx="3276364" cy="4267200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m-Tucs07_110011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219200" y="609600"/>
            <a:ext cx="6896192" cy="4572000"/>
          </a:xfrm>
          <a:ln w="28575">
            <a:solidFill>
              <a:srgbClr val="00B050"/>
            </a:solidFill>
          </a:ln>
        </p:spPr>
      </p:pic>
      <p:sp>
        <p:nvSpPr>
          <p:cNvPr id="7" name="Содержимое 10"/>
          <p:cNvSpPr>
            <a:spLocks noGrp="1"/>
          </p:cNvSpPr>
          <p:nvPr>
            <p:ph sz="quarter" idx="4"/>
          </p:nvPr>
        </p:nvSpPr>
        <p:spPr>
          <a:xfrm>
            <a:off x="457200" y="5334000"/>
            <a:ext cx="8385175" cy="1143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Изумруд — густо-зеленый или цвета весенней травы. </a:t>
            </a:r>
            <a:br>
              <a:rPr lang="ru-RU" dirty="0" smtClean="0"/>
            </a:br>
            <a:r>
              <a:rPr lang="ru-RU" dirty="0" smtClean="0"/>
              <a:t>Различают следующие бериллы: </a:t>
            </a:r>
            <a:r>
              <a:rPr lang="ru-RU" dirty="0" err="1" smtClean="0"/>
              <a:t>августит</a:t>
            </a:r>
            <a:r>
              <a:rPr lang="ru-RU" dirty="0" smtClean="0"/>
              <a:t> — темно-синий, аквамарин — цвета морской волны, просто берилл — бесцветные или очень слабо окрашенные образцы; </a:t>
            </a:r>
            <a:r>
              <a:rPr lang="ru-RU" dirty="0" err="1" smtClean="0"/>
              <a:t>гелиодор</a:t>
            </a:r>
            <a:r>
              <a:rPr lang="ru-RU" dirty="0" smtClean="0"/>
              <a:t> — желтый; </a:t>
            </a:r>
            <a:r>
              <a:rPr lang="ru-RU" dirty="0" err="1" smtClean="0"/>
              <a:t>гешенит</a:t>
            </a:r>
            <a:r>
              <a:rPr lang="ru-RU" dirty="0" smtClean="0"/>
              <a:t> — яблочно-зеленый.</a:t>
            </a:r>
            <a:endParaRPr lang="ru-RU" dirty="0"/>
          </a:p>
        </p:txBody>
      </p:sp>
      <p:sp>
        <p:nvSpPr>
          <p:cNvPr id="8" name="Текст 9"/>
          <p:cNvSpPr>
            <a:spLocks noGrp="1"/>
          </p:cNvSpPr>
          <p:nvPr>
            <p:ph type="body" sz="quarter" idx="3"/>
          </p:nvPr>
        </p:nvSpPr>
        <p:spPr>
          <a:xfrm>
            <a:off x="2971800" y="0"/>
            <a:ext cx="5794375" cy="639762"/>
          </a:xfrm>
        </p:spPr>
        <p:txBody>
          <a:bodyPr>
            <a:normAutofit/>
          </a:bodyPr>
          <a:lstStyle/>
          <a:p>
            <a:r>
              <a:rPr lang="ru-RU" dirty="0" smtClean="0"/>
              <a:t>Разновидностей берилла несколько: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28600" y="685800"/>
            <a:ext cx="4429156" cy="1571636"/>
          </a:xfrm>
          <a:prstGeom prst="roundRect">
            <a:avLst/>
          </a:prstGeom>
          <a:solidFill>
            <a:schemeClr val="bg2"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 smtClean="0"/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1.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Халцедон,это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разновидность аметистов;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магматическая порода;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скрытокристаллическая                                         </a:t>
            </a:r>
            <a:r>
              <a:rPr lang="ru-RU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разновидность кремнезёма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600" y="2514600"/>
            <a:ext cx="4429156" cy="1571636"/>
          </a:xfrm>
          <a:prstGeom prst="roundRect">
            <a:avLst/>
          </a:prstGeom>
          <a:solidFill>
            <a:schemeClr val="bg2"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 smtClean="0"/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2.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Строение агата характеризуется: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монолитностью;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разнообразными пятнами;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полосчатостью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800" y="4267200"/>
            <a:ext cx="4429156" cy="1500198"/>
          </a:xfrm>
          <a:prstGeom prst="roundRect">
            <a:avLst/>
          </a:prstGeom>
          <a:solidFill>
            <a:schemeClr val="bg2"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 smtClean="0"/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3.Горы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Таганай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сложены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сложены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: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Мраморами;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кварцитами;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гранитами.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00600" y="685800"/>
            <a:ext cx="4200556" cy="1571636"/>
          </a:xfrm>
          <a:prstGeom prst="roundRect">
            <a:avLst/>
          </a:prstGeom>
          <a:solidFill>
            <a:schemeClr val="bg2"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5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Аквамарин имеет окраску: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цвета морской волны;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цвета моркови;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цвета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морскойкапусты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00600" y="2514600"/>
            <a:ext cx="4114800" cy="1571636"/>
          </a:xfrm>
          <a:prstGeom prst="roundRect">
            <a:avLst/>
          </a:prstGeom>
          <a:solidFill>
            <a:schemeClr val="bg2"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 smtClean="0"/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5. Изумруд, это: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Благородная бирюза;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ярко зелёная разновидность               берилла;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синий сапфир</a:t>
            </a:r>
          </a:p>
          <a:p>
            <a:pPr lvl="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4844" y="4267200"/>
            <a:ext cx="4276756" cy="1704972"/>
          </a:xfrm>
          <a:prstGeom prst="roundRect">
            <a:avLst/>
          </a:prstGeom>
          <a:solidFill>
            <a:schemeClr val="bg2"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lvl="0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6. Минералогическим раем    Ферсман   назвал: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Музей Эрмитаж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Ильменские горы 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Озеро Тургояк 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609600" y="1066800"/>
            <a:ext cx="457200" cy="3048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09600" y="1371600"/>
            <a:ext cx="500066" cy="3048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09600" y="16764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0" y="0"/>
            <a:ext cx="8839200" cy="64291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70000"/>
              </a:lnSpc>
            </a:pPr>
            <a:r>
              <a:rPr lang="ru-RU" sz="2800" b="1" spc="50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Выбери верный </a:t>
            </a:r>
            <a:r>
              <a:rPr lang="ru-RU" sz="2800" b="1" spc="50" dirty="0" smtClean="0">
                <a:ln w="11430"/>
                <a:solidFill>
                  <a:schemeClr val="bg2">
                    <a:lumMod val="50000"/>
                  </a:schemeClr>
                </a:solidFill>
              </a:rPr>
              <a:t>ответ (если при нажатии цвет красный, то ответ неверный)</a:t>
            </a:r>
            <a:endParaRPr lang="ru-RU" sz="2800" b="1" spc="50" dirty="0">
              <a:ln w="11430"/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457200" y="29718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8" name="Овал 47"/>
          <p:cNvSpPr/>
          <p:nvPr/>
        </p:nvSpPr>
        <p:spPr>
          <a:xfrm>
            <a:off x="304800" y="48006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>
            <a:off x="5257800" y="4953000"/>
            <a:ext cx="457200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5029200" y="28956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3" name="Овал 52"/>
          <p:cNvSpPr/>
          <p:nvPr/>
        </p:nvSpPr>
        <p:spPr>
          <a:xfrm>
            <a:off x="5257800" y="10668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4" name="Овал 53"/>
          <p:cNvSpPr/>
          <p:nvPr/>
        </p:nvSpPr>
        <p:spPr>
          <a:xfrm>
            <a:off x="457200" y="33528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5" name="Овал 54"/>
          <p:cNvSpPr/>
          <p:nvPr/>
        </p:nvSpPr>
        <p:spPr>
          <a:xfrm>
            <a:off x="304800" y="51054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7" name="Овал 56"/>
          <p:cNvSpPr/>
          <p:nvPr/>
        </p:nvSpPr>
        <p:spPr>
          <a:xfrm>
            <a:off x="5257800" y="13716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8" name="Овал 57"/>
          <p:cNvSpPr/>
          <p:nvPr/>
        </p:nvSpPr>
        <p:spPr>
          <a:xfrm>
            <a:off x="5029200" y="32004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9" name="Овал 58"/>
          <p:cNvSpPr/>
          <p:nvPr/>
        </p:nvSpPr>
        <p:spPr>
          <a:xfrm>
            <a:off x="5257800" y="52578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1" name="Овал 60"/>
          <p:cNvSpPr/>
          <p:nvPr/>
        </p:nvSpPr>
        <p:spPr>
          <a:xfrm>
            <a:off x="457200" y="36576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3" name="Овал 62"/>
          <p:cNvSpPr/>
          <p:nvPr/>
        </p:nvSpPr>
        <p:spPr>
          <a:xfrm>
            <a:off x="5257800" y="16764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Овал 63"/>
          <p:cNvSpPr/>
          <p:nvPr/>
        </p:nvSpPr>
        <p:spPr>
          <a:xfrm>
            <a:off x="5105400" y="37338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5" name="Овал 64"/>
          <p:cNvSpPr/>
          <p:nvPr/>
        </p:nvSpPr>
        <p:spPr>
          <a:xfrm>
            <a:off x="5257800" y="55626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7" name="Овал 66"/>
          <p:cNvSpPr/>
          <p:nvPr/>
        </p:nvSpPr>
        <p:spPr>
          <a:xfrm>
            <a:off x="304800" y="5410200"/>
            <a:ext cx="500066" cy="2857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152400"/>
            <a:ext cx="8686800" cy="6705600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>
                <a:hlinkClick r:id="rId2"/>
              </a:rPr>
              <a:t>http://riaural.ru/prirodnye-resursy-urala.html</a:t>
            </a:r>
            <a:r>
              <a:rPr lang="ru-RU" sz="1800" dirty="0" smtClean="0"/>
              <a:t>                                              Сайт природные ресурсы Урала</a:t>
            </a:r>
          </a:p>
          <a:p>
            <a:r>
              <a:rPr lang="en-US" sz="1800" dirty="0" smtClean="0">
                <a:hlinkClick r:id="rId3"/>
              </a:rPr>
              <a:t>http://vasi.net/uploads/podbor/karabash/thumbs/ceh00000.jpg</a:t>
            </a:r>
            <a:r>
              <a:rPr lang="ru-RU" sz="1800" dirty="0" smtClean="0"/>
              <a:t>           Плавка меди на комбинате «Карабаш медь»</a:t>
            </a:r>
          </a:p>
          <a:p>
            <a:r>
              <a:rPr lang="en-US" sz="1800" dirty="0" smtClean="0">
                <a:hlinkClick r:id="rId4"/>
              </a:rPr>
              <a:t>http://geo.web.ru/druza/m-Be_el.htm</a:t>
            </a:r>
            <a:r>
              <a:rPr lang="ru-RU" sz="1800" dirty="0" smtClean="0"/>
              <a:t>                                                           Сайт про минералы (берилл)</a:t>
            </a:r>
          </a:p>
          <a:p>
            <a:r>
              <a:rPr lang="en-US" sz="1800" dirty="0" smtClean="0">
                <a:hlinkClick r:id="rId5"/>
              </a:rPr>
              <a:t>http://geo.web.ru/druza/m-Be_7_6778_Fers.JPG</a:t>
            </a:r>
            <a:r>
              <a:rPr lang="ru-RU" sz="1800" dirty="0" smtClean="0"/>
              <a:t>                                        Жёлтый берилл со Среднего Урала</a:t>
            </a:r>
          </a:p>
          <a:p>
            <a:r>
              <a:rPr lang="en-US" sz="1800" dirty="0" smtClean="0">
                <a:hlinkClick r:id="rId6"/>
              </a:rPr>
              <a:t>http://geo.web.ru/druza/m-Be_7_2172.JPG</a:t>
            </a:r>
            <a:r>
              <a:rPr lang="ru-RU" sz="1800" dirty="0" smtClean="0"/>
              <a:t>                                                  Берилл с </a:t>
            </a:r>
            <a:r>
              <a:rPr lang="ru-RU" sz="1800" dirty="0" err="1" smtClean="0"/>
              <a:t>Мурзинки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http://geo.web.ru/druza/m-Tucs07_786.JPG</a:t>
            </a:r>
            <a:r>
              <a:rPr lang="ru-RU" sz="1800" dirty="0" smtClean="0"/>
              <a:t>                                                 Изумруды</a:t>
            </a:r>
          </a:p>
          <a:p>
            <a:r>
              <a:rPr lang="en-US" sz="1800" dirty="0" smtClean="0">
                <a:hlinkClick r:id="rId8"/>
              </a:rPr>
              <a:t>http://geo.web.ru/druza/m-izum_28_Mu-08_279_Moi.jpg</a:t>
            </a:r>
            <a:r>
              <a:rPr lang="ru-RU" sz="1800" dirty="0" smtClean="0"/>
              <a:t>                       Много изумрудов</a:t>
            </a:r>
          </a:p>
          <a:p>
            <a:r>
              <a:rPr lang="en-US" sz="1800" dirty="0" smtClean="0">
                <a:hlinkClick r:id="rId9"/>
              </a:rPr>
              <a:t>http://geo.web.ru/druza/m-Tucs07_1100117.JPG</a:t>
            </a:r>
            <a:r>
              <a:rPr lang="ru-RU" sz="1800" dirty="0" smtClean="0"/>
              <a:t>                                        Разноцветные разновидности бериллов</a:t>
            </a:r>
          </a:p>
          <a:p>
            <a:r>
              <a:rPr lang="en-US" sz="1800" dirty="0" smtClean="0">
                <a:hlinkClick r:id="rId10"/>
              </a:rPr>
              <a:t>http://vestnik.rosneft.ru/img/cont/v66_19_1.jpg</a:t>
            </a:r>
            <a:r>
              <a:rPr lang="ru-RU" sz="1800" dirty="0" smtClean="0"/>
              <a:t>                                         Нефть в ладонях</a:t>
            </a:r>
          </a:p>
          <a:p>
            <a:r>
              <a:rPr lang="en-US" sz="1800" dirty="0" smtClean="0">
                <a:hlinkClick r:id="rId11"/>
              </a:rPr>
              <a:t>http://geo.web.ru/druza/m-cuprit_NTg.JPG</a:t>
            </a:r>
            <a:r>
              <a:rPr lang="ru-RU" sz="1800" dirty="0" smtClean="0"/>
              <a:t>                                                    куприт</a:t>
            </a:r>
          </a:p>
          <a:p>
            <a:r>
              <a:rPr lang="en-US" sz="1800" dirty="0" smtClean="0">
                <a:hlinkClick r:id="rId12"/>
              </a:rPr>
              <a:t>http://geo.web.ru/druza/m-halit_gyps.JPG</a:t>
            </a:r>
            <a:r>
              <a:rPr lang="ru-RU" sz="1800" dirty="0" smtClean="0"/>
              <a:t>                                                     </a:t>
            </a:r>
            <a:r>
              <a:rPr lang="ru-RU" sz="1800" dirty="0" err="1" smtClean="0"/>
              <a:t>Галит</a:t>
            </a:r>
            <a:endParaRPr lang="ru-RU" sz="1800" dirty="0" smtClean="0"/>
          </a:p>
          <a:p>
            <a:r>
              <a:rPr lang="en-US" sz="1800" dirty="0" smtClean="0">
                <a:hlinkClick r:id="rId13"/>
              </a:rPr>
              <a:t>http://geo.web.ru/druza/m-chalc_Kant_2_1.JPG</a:t>
            </a:r>
            <a:r>
              <a:rPr lang="ru-RU" sz="1800" dirty="0" smtClean="0"/>
              <a:t>                                           Халцедон цвета заварки</a:t>
            </a:r>
          </a:p>
          <a:p>
            <a:r>
              <a:rPr lang="en-US" sz="1800" dirty="0" smtClean="0">
                <a:hlinkClick r:id="rId14"/>
              </a:rPr>
              <a:t>http://gorod.tomsk.ru/uploads/41829/1257924600/1_1.jpg</a:t>
            </a:r>
            <a:r>
              <a:rPr lang="ru-RU" sz="1800" dirty="0" smtClean="0"/>
              <a:t>                      Камея из оникса</a:t>
            </a:r>
          </a:p>
          <a:p>
            <a:r>
              <a:rPr lang="en-US" sz="1800" dirty="0" smtClean="0">
                <a:hlinkClick r:id="rId15"/>
              </a:rPr>
              <a:t>http://geo.web.ru/druza/m-agat_6U-2a.JPG</a:t>
            </a:r>
            <a:r>
              <a:rPr lang="ru-RU" sz="1800" dirty="0" smtClean="0"/>
              <a:t>                                                    Голубой  агат</a:t>
            </a:r>
          </a:p>
          <a:p>
            <a:r>
              <a:rPr lang="en-US" sz="1800" dirty="0" smtClean="0">
                <a:hlinkClick r:id="rId16"/>
              </a:rPr>
              <a:t>http://geo.web.ru/druza/m-ilmen_7_1753_Zr.JPG</a:t>
            </a:r>
            <a:r>
              <a:rPr lang="ru-RU" sz="1800" dirty="0" smtClean="0"/>
              <a:t>                                          Ильменит</a:t>
            </a:r>
          </a:p>
          <a:p>
            <a:r>
              <a:rPr lang="ru-RU" sz="1800" dirty="0" smtClean="0"/>
              <a:t>                                                                  Слайды 1,2</a:t>
            </a:r>
            <a:r>
              <a:rPr lang="ru-RU" sz="1800" smtClean="0"/>
              <a:t>, 5,8,11,частично 4  </a:t>
            </a:r>
            <a:r>
              <a:rPr lang="ru-RU" sz="1800" dirty="0" smtClean="0"/>
              <a:t>– фото автора</a:t>
            </a:r>
            <a:endParaRPr lang="ru-RU" dirty="0" smtClean="0"/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5257800" y="1371600"/>
            <a:ext cx="3657600" cy="4691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24400" y="6248400"/>
            <a:ext cx="4038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Хребты </a:t>
            </a:r>
            <a:r>
              <a:rPr lang="ru-RU" dirty="0" err="1" smtClean="0"/>
              <a:t>Таганая</a:t>
            </a:r>
            <a:r>
              <a:rPr lang="ru-RU" dirty="0" smtClean="0"/>
              <a:t> и </a:t>
            </a:r>
            <a:r>
              <a:rPr lang="ru-RU" dirty="0" err="1" smtClean="0"/>
              <a:t>Юрмы</a:t>
            </a:r>
            <a:r>
              <a:rPr lang="ru-RU" dirty="0" smtClean="0"/>
              <a:t> сложены преимущёственно кварцитами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52400" y="76200"/>
            <a:ext cx="3886200" cy="6553200"/>
          </a:xfrm>
          <a:ln>
            <a:solidFill>
              <a:srgbClr val="30DC65"/>
            </a:solidFill>
          </a:ln>
        </p:spPr>
        <p:txBody>
          <a:bodyPr>
            <a:noAutofit/>
          </a:bodyPr>
          <a:lstStyle/>
          <a:p>
            <a:r>
              <a:rPr lang="ru-RU" dirty="0" smtClean="0"/>
              <a:t> 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Урал – обширная горная страна, протянувшаяся почти на две тысячи километров. Уральские горы единственные на Земле разделяют целый континент на две части света – Европу и Азию. Учёные утверждают, что сегодня мы видим остатки самых высоких когда-то гор на планете.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Солнце ветер, вода и лёд миллионы лет разрушали эти величественные горы. Всё, что когда-то было скрыто на большой глубине, теперь оказалось практически на поверхности. 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Полезные ископаемые Урала отличаются богатством и разнообразием видов. Здесь найдены огромные месторождения большинства металлов, ценнейшие залежи драгоценных камней и неисчерпаемые запасы минерального сырья.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фото\Таганай инет\Таганай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10200" y="3429000"/>
            <a:ext cx="3505200" cy="2702852"/>
          </a:xfrm>
          <a:prstGeom prst="rect">
            <a:avLst/>
          </a:prstGeom>
          <a:noFill/>
          <a:ln w="19050">
            <a:solidFill>
              <a:srgbClr val="30DC65"/>
            </a:solidFill>
          </a:ln>
        </p:spPr>
      </p:pic>
      <p:pic>
        <p:nvPicPr>
          <p:cNvPr id="1027" name="Picture 3" descr="D:\фото\Таганай инет\Таганай (1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57800" y="152400"/>
            <a:ext cx="3657600" cy="2705100"/>
          </a:xfrm>
          <a:prstGeom prst="rect">
            <a:avLst/>
          </a:prstGeom>
          <a:noFill/>
          <a:ln w="19050">
            <a:solidFill>
              <a:srgbClr val="30DC65"/>
            </a:solidFill>
          </a:ln>
        </p:spPr>
      </p:pic>
      <p:pic>
        <p:nvPicPr>
          <p:cNvPr id="7" name="Picture 2" descr="D:\задания\мои задания\задание 4\на юрме 0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14800" y="1447800"/>
            <a:ext cx="3245951" cy="2499013"/>
          </a:xfrm>
          <a:prstGeom prst="rect">
            <a:avLst/>
          </a:prstGeom>
          <a:noFill/>
          <a:ln w="12700">
            <a:solidFill>
              <a:srgbClr val="30DC65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52400" y="0"/>
            <a:ext cx="3733800" cy="6629400"/>
          </a:xfrm>
          <a:ln>
            <a:solidFill>
              <a:srgbClr val="30DC65"/>
            </a:solidFill>
          </a:ln>
        </p:spPr>
        <p:txBody>
          <a:bodyPr>
            <a:noAutofit/>
          </a:bodyPr>
          <a:lstStyle/>
          <a:p>
            <a:r>
              <a:rPr lang="ru-RU" sz="2000" b="1" dirty="0" smtClean="0"/>
              <a:t>Природные ресурсы Урала отличаются большим разнообразием и оказывают огромное влияние на его специализацию и уровень развития. Уральский экономический район обладает и </a:t>
            </a:r>
            <a:r>
              <a:rPr lang="ru-RU" sz="2000" b="1" dirty="0" err="1" smtClean="0"/>
              <a:t>минерально</a:t>
            </a:r>
            <a:r>
              <a:rPr lang="ru-RU" sz="2000" b="1" dirty="0" smtClean="0"/>
              <a:t> –сырьевыми, и топливными, и нерудными полезными ископаемыми . По запасам некоторых видов минеральных ресурсов (медных руд, асбеста, калийных солей) Урал занимает ведущее место в мире. Ильменские горы ещё Ферсман назвал  минералогическим раем. В 1920 году они были объявлены минералогическим заповедником.</a:t>
            </a:r>
            <a:endParaRPr lang="ru-RU" sz="20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10200" y="76200"/>
            <a:ext cx="3590925" cy="3020937"/>
          </a:xfrm>
          <a:prstGeom prst="rect">
            <a:avLst/>
          </a:prstGeom>
          <a:noFill/>
          <a:ln w="28575">
            <a:solidFill>
              <a:srgbClr val="30DC65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553200" y="3276600"/>
            <a:ext cx="236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Куприт,  </a:t>
            </a:r>
            <a:r>
              <a:rPr lang="ru-RU" dirty="0" err="1" smtClean="0"/>
              <a:t>Меднорудянское</a:t>
            </a:r>
            <a:r>
              <a:rPr lang="ru-RU" dirty="0" smtClean="0"/>
              <a:t> месторождение, </a:t>
            </a:r>
          </a:p>
          <a:p>
            <a:r>
              <a:rPr lang="ru-RU" dirty="0" smtClean="0"/>
              <a:t>Нижний Тагил, Урал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3276600"/>
            <a:ext cx="2444553" cy="3124200"/>
          </a:xfrm>
          <a:prstGeom prst="rect">
            <a:avLst/>
          </a:prstGeom>
          <a:noFill/>
          <a:ln w="19050">
            <a:solidFill>
              <a:srgbClr val="30DC65"/>
            </a:solidFill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629400" y="5943600"/>
            <a:ext cx="2109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Берилл. </a:t>
            </a:r>
            <a:r>
              <a:rPr lang="ru-RU" dirty="0" err="1" smtClean="0"/>
              <a:t>Мурзинка</a:t>
            </a:r>
            <a:r>
              <a:rPr lang="ru-RU" dirty="0" smtClean="0"/>
              <a:t>, </a:t>
            </a:r>
          </a:p>
          <a:p>
            <a:r>
              <a:rPr lang="ru-RU" dirty="0" smtClean="0"/>
              <a:t>Средний Урал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228600"/>
            <a:ext cx="3236913" cy="6324600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Месторождения железных руд и руд цветных металлов сконцентрированы в основном в пределах Уральских гор. На Урале известно свыше 2 тысяч месторождений проявлений железных руд, из них балансовых месторождений – 75, эксплуатируются – 29. По добыче железной руды Урал уступает только Центрально – Черноземному экономическому району. Тем не менее потребности района в железных рудах удовлетворяются за счет собственной добыче только на 3/5. В настоящее время ведется разработка бедных руд Качканарской и </a:t>
            </a:r>
            <a:r>
              <a:rPr lang="ru-RU" sz="1800" dirty="0" err="1" smtClean="0"/>
              <a:t>Бакальской</a:t>
            </a:r>
            <a:r>
              <a:rPr lang="ru-RU" sz="1800" dirty="0" smtClean="0"/>
              <a:t> групп месторождений, в которых сосредоточенны 3 /4 запаса уральских железных руд. Только благодаря тому, что руды многокомпонентные и содержат также ванадий и титан, добыча их рентабельна.</a:t>
            </a:r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467600" y="6172200"/>
            <a:ext cx="1524000" cy="552450"/>
          </a:xfrm>
          <a:ln>
            <a:solidFill>
              <a:srgbClr val="30DC65"/>
            </a:solidFill>
          </a:ln>
        </p:spPr>
        <p:txBody>
          <a:bodyPr>
            <a:normAutofit fontScale="90000"/>
          </a:bodyPr>
          <a:lstStyle/>
          <a:p>
            <a:r>
              <a:rPr lang="ru-RU" sz="1600" dirty="0" smtClean="0"/>
              <a:t>Пирит, малахит – спутники меди</a:t>
            </a:r>
            <a:endParaRPr lang="ru-RU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429000"/>
            <a:ext cx="4017735" cy="3276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1200" y="2133600"/>
            <a:ext cx="3352800" cy="2514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33800" y="152400"/>
            <a:ext cx="3539180" cy="2548890"/>
          </a:xfrm>
          <a:prstGeom prst="rect">
            <a:avLst/>
          </a:prstGeom>
          <a:noFill/>
          <a:ln w="9525">
            <a:solidFill>
              <a:srgbClr val="30DC65"/>
            </a:solidFill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391400" y="152400"/>
            <a:ext cx="1524000" cy="933450"/>
          </a:xfrm>
          <a:prstGeom prst="rect">
            <a:avLst/>
          </a:prstGeom>
          <a:ln>
            <a:solidFill>
              <a:srgbClr val="30DC65"/>
            </a:solidFill>
          </a:ln>
        </p:spPr>
        <p:txBody>
          <a:bodyPr vert="horz" lIns="91440" tIns="45720" rIns="91440" bIns="45720" rtlCol="0" anchor="b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latin typeface="+mj-lt"/>
                <a:ea typeface="+mj-ea"/>
                <a:cs typeface="+mj-cs"/>
              </a:rPr>
              <a:t>Ильменит – минерал железа и титана. Впервые найден в </a:t>
            </a:r>
            <a:r>
              <a:rPr lang="ru-RU" sz="1600" b="1" dirty="0" err="1" smtClean="0">
                <a:latin typeface="+mj-lt"/>
                <a:ea typeface="+mj-ea"/>
                <a:cs typeface="+mj-cs"/>
              </a:rPr>
              <a:t>Ильменских</a:t>
            </a:r>
            <a:r>
              <a:rPr lang="ru-RU" sz="1600" b="1" dirty="0" smtClean="0">
                <a:latin typeface="+mj-lt"/>
                <a:ea typeface="+mj-ea"/>
                <a:cs typeface="+mj-cs"/>
              </a:rPr>
              <a:t> горах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52400" y="152400"/>
            <a:ext cx="3581400" cy="6553200"/>
          </a:xfrm>
          <a:ln>
            <a:solidFill>
              <a:srgbClr val="30DC65"/>
            </a:solidFill>
          </a:ln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500" b="1" dirty="0" smtClean="0"/>
              <a:t>        Огнеупорные, строительные, абразивные, формовочные и разные другие нерудные ископаемые, многие из которых совершенно необходимы для металлургической и машиностроительной промышленности, в огромных количествах имеются в недрах Челябинской области.</a:t>
            </a:r>
          </a:p>
          <a:p>
            <a:pPr>
              <a:buNone/>
            </a:pPr>
            <a:r>
              <a:rPr lang="ru-RU" sz="4500" b="1" dirty="0" smtClean="0"/>
              <a:t>       Глины и каолины, известняки и доломиты, магнезит, мрамор, гипс, кровельные сланцы, трепела и диатомиты, тальк и тальковый камень, кварц, графит, корунд, гранат, барит, асбест, кианит, яшмы, нефриты и самые разнообразные строительные, облицовочные и орнаментные камни образуют здесь несметные природные богатства области и выдвигают ее в этом отношении на одно из самых первых мест в мире.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91000" y="152400"/>
            <a:ext cx="4495799" cy="72707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Разнообразный гранит – облицовочная магматическая порода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066800"/>
            <a:ext cx="5105400" cy="4569279"/>
          </a:xfrm>
          <a:prstGeom prst="rect">
            <a:avLst/>
          </a:prstGeom>
          <a:noFill/>
          <a:ln w="19050">
            <a:solidFill>
              <a:srgbClr val="30DC65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152400"/>
            <a:ext cx="3008313" cy="6096000"/>
          </a:xfrm>
          <a:ln>
            <a:solidFill>
              <a:srgbClr val="30DC65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1800" b="1" dirty="0" smtClean="0"/>
              <a:t>Урал выделяется большими запасами разнообразных ресурсов цветных металлов. Это и медные руды (</a:t>
            </a:r>
            <a:r>
              <a:rPr lang="ru-RU" sz="1800" b="1" dirty="0" err="1" smtClean="0"/>
              <a:t>Красноуральская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Карабашская</a:t>
            </a:r>
            <a:r>
              <a:rPr lang="ru-RU" sz="1800" b="1" dirty="0" smtClean="0"/>
              <a:t>, Кировоградская, </a:t>
            </a:r>
            <a:r>
              <a:rPr lang="ru-RU" sz="1800" b="1" dirty="0" err="1" smtClean="0"/>
              <a:t>Гайское</a:t>
            </a:r>
            <a:r>
              <a:rPr lang="ru-RU" sz="1800" b="1" dirty="0" smtClean="0"/>
              <a:t>, и др. Месторождения ), и цинковые (преимущественно медно–цинковые), и никелевые ( Верхний Уфалей, Орск, Реж). Имеются значительные ресурсы алюминиевого сырья (бокситы ) , сосредоточенные в Североуральском </a:t>
            </a:r>
            <a:r>
              <a:rPr lang="ru-RU" sz="1800" b="1" dirty="0" err="1" smtClean="0"/>
              <a:t>бокситоносном</a:t>
            </a:r>
            <a:r>
              <a:rPr lang="ru-RU" sz="1800" b="1" dirty="0" smtClean="0"/>
              <a:t> бассейне (месторождений Красная Шапочка, Северная, </a:t>
            </a:r>
            <a:r>
              <a:rPr lang="ru-RU" sz="1800" b="1" dirty="0" err="1" smtClean="0"/>
              <a:t>Сосьвинское</a:t>
            </a:r>
            <a:r>
              <a:rPr lang="ru-RU" sz="1800" b="1" dirty="0" smtClean="0"/>
              <a:t> и др. ). Правда, многие месторождения бокситов уже истощены. Важную роль играет добыча золота, драгоценных и поделочных камней. </a:t>
            </a:r>
          </a:p>
          <a:p>
            <a:endParaRPr lang="ru-RU" dirty="0"/>
          </a:p>
        </p:txBody>
      </p:sp>
      <p:pic>
        <p:nvPicPr>
          <p:cNvPr id="2050" name="Picture 2" descr="D:\фото\КАРАБАШ\ceh000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2800" y="304800"/>
            <a:ext cx="5626677" cy="4343400"/>
          </a:xfrm>
          <a:prstGeom prst="rect">
            <a:avLst/>
          </a:prstGeom>
          <a:noFill/>
          <a:ln w="19050">
            <a:solidFill>
              <a:srgbClr val="30DC65"/>
            </a:solidFill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0" y="4876800"/>
            <a:ext cx="4038600" cy="247650"/>
          </a:xfrm>
        </p:spPr>
        <p:txBody>
          <a:bodyPr>
            <a:normAutofit fontScale="90000"/>
          </a:bodyPr>
          <a:lstStyle/>
          <a:p>
            <a:r>
              <a:rPr lang="ru-RU" sz="1400" b="0" dirty="0" smtClean="0"/>
              <a:t>Плавка медной руды на комбинате «</a:t>
            </a:r>
            <a:r>
              <a:rPr lang="ru-RU" sz="1400" b="0" dirty="0" err="1" smtClean="0"/>
              <a:t>Карабашмедь</a:t>
            </a:r>
            <a:r>
              <a:rPr lang="ru-RU" sz="1400" b="0" dirty="0" smtClean="0"/>
              <a:t>»</a:t>
            </a:r>
            <a:endParaRPr lang="ru-RU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8600"/>
            <a:ext cx="3008313" cy="64008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Топливные ресурсы Урала представлены всеми основными видами: нефтью, природным газом, углем, горючими сланцами, торфом. Месторождение нефти сосредоточены в основном в Башкортостане, Пермской и Оренбургской областях и в Удмуртии, природного газа – в Оренбургском газоконденсатном месторождении, которое является крупнейшим в европейской части страны.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33799" y="914400"/>
            <a:ext cx="5229225" cy="4648200"/>
          </a:xfrm>
          <a:prstGeom prst="rect">
            <a:avLst/>
          </a:prstGeom>
          <a:noFill/>
          <a:ln w="9525">
            <a:solidFill>
              <a:srgbClr val="30DC65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152400"/>
            <a:ext cx="3008313" cy="6705600"/>
          </a:xfrm>
        </p:spPr>
        <p:txBody>
          <a:bodyPr/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Урал обладает крупными ресурсами калийных и поваренных солей. Здесь расположен один из самых больших соленосных бассейнов -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Верхнекаменский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его балансовые запасы по всем категориям составляют свыше 173 млрд.т . Следует отметить также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Илецкое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месторождение поваренной соли в Оренбургской области.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особенно много на Урале  разновидностей кремнезёма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28600"/>
            <a:ext cx="5534025" cy="510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429000" y="5486400"/>
            <a:ext cx="4705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Галит</a:t>
            </a:r>
            <a:r>
              <a:rPr lang="ru-RU" dirty="0" smtClean="0"/>
              <a:t> (поваренная соль), кристаллы на гипсе.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382000" cy="1022350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</a:rPr>
              <a:t>Знаете ли вы, что…</a:t>
            </a:r>
            <a:r>
              <a:rPr lang="ru-RU" sz="2800" dirty="0" smtClean="0"/>
              <a:t> </a:t>
            </a:r>
            <a:r>
              <a:rPr lang="ru-RU" sz="2400" dirty="0" smtClean="0"/>
              <a:t>соединения кремнезёма самые распространённые на Земле (яшмы,  кварцы, агаты, халцедоны, ониксы, опалы, кварциты и многое другое…)</a:t>
            </a:r>
            <a:endParaRPr lang="ru-RU" sz="24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133600"/>
            <a:ext cx="3962400" cy="4528457"/>
          </a:xfrm>
          <a:prstGeom prst="rect">
            <a:avLst/>
          </a:prstGeom>
          <a:noFill/>
          <a:ln w="9525">
            <a:solidFill>
              <a:srgbClr val="30DC65"/>
            </a:solidFill>
            <a:miter lim="800000"/>
            <a:headEnd/>
            <a:tailEnd/>
          </a:ln>
          <a:effectLst/>
        </p:spPr>
      </p:pic>
      <p:pic>
        <p:nvPicPr>
          <p:cNvPr id="6" name="Picture 13" descr="P1010726"/>
          <p:cNvPicPr>
            <a:picLocks noChangeAspect="1" noChangeArrowheads="1"/>
          </p:cNvPicPr>
          <p:nvPr/>
        </p:nvPicPr>
        <p:blipFill>
          <a:blip r:embed="rId3" cstate="email">
            <a:lum contrast="18000"/>
          </a:blip>
          <a:srcRect/>
          <a:stretch>
            <a:fillRect/>
          </a:stretch>
        </p:blipFill>
        <p:spPr bwMode="auto">
          <a:xfrm>
            <a:off x="228600" y="1524000"/>
            <a:ext cx="4572000" cy="4191000"/>
          </a:xfrm>
          <a:prstGeom prst="rect">
            <a:avLst/>
          </a:prstGeom>
          <a:noFill/>
          <a:ln w="9525">
            <a:solidFill>
              <a:srgbClr val="30DC65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1128</Words>
  <PresentationFormat>Экран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Минеральные ресурсы Урала</vt:lpstr>
      <vt:lpstr>Хребты Таганая и Юрмы сложены преимущёственно кварцитами</vt:lpstr>
      <vt:lpstr>Слайд 3</vt:lpstr>
      <vt:lpstr>Пирит, малахит – спутники меди</vt:lpstr>
      <vt:lpstr>Слайд 5</vt:lpstr>
      <vt:lpstr>Плавка медной руды на комбинате «Карабашмедь»</vt:lpstr>
      <vt:lpstr>Слайд 7</vt:lpstr>
      <vt:lpstr>Слайд 8</vt:lpstr>
      <vt:lpstr>Знаете ли вы, что… соединения кремнезёма самые распространённые на Земле (яшмы,  кварцы, агаты, халцедоны, ониксы, опалы, кварциты и многое другое…)</vt:lpstr>
      <vt:lpstr>Знаете ли вы, что… халцедонами называют разноокрашенные разновидности скрытокристаллического кварца. Агаты - это разноокрашенные зональные образования халцедона. Из многослойного оникса (агат с чередованием светлых и тёмных полос) с древности вырезали камеи и геммы.</vt:lpstr>
      <vt:lpstr>Слайд 11</vt:lpstr>
      <vt:lpstr>Знаете ли вы, что…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78</cp:revision>
  <dcterms:modified xsi:type="dcterms:W3CDTF">2012-02-15T13:24:54Z</dcterms:modified>
</cp:coreProperties>
</file>