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7" r:id="rId6"/>
    <p:sldId id="266" r:id="rId7"/>
    <p:sldId id="269" r:id="rId8"/>
    <p:sldId id="270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8" r:id="rId18"/>
    <p:sldId id="26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2DE9D-116E-4AF9-B3C1-CE522C5D79DE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CC55E-83C8-4C00-9DF4-966984D3F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B24B6-93E6-4AB2-8CF4-165971E42153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9233-8B70-4357-A378-6D742AA13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C2FB2-46DB-487A-9500-48C56FBF2FEC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86BEA-E63A-43B0-8C00-61DBB63AF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4F90C38-499C-4DB8-8379-7784D0A30571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46400FF-65A9-4982-8FE5-D9ED7CFF3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56012-977C-4EBB-9DF4-0851D494FA44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F5886-5432-40F2-9218-B7510A44E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0F33533-6956-4DB9-800C-C3BF0D19819C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86EBCB-A26D-42F3-BAFF-BD9D67BCC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CABCD-AB30-4FBC-B2EA-BAE7D5966347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5BD4C-53CC-45CC-B4DF-7AF804701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3C84-F094-40A6-90DF-F3B0C8D4D752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1B854-1B30-47B1-853F-11396A4CE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5B374-5878-46FD-BD25-2A28A4CFAF3C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AB932-C495-41B1-B115-3B632CC22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1269D-E338-45CB-8893-1B1C5FBE4C11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D39D9-630D-404B-90CD-7C1A3165B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2D4D3-399A-4C5C-B7DE-F9F6C699A80E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C73AE-802F-41D0-AB9C-23145E808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95BD6-83BE-4AC7-8C26-BA3AEF06B4DF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865CA-C37E-4D73-B4DA-E36BD66CB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D428FB-2560-4750-B6F9-7991C7E2CDA4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FABD8F-980D-49A7-8289-6AFB75865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90408-096C-4D06-8493-912F388A5F98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38769-6C4F-40BA-A6C0-C0B869586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6A2745-4F03-4430-927B-FB9B7655E701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671ADF5-C368-4D9B-99F7-16821D12D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5081C-7BCA-41C0-BF0C-CB0F322D834F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A878973-B142-458F-B528-B0A90EE72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2F5C4-8AAE-48FC-B17B-C1F29BB3691A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8C0A4-C9B5-4A3C-B07A-016D72C6B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A866A-620A-4BEE-8077-56314F6FFFAE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FEFDB-D280-4E45-8029-8E93EC1E0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DE5B2-6634-4788-ADFB-E85417BCFC93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D2F6C-DB58-4EA5-A433-AC90D0E8B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E55CB8E-2F9D-499A-BDEA-6D06CD4D9A41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518C4C5-7729-49DE-BFFC-5A5704FAB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F9D8A-41E8-4D29-8B7E-D6F3B556A08C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7261B-ADCF-4084-94A1-B3BE1F02D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F0E02-5D44-47D2-86E6-C490DBB13AE2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C6447-F2D6-466A-B6F5-6E1F6149A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CD6E2-33D5-4F70-B86F-A6BBDF5682C4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F0152-97DE-4313-82C4-7A8331E82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346A7-6AC0-407F-AE6A-FE3178F202C3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83BC9-E10C-4B20-B9BA-B398405CA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F1B62-B25B-471E-B363-59D5AB3EF8EA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5075E-127B-4A7E-BE77-6CC56D12F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F18FF-9001-499D-AAF6-239ABE17D41C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E1976-A371-413C-B5AE-D4461B94C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B5D06-8C18-4E91-A3A9-61DADCE90A82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DC18A-B7FD-485E-9E38-3A481F7CC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ECE29ED-7949-4E89-BBFD-90E03D3CE5B5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12AA3A2-46EB-40FE-9804-F1CADA821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CD899-65E5-446F-B5FB-F7549896FFB1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F8896-E48B-463B-A868-49A0E1B23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9FFCC95-6421-4CD2-802F-F9E7FA95A5FB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CA74A3-2213-486A-ABF3-94C91CE6B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BB579-1D39-4D94-8301-1514F4856F7E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A27BC-6274-4AD7-9FD5-CD4DBDBA2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CE95D-22B3-4C1C-9966-E9C5738D61D9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B8BE1-8584-4664-8C3B-75DBD14C9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5ADB4-E777-475D-9564-A9B08C471587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283AA-5357-43E9-9D14-F30C10F9D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0F2EA-5B49-431C-9232-1ACA3A268BD6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C0F54-279C-421A-BF68-79193DC3B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64085-49FA-47B6-A0FE-D53EBF383BC8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CCA4-C529-4583-88A2-1CCB11F7D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69FE6-444F-4BB1-9C0C-6330FAF53549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3D491-CB33-4194-BB58-50C3EE7E7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EB95A5-8F7A-4B46-AF3D-0287E5E5F849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C8C318-F4AE-4493-99A5-9E7BB7EFF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7E3C1-9C34-4897-8CAE-3FA0FB580C63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5DD8-3D0D-42C5-8A79-3511747A1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1C8D2C-D017-4798-A167-48DFC404CE1C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966B1A2-622E-4FCE-B5C0-C3E0BB694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7F08F-86E6-4949-A532-9B5BD1096885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5B026-1C04-4668-8017-3D78C036A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F79E9-29FB-4000-82DA-F6CB96D5C7C9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E9FC5-9B78-4024-8C69-CC13B0406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65957-5A4C-4A3A-B6F9-FAD0B2B1E48D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A125C-F2BF-4C73-B303-C06E6E49D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4D43B-F860-4A75-AB11-66DFFD9EC66D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B16E9-3BFE-4F58-87C5-56D6ED6E5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206E3-571B-42F2-B4F9-0DE418C31D2B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9AEF3-9661-4480-A853-426929CFE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678CE7-A3B0-434D-9768-15B89FDF1135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5AA48A-CD4B-4060-962F-6BCAB6C82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1A7B3AA-8374-4017-B208-6A9E6A228359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CE98D29-66AF-4CC1-93EC-E40FCDC8A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13" r:id="rId2"/>
    <p:sldLayoutId id="2147483730" r:id="rId3"/>
    <p:sldLayoutId id="2147483712" r:id="rId4"/>
    <p:sldLayoutId id="2147483711" r:id="rId5"/>
    <p:sldLayoutId id="2147483710" r:id="rId6"/>
    <p:sldLayoutId id="2147483709" r:id="rId7"/>
    <p:sldLayoutId id="2147483708" r:id="rId8"/>
    <p:sldLayoutId id="2147483731" r:id="rId9"/>
    <p:sldLayoutId id="2147483707" r:id="rId10"/>
    <p:sldLayoutId id="214748373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561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561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BD43DF13-1AEE-46B8-A9F2-91179BAF88C2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CC46B6B-E732-4255-90B6-E83D10836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1" r:id="rId2"/>
    <p:sldLayoutId id="2147483720" r:id="rId3"/>
    <p:sldLayoutId id="2147483719" r:id="rId4"/>
    <p:sldLayoutId id="2147483734" r:id="rId5"/>
    <p:sldLayoutId id="2147483735" r:id="rId6"/>
    <p:sldLayoutId id="2147483718" r:id="rId7"/>
    <p:sldLayoutId id="2147483717" r:id="rId8"/>
    <p:sldLayoutId id="2147483716" r:id="rId9"/>
    <p:sldLayoutId id="2147483715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789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F78E8C0-F223-4107-83F3-8DF60505BFF6}" type="datetimeFigureOut">
              <a:rPr lang="ru-RU"/>
              <a:pPr>
                <a:defRPr/>
              </a:pPr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D3EB371-DAA2-47A9-B514-4ACA909F6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8" r:id="rId2"/>
    <p:sldLayoutId id="2147483737" r:id="rId3"/>
    <p:sldLayoutId id="2147483727" r:id="rId4"/>
    <p:sldLayoutId id="2147483726" r:id="rId5"/>
    <p:sldLayoutId id="2147483725" r:id="rId6"/>
    <p:sldLayoutId id="2147483724" r:id="rId7"/>
    <p:sldLayoutId id="2147483723" r:id="rId8"/>
    <p:sldLayoutId id="2147483738" r:id="rId9"/>
    <p:sldLayoutId id="2147483722" r:id="rId10"/>
    <p:sldLayoutId id="21474837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15001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/>
                </a:solidFill>
              </a:rPr>
              <a:t>Основные положения молекулярно – кинетической 		теории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928813"/>
            <a:ext cx="8215313" cy="4500562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Цель урока</a:t>
            </a:r>
            <a:r>
              <a:rPr lang="ru-RU" dirty="0" smtClean="0"/>
              <a:t>: </a:t>
            </a: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</a:rPr>
              <a:t>сформировать представления о строении вещества, ознакомить с молекулярно –кинетическим методом изучения свойства вещества; привести опытное доказательство МКТ;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300" dirty="0" smtClean="0"/>
              <a:t>							</a:t>
            </a:r>
            <a:endParaRPr lang="ru-RU" sz="3300" dirty="0"/>
          </a:p>
        </p:txBody>
      </p:sp>
      <p:pic>
        <p:nvPicPr>
          <p:cNvPr id="50179" name="Picture 2" descr="C:\Documents and Settings\Учитель\Мои документы\Мои рисунки\0a0de358217e9db1781b40c9e24fbd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643063"/>
            <a:ext cx="38576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Опытное обоснование МКТ</a:t>
            </a:r>
          </a:p>
        </p:txBody>
      </p:sp>
      <p:sp>
        <p:nvSpPr>
          <p:cNvPr id="59394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Существование молекул</a:t>
            </a:r>
          </a:p>
        </p:txBody>
      </p:sp>
      <p:sp>
        <p:nvSpPr>
          <p:cNvPr id="5939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mtClean="0"/>
              <a:t>Делимость вещества</a:t>
            </a:r>
          </a:p>
          <a:p>
            <a:pPr>
              <a:buFont typeface="Wingdings" pitchFamily="2" charset="2"/>
              <a:buChar char="v"/>
            </a:pPr>
            <a:r>
              <a:rPr lang="ru-RU" smtClean="0"/>
              <a:t>Фотографии </a:t>
            </a:r>
            <a:r>
              <a:rPr lang="ru-RU" sz="1800" smtClean="0"/>
              <a:t>молекул(ИОННЫЙ И ЭЛЕКТРОННЫЙ МИКРОСКОП)  </a:t>
            </a:r>
          </a:p>
          <a:p>
            <a:pPr>
              <a:buFont typeface="Wingdings" pitchFamily="2" charset="2"/>
              <a:buChar char="v"/>
            </a:pPr>
            <a:r>
              <a:rPr lang="ru-RU" sz="1800" smtClean="0"/>
              <a:t>	ЯВЛЕНИЕ ДИФФУЗИИ</a:t>
            </a:r>
          </a:p>
        </p:txBody>
      </p:sp>
      <p:sp>
        <p:nvSpPr>
          <p:cNvPr id="59396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НАЛИЧИЕ ПРОМЕЖУТКОВ</a:t>
            </a:r>
          </a:p>
        </p:txBody>
      </p:sp>
      <p:sp>
        <p:nvSpPr>
          <p:cNvPr id="59397" name="Содержимое 10"/>
          <p:cNvSpPr>
            <a:spLocks noGrp="1"/>
          </p:cNvSpPr>
          <p:nvPr>
            <p:ph sz="quarter" idx="4"/>
          </p:nvPr>
        </p:nvSpPr>
        <p:spPr>
          <a:xfrm>
            <a:off x="4643438" y="2143125"/>
            <a:ext cx="4041775" cy="3951288"/>
          </a:xfrm>
        </p:spPr>
        <p:txBody>
          <a:bodyPr/>
          <a:lstStyle/>
          <a:p>
            <a:r>
              <a:rPr lang="ru-RU" smtClean="0"/>
              <a:t>1.ПРИ СМЕШИВАНИИ РАЗЛИЧНЫХ ЖИДКОСТЕЙ ОБЪЕМ СМЕСИ МЕНЬШЕ СУММЫ ОБЪЕМОВ ОТДЕЛЬНЫХ ЖИДКОСТЕЙ.</a:t>
            </a:r>
          </a:p>
          <a:p>
            <a:r>
              <a:rPr lang="ru-RU" smtClean="0"/>
              <a:t>ДИФФУЗИЯ.</a:t>
            </a:r>
          </a:p>
          <a:p>
            <a:r>
              <a:rPr lang="ru-RU" smtClean="0"/>
              <a:t>ДЕФОРМАЦИЯ.</a:t>
            </a:r>
          </a:p>
        </p:txBody>
      </p:sp>
      <p:pic>
        <p:nvPicPr>
          <p:cNvPr id="59398" name="Picture 2" descr="http://im7-tub-ru.yandex.net/i?id=485100061-56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3714750"/>
            <a:ext cx="307181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9" name="Picture 4" descr="C:\Documents and Settings\Учитель\Мои документы\Мои рисунки\p-07c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5072063"/>
            <a:ext cx="23812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0" name="Picture 6" descr="http://im3-tub-ru.yandex.net/i?id=412372392-21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643438"/>
            <a:ext cx="147161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smtClean="0">
                <a:solidFill>
                  <a:srgbClr val="FF0000"/>
                </a:solidFill>
              </a:rPr>
              <a:t>Диффузия</a:t>
            </a:r>
          </a:p>
        </p:txBody>
      </p:sp>
      <p:sp>
        <p:nvSpPr>
          <p:cNvPr id="60418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0070C0"/>
                </a:solidFill>
              </a:rPr>
              <a:t>Диффузия- взаимное проникновение частиц одного вещества в другое, обусловленное движением молекул</a:t>
            </a:r>
          </a:p>
        </p:txBody>
      </p:sp>
      <p:pic>
        <p:nvPicPr>
          <p:cNvPr id="60419" name="Picture 2" descr="C:\Documents and Settings\Учитель\Мои документы\Мои рисунки\CA1FSFU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00438"/>
            <a:ext cx="2428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3" descr="C:\Documents and Settings\Учитель\Мои документы\Мои рисунки\Diffus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357563"/>
            <a:ext cx="489108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rgbClr val="C00000"/>
                </a:solidFill>
              </a:rPr>
              <a:t>Броуновское движение</a:t>
            </a:r>
          </a:p>
        </p:txBody>
      </p:sp>
      <p:sp>
        <p:nvSpPr>
          <p:cNvPr id="61442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r>
              <a:rPr lang="ru-RU" smtClean="0"/>
              <a:t>Броуновское движение –беспорядочное движение мелких частиц, взвешенных в жидкости или газе, происходящее под влиянием теплового движения молекул</a:t>
            </a:r>
          </a:p>
          <a:p>
            <a:r>
              <a:rPr lang="ru-RU" sz="2400" smtClean="0"/>
              <a:t>Броун(1827г). Создание теории- А.Эйнштейн и М.Смолуховский (1905) Ж Перрен(1908-1911_-опыты</a:t>
            </a:r>
          </a:p>
          <a:p>
            <a:endParaRPr lang="ru-RU" smtClean="0"/>
          </a:p>
        </p:txBody>
      </p:sp>
      <p:pic>
        <p:nvPicPr>
          <p:cNvPr id="61443" name="Picture 4" descr="C:\Documents and Settings\Учитель\Мои документы\Мои рисунки\conc_lines17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143375"/>
            <a:ext cx="264160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5" descr="C:\Documents and Settings\Учитель\Мои документы\Мои рисунки\broun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643313"/>
            <a:ext cx="37147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rgbClr val="FF0000"/>
                </a:solidFill>
              </a:rPr>
              <a:t>Силы взаимодействия </a:t>
            </a:r>
          </a:p>
        </p:txBody>
      </p:sp>
      <p:sp>
        <p:nvSpPr>
          <p:cNvPr id="62466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r>
              <a:rPr lang="ru-RU" sz="2400" smtClean="0"/>
              <a:t>Деформация тела</a:t>
            </a:r>
          </a:p>
          <a:p>
            <a:r>
              <a:rPr lang="ru-RU" sz="2400" smtClean="0"/>
              <a:t>Сохранение формы твердого тела.</a:t>
            </a:r>
          </a:p>
          <a:p>
            <a:r>
              <a:rPr lang="ru-RU" sz="2400" smtClean="0"/>
              <a:t>Поверхностное натяжение жидкости. </a:t>
            </a:r>
          </a:p>
          <a:p>
            <a:r>
              <a:rPr lang="ru-RU" sz="2400" smtClean="0"/>
              <a:t>Свойства прочности, упругости, твердости.</a:t>
            </a:r>
          </a:p>
          <a:p>
            <a:r>
              <a:rPr lang="ru-RU" sz="2400" smtClean="0"/>
              <a:t>Опыт со свинцовыми цилиндрами.</a:t>
            </a:r>
          </a:p>
          <a:p>
            <a:endParaRPr lang="ru-RU" sz="2800" smtClean="0"/>
          </a:p>
        </p:txBody>
      </p:sp>
      <p:pic>
        <p:nvPicPr>
          <p:cNvPr id="62467" name="Picture 3" descr="C:\Documents and Settings\Учитель\Мои документы\Мои рисунки\f_vzaimo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213100"/>
            <a:ext cx="67437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/>
          </p:nvPr>
        </p:nvSpPr>
        <p:spPr>
          <a:xfrm>
            <a:off x="457200" y="-142875"/>
            <a:ext cx="8229600" cy="1560513"/>
          </a:xfrm>
        </p:spPr>
        <p:txBody>
          <a:bodyPr/>
          <a:lstStyle/>
          <a:p>
            <a:r>
              <a:rPr lang="ru-RU" sz="3600" smtClean="0"/>
              <a:t>Работа на интерактивной доске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(</a:t>
            </a:r>
            <a:r>
              <a:rPr lang="ru-RU" sz="3100" smtClean="0"/>
              <a:t>Выберите правильный ответ</a:t>
            </a:r>
            <a:r>
              <a:rPr lang="ru-RU" smtClean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578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1.Что является наиболее наглядным опытным подтверждением взаимодействия между молекулами?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А.Броуновское движение. Б. Диффузия. В. Возникновение сил упругости при деформации твердого тела.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2. Что является наиболее наглядным опытным подтверждением  движения  молекул?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А. Броуновское движение. Б.Наблюдение с помощью оптического микроскопа. В.Существование твердых тел.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3</a:t>
            </a:r>
            <a:r>
              <a:rPr lang="ru-RU" sz="2000" dirty="0" smtClean="0"/>
              <a:t>.</a:t>
            </a:r>
            <a:r>
              <a:rPr lang="ru-RU" sz="2000" dirty="0" smtClean="0">
                <a:solidFill>
                  <a:srgbClr val="FF0000"/>
                </a:solidFill>
              </a:rPr>
              <a:t> Что является наиболее наглядным опытным подтверждением  существования промежутков между молекулами?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А. Броуновское движение. Б.Наблюдение с помощью оптического микроскопа. В. Диффузия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4.Где быстрее происходит диффузия?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А.Твердые тела. Б. Жидкости. В. Газы. 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Итоги урока, оценки.</a:t>
            </a:r>
          </a:p>
        </p:txBody>
      </p:sp>
      <p:sp>
        <p:nvSpPr>
          <p:cNvPr id="6451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Самостоятельная работа с учебником:</a:t>
            </a:r>
          </a:p>
          <a:p>
            <a:r>
              <a:rPr lang="ru-RU" smtClean="0"/>
              <a:t>Привести примеры молекулярных явлений в жизни, природе и технике.</a:t>
            </a:r>
          </a:p>
          <a:p>
            <a:r>
              <a:rPr lang="ru-RU" smtClean="0">
                <a:solidFill>
                  <a:srgbClr val="FF0000"/>
                </a:solidFill>
              </a:rPr>
              <a:t>Д/З</a:t>
            </a:r>
            <a:r>
              <a:rPr lang="ru-RU" smtClean="0"/>
              <a:t> уч. П 24(1) №14.6, 14.9, 14.15-14.06.</a:t>
            </a:r>
          </a:p>
          <a:p>
            <a:r>
              <a:rPr lang="ru-RU" smtClean="0"/>
              <a:t>Подготовить сообщение «Из истории развития учения о молекулярном строении вещества»</a:t>
            </a:r>
          </a:p>
          <a:p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ЗАДАЧИ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472487" cy="4525963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ОБРАЗОВАТЕЛЬНЫЕ: </a:t>
            </a:r>
            <a:r>
              <a:rPr lang="ru-RU" sz="2400" dirty="0" smtClean="0"/>
              <a:t>Изучить положения МКТ,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Дать опытное обоснование МКТ;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Закрепить умения работать со справочными таблицами;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Развивающие: </a:t>
            </a:r>
            <a:r>
              <a:rPr lang="ru-RU" sz="2400" dirty="0" smtClean="0"/>
              <a:t>развитие наблюдательности, самостоятельности;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Развитие умений видеть физические явления в окружающем мире; умений правильно высказывать мысли, делать выводы, развитие мышления посредством логических учебных действий.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Воспитательные:</a:t>
            </a:r>
            <a:r>
              <a:rPr lang="ru-RU" sz="2400" dirty="0" smtClean="0"/>
              <a:t> стимулировать познавательную активность и интерес к предмету, формировать коммуникативные  компетентности учащихся.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Демонстрации</a:t>
            </a:r>
          </a:p>
        </p:txBody>
      </p:sp>
      <p:sp>
        <p:nvSpPr>
          <p:cNvPr id="522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0070C0"/>
                </a:solidFill>
              </a:rPr>
              <a:t>Диффузия в газах, жидкостях.</a:t>
            </a:r>
          </a:p>
          <a:p>
            <a:r>
              <a:rPr lang="ru-RU" smtClean="0">
                <a:solidFill>
                  <a:srgbClr val="0070C0"/>
                </a:solidFill>
              </a:rPr>
              <a:t> Броуновское движение.</a:t>
            </a:r>
          </a:p>
          <a:p>
            <a:r>
              <a:rPr lang="ru-RU" smtClean="0">
                <a:solidFill>
                  <a:srgbClr val="0070C0"/>
                </a:solidFill>
              </a:rPr>
              <a:t>Склеивание мокрых листов бумаги, стекол.</a:t>
            </a:r>
          </a:p>
          <a:p>
            <a:r>
              <a:rPr lang="ru-RU" smtClean="0">
                <a:solidFill>
                  <a:srgbClr val="0070C0"/>
                </a:solidFill>
              </a:rPr>
              <a:t>Презентация.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Молекулярная физика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Молекулярная физика </a:t>
            </a:r>
            <a:r>
              <a:rPr lang="ru-RU" sz="3600" dirty="0" smtClean="0"/>
              <a:t>–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раздел физики, изучающий строение и свойства вещества в твердом, жидком и газообразном состоянии и зависимость физических свойств от их строения и особенностей молекулярного движения.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Методы изучения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42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00B0F0"/>
                </a:solidFill>
              </a:rPr>
              <a:t>Статистический метод</a:t>
            </a:r>
            <a:r>
              <a:rPr lang="ru-RU" smtClean="0"/>
              <a:t>( использует средние микроскопические величины - как проявление суммарного действия большого числа молекул)</a:t>
            </a:r>
          </a:p>
          <a:p>
            <a:r>
              <a:rPr lang="ru-RU" smtClean="0">
                <a:solidFill>
                  <a:schemeClr val="accent1"/>
                </a:solidFill>
              </a:rPr>
              <a:t>Термодинамический метод </a:t>
            </a:r>
            <a:r>
              <a:rPr lang="ru-RU" smtClean="0"/>
              <a:t>–(без учета молекулярного строения вещества)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Основные положения МКТ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2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err="1" smtClean="0"/>
              <a:t>Левкипп</a:t>
            </a:r>
            <a:r>
              <a:rPr lang="ru-RU" dirty="0" smtClean="0"/>
              <a:t> и </a:t>
            </a:r>
            <a:r>
              <a:rPr lang="ru-RU" dirty="0" err="1" smtClean="0"/>
              <a:t>Демокрит</a:t>
            </a:r>
            <a:r>
              <a:rPr lang="ru-RU" dirty="0" smtClean="0"/>
              <a:t> -400 лет до н.э.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М.В. Ломоносов – </a:t>
            </a:r>
            <a:r>
              <a:rPr lang="en-US" i="1" dirty="0" smtClean="0"/>
              <a:t>XVIII</a:t>
            </a:r>
            <a:r>
              <a:rPr lang="ru-RU" i="1" dirty="0" smtClean="0"/>
              <a:t>в «О причине теплоты и холода», « О коловратном движении корпускул»</a:t>
            </a:r>
            <a:endParaRPr lang="en-US" i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38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3800" i="1" dirty="0" smtClean="0">
                <a:solidFill>
                  <a:srgbClr val="C00000"/>
                </a:solidFill>
              </a:rPr>
              <a:t>.Все вещества состоят из мельчайших частиц (молекул и атомов). Молекулы разделены промежутками.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38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800" i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sz="3800" i="1" dirty="0" smtClean="0">
                <a:solidFill>
                  <a:srgbClr val="FF0000"/>
                </a:solidFill>
              </a:rPr>
              <a:t>. Молекулы находятся в непрерывном хаотическом движении.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r>
              <a:rPr lang="ru-RU" sz="3800" i="1" dirty="0" smtClean="0">
                <a:solidFill>
                  <a:srgbClr val="FF0000"/>
                </a:solidFill>
              </a:rPr>
              <a:t>.Между молекулами существуют силы взаимодействия (притяжения и отталкивания</a:t>
            </a:r>
            <a:r>
              <a:rPr lang="ru-RU" i="1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smtClean="0">
                <a:solidFill>
                  <a:srgbClr val="FF0000"/>
                </a:solidFill>
              </a:rPr>
              <a:t>Молекулы и атомы</a:t>
            </a:r>
          </a:p>
        </p:txBody>
      </p:sp>
      <p:pic>
        <p:nvPicPr>
          <p:cNvPr id="56322" name="Picture 2" descr="C:\Documents and Settings\Учитель\Мои документы\Мои рисунки\0a0de358217e9db1781b40c9e24fbd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32000" y="1957388"/>
            <a:ext cx="5080000" cy="3810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Атом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73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Атом </a:t>
            </a:r>
            <a:r>
              <a:rPr lang="ru-RU" smtClean="0"/>
              <a:t>– наименьшая частица химического    элемента, которая является носителем его химических свойств.</a:t>
            </a:r>
          </a:p>
          <a:p>
            <a:endParaRPr lang="ru-RU" smtClean="0"/>
          </a:p>
        </p:txBody>
      </p:sp>
      <p:pic>
        <p:nvPicPr>
          <p:cNvPr id="57347" name="Picture 2" descr="http://im3-tub-ru.yandex.net/i?id=359238092-53-72&amp;n=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335756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4" descr="http://im6-tub-ru.yandex.net/i?id=623294-52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314325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Молекула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7216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Молекула –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наименьшая устойчивая частица вещества, обладающая всеми химическими свойствами и состоящая из одинаковых( простое вещество) или разных (сложное вещество) атомов, объединенных химическими связями.</a:t>
            </a:r>
          </a:p>
          <a:p>
            <a:pPr lvl="6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Молекула углекислого газа</a:t>
            </a:r>
          </a:p>
          <a:p>
            <a:pPr lvl="8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Молекула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дНК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8371" name="Picture 2" descr="http://im5-tub-ru.yandex.net/i?id=296265543-10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4643438"/>
            <a:ext cx="22860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4" descr="http://im0-tub-ru.yandex.net/i?id=194601151-52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5000625"/>
            <a:ext cx="23574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397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15</vt:i4>
      </vt:variant>
      <vt:variant>
        <vt:lpstr>Заголовки слайдов</vt:lpstr>
      </vt:variant>
      <vt:variant>
        <vt:i4>15</vt:i4>
      </vt:variant>
    </vt:vector>
  </HeadingPairs>
  <TitlesOfParts>
    <vt:vector size="36" baseType="lpstr">
      <vt:lpstr>Calibri</vt:lpstr>
      <vt:lpstr>Arial</vt:lpstr>
      <vt:lpstr>Trebuchet MS</vt:lpstr>
      <vt:lpstr>Wingdings 2</vt:lpstr>
      <vt:lpstr>Wingdings</vt:lpstr>
      <vt:lpstr>Georgia</vt:lpstr>
      <vt:lpstr>Тема Office</vt:lpstr>
      <vt:lpstr>Изящная</vt:lpstr>
      <vt:lpstr>Городская</vt:lpstr>
      <vt:lpstr>1_Изящная</vt:lpstr>
      <vt:lpstr>Изящная</vt:lpstr>
      <vt:lpstr>Изящная</vt:lpstr>
      <vt:lpstr>Изящная</vt:lpstr>
      <vt:lpstr>Изящная</vt:lpstr>
      <vt:lpstr>Городская</vt:lpstr>
      <vt:lpstr>Городская</vt:lpstr>
      <vt:lpstr>Городская</vt:lpstr>
      <vt:lpstr>1_Изящная</vt:lpstr>
      <vt:lpstr>1_Изящная</vt:lpstr>
      <vt:lpstr>1_Изящная</vt:lpstr>
      <vt:lpstr>1_Изящная</vt:lpstr>
      <vt:lpstr>Основные положения молекулярно – кинетической   теории</vt:lpstr>
      <vt:lpstr>Слайд 2</vt:lpstr>
      <vt:lpstr>Демонстрации</vt:lpstr>
      <vt:lpstr>Слайд 4</vt:lpstr>
      <vt:lpstr>Слайд 5</vt:lpstr>
      <vt:lpstr>Слайд 6</vt:lpstr>
      <vt:lpstr>Молекулы и атомы</vt:lpstr>
      <vt:lpstr>Слайд 8</vt:lpstr>
      <vt:lpstr>Молекула</vt:lpstr>
      <vt:lpstr>Опытное обоснование МКТ</vt:lpstr>
      <vt:lpstr>Диффузия</vt:lpstr>
      <vt:lpstr>Броуновское движение</vt:lpstr>
      <vt:lpstr>Силы взаимодействия </vt:lpstr>
      <vt:lpstr>Работа на интерактивной доске (Выберите правильный ответ)</vt:lpstr>
      <vt:lpstr>Итоги урока, оценки.</vt:lpstr>
    </vt:vector>
  </TitlesOfParts>
  <Company>МОУ ВСОШ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положения молекулярно – кинетической теории</dc:title>
  <dc:creator>Учитель</dc:creator>
  <cp:lastModifiedBy>User</cp:lastModifiedBy>
  <cp:revision>27</cp:revision>
  <dcterms:created xsi:type="dcterms:W3CDTF">2012-01-31T12:57:38Z</dcterms:created>
  <dcterms:modified xsi:type="dcterms:W3CDTF">2012-02-15T08:50:00Z</dcterms:modified>
</cp:coreProperties>
</file>