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7" r:id="rId3"/>
    <p:sldId id="260" r:id="rId4"/>
    <p:sldId id="259" r:id="rId5"/>
    <p:sldId id="27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F3F8"/>
    <a:srgbClr val="F9FBFD"/>
    <a:srgbClr val="F4F7FA"/>
    <a:srgbClr val="F6F9FC"/>
    <a:srgbClr val="FFFFFF"/>
    <a:srgbClr val="F1F4F9"/>
    <a:srgbClr val="EAEFF6"/>
    <a:srgbClr val="ECF1F8"/>
    <a:srgbClr val="F1F5F9"/>
    <a:srgbClr val="E4EBF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9585-6639-4A12-BEA5-8593D4AFE56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CFCC-988E-4795-BD57-3B4259A85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9585-6639-4A12-BEA5-8593D4AFE56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CFCC-988E-4795-BD57-3B4259A85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9585-6639-4A12-BEA5-8593D4AFE56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CFCC-988E-4795-BD57-3B4259A85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9585-6639-4A12-BEA5-8593D4AFE56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CFCC-988E-4795-BD57-3B4259A85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9585-6639-4A12-BEA5-8593D4AFE56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CFCC-988E-4795-BD57-3B4259A85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9585-6639-4A12-BEA5-8593D4AFE56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CFCC-988E-4795-BD57-3B4259A85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9585-6639-4A12-BEA5-8593D4AFE56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CFCC-988E-4795-BD57-3B4259A85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9585-6639-4A12-BEA5-8593D4AFE56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CFCC-988E-4795-BD57-3B4259A85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9585-6639-4A12-BEA5-8593D4AFE56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CFCC-988E-4795-BD57-3B4259A85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9585-6639-4A12-BEA5-8593D4AFE56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CFCC-988E-4795-BD57-3B4259A85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9585-6639-4A12-BEA5-8593D4AFE56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CFCC-988E-4795-BD57-3B4259A85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F9585-6639-4A12-BEA5-8593D4AFE56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9CFCC-988E-4795-BD57-3B4259A85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285728"/>
            <a:ext cx="7500990" cy="1957382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solidFill>
                  <a:schemeClr val="bg1"/>
                </a:solidFill>
              </a:rPr>
              <a:t>Неизвестное число </a:t>
            </a:r>
            <a:endParaRPr lang="ru-RU" sz="5400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sz="5400" b="1" i="1" dirty="0" smtClean="0">
                <a:solidFill>
                  <a:schemeClr val="bg1"/>
                </a:solidFill>
              </a:rPr>
              <a:t>в </a:t>
            </a:r>
            <a:r>
              <a:rPr lang="ru-RU" sz="5400" b="1" i="1" dirty="0" smtClean="0">
                <a:solidFill>
                  <a:schemeClr val="bg1"/>
                </a:solidFill>
              </a:rPr>
              <a:t>равенстве</a:t>
            </a:r>
            <a:endParaRPr lang="ru-RU" sz="5400" b="1" i="1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/>
          </p:cNvPicPr>
          <p:nvPr/>
        </p:nvPicPr>
        <p:blipFill>
          <a:blip r:embed="rId2"/>
          <a:srcRect l="46450" t="730" b="42814"/>
          <a:stretch>
            <a:fillRect/>
          </a:stretch>
        </p:blipFill>
        <p:spPr bwMode="auto">
          <a:xfrm rot="5400000">
            <a:off x="2678893" y="2393149"/>
            <a:ext cx="321471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Формулируем правила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4214810" y="1571612"/>
            <a:ext cx="3286148" cy="1785950"/>
          </a:xfrm>
          <a:prstGeom prst="wedgeRoundRect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Чтобы найти уменьшаемое, нужно </a:t>
            </a:r>
            <a:r>
              <a:rPr lang="ru-RU" sz="2400" b="1" dirty="0" smtClean="0">
                <a:solidFill>
                  <a:srgbClr val="FF0000"/>
                </a:solidFill>
              </a:rPr>
              <a:t>к разности прибавить вычитаемое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571472" y="4071942"/>
            <a:ext cx="3429024" cy="1785950"/>
          </a:xfrm>
          <a:prstGeom prst="wedgeRound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Чтобы найти вычитаемое, нужно…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5357818" y="4071942"/>
            <a:ext cx="3214710" cy="182709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Чтобы найти вычитаемое, нужно…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8" name="Picture 7" descr="j023213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428736"/>
            <a:ext cx="2068717" cy="212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Формулируем правила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4500562" y="1643050"/>
            <a:ext cx="3286148" cy="1785950"/>
          </a:xfrm>
          <a:prstGeom prst="wedgeRoundRect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Чтобы найти уменьшаемое, нужно </a:t>
            </a:r>
            <a:r>
              <a:rPr lang="ru-RU" sz="2400" b="1" dirty="0" smtClean="0">
                <a:solidFill>
                  <a:srgbClr val="FF0000"/>
                </a:solidFill>
              </a:rPr>
              <a:t>к разности прибавить вычитаемое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785786" y="4071942"/>
            <a:ext cx="3286148" cy="1785950"/>
          </a:xfrm>
          <a:prstGeom prst="wedgeRound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Чтобы найти вычитаемое, нужно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из уменьшаемого вычесть разность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5357818" y="4071942"/>
            <a:ext cx="3214710" cy="182709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Чтобы найти слагаемое, нужно…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7" name="Picture 7" descr="j02321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85860"/>
            <a:ext cx="274005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Формулируем правила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3714744" y="1500174"/>
            <a:ext cx="3286148" cy="1785950"/>
          </a:xfrm>
          <a:prstGeom prst="wedgeRoundRect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Чтобы найти уменьшаемое, нужно </a:t>
            </a:r>
            <a:r>
              <a:rPr lang="ru-RU" sz="2400" b="1" dirty="0" smtClean="0">
                <a:solidFill>
                  <a:srgbClr val="FF0000"/>
                </a:solidFill>
              </a:rPr>
              <a:t>к разности прибавить вычитаемое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571472" y="4000504"/>
            <a:ext cx="3429024" cy="1785950"/>
          </a:xfrm>
          <a:prstGeom prst="wedgeRound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Чтобы найти вычитаемое, нужно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из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уменьшаемого вычесть разность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5357818" y="4071942"/>
            <a:ext cx="3214710" cy="182709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Чтобы найти слагаемое, нужно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из суммы вычесть другое слагаемое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7" name="Picture 7" descr="j023213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4"/>
            <a:ext cx="2068717" cy="212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№ 7(б)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600" b="1" dirty="0" smtClean="0">
                <a:solidFill>
                  <a:schemeClr val="bg1"/>
                </a:solidFill>
              </a:rPr>
              <a:t>120 – Х = 80</a:t>
            </a:r>
          </a:p>
          <a:p>
            <a:pPr>
              <a:buNone/>
            </a:pPr>
            <a:r>
              <a:rPr lang="ru-RU" sz="6600" b="1" dirty="0" smtClean="0">
                <a:solidFill>
                  <a:schemeClr val="bg1"/>
                </a:solidFill>
              </a:rPr>
              <a:t>Х = 120 – 80</a:t>
            </a:r>
          </a:p>
          <a:p>
            <a:pPr>
              <a:buNone/>
            </a:pPr>
            <a:r>
              <a:rPr lang="ru-RU" sz="6600" b="1" u="sng" dirty="0" smtClean="0">
                <a:solidFill>
                  <a:schemeClr val="bg1"/>
                </a:solidFill>
              </a:rPr>
              <a:t>Х = 40</a:t>
            </a:r>
          </a:p>
          <a:p>
            <a:pPr>
              <a:buNone/>
            </a:pPr>
            <a:r>
              <a:rPr lang="ru-RU" sz="6600" b="1" dirty="0" smtClean="0">
                <a:solidFill>
                  <a:schemeClr val="bg1"/>
                </a:solidFill>
              </a:rPr>
              <a:t>120 – 40 = 80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6215063" y="1571625"/>
            <a:ext cx="235743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 dirty="0">
                <a:solidFill>
                  <a:schemeClr val="bg1"/>
                </a:solidFill>
              </a:rPr>
              <a:t>Мне было</a:t>
            </a:r>
          </a:p>
          <a:p>
            <a:pPr algn="ctr"/>
            <a:r>
              <a:rPr lang="ru-RU" sz="3200" b="1" i="1" dirty="0">
                <a:solidFill>
                  <a:schemeClr val="bg1"/>
                </a:solidFill>
              </a:rPr>
              <a:t>интересно…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6156325" y="3933825"/>
            <a:ext cx="253466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i="1" dirty="0">
                <a:solidFill>
                  <a:srgbClr val="00B050"/>
                </a:solidFill>
              </a:rPr>
              <a:t>Я научился… 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3203575" y="428625"/>
            <a:ext cx="266858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 dirty="0">
                <a:solidFill>
                  <a:srgbClr val="FF3300"/>
                </a:solidFill>
              </a:rPr>
              <a:t>Мне было трудно…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539750" y="3284538"/>
            <a:ext cx="214834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i="1" dirty="0">
                <a:solidFill>
                  <a:schemeClr val="bg1"/>
                </a:solidFill>
              </a:rPr>
              <a:t>Я смогу </a:t>
            </a:r>
          </a:p>
          <a:p>
            <a:pPr algn="ctr"/>
            <a:r>
              <a:rPr lang="ru-RU" sz="3200" b="1" i="1" dirty="0">
                <a:solidFill>
                  <a:schemeClr val="bg1"/>
                </a:solidFill>
              </a:rPr>
              <a:t>научить… </a:t>
            </a: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755650" y="1571625"/>
            <a:ext cx="217328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 dirty="0">
                <a:solidFill>
                  <a:srgbClr val="FFC000"/>
                </a:solidFill>
              </a:rPr>
              <a:t>Мне ещё нужно…</a:t>
            </a:r>
          </a:p>
          <a:p>
            <a:pPr algn="ctr"/>
            <a:r>
              <a:rPr lang="ru-RU" sz="3600" b="1" i="1" dirty="0">
                <a:solidFill>
                  <a:srgbClr val="FFC000"/>
                </a:solidFill>
              </a:rPr>
              <a:t> </a:t>
            </a:r>
          </a:p>
        </p:txBody>
      </p:sp>
      <p:pic>
        <p:nvPicPr>
          <p:cNvPr id="9" name="Picture 7" descr="j02321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214554"/>
            <a:ext cx="3454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  <p:bldP spid="36869" grpId="0"/>
      <p:bldP spid="36870" grpId="0"/>
      <p:bldP spid="36871" grpId="0"/>
      <p:bldP spid="3687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71604" y="285728"/>
            <a:ext cx="5486400" cy="1028688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</a:rPr>
              <a:t>Всем спасибо!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/>
          </p:cNvPicPr>
          <p:nvPr/>
        </p:nvPicPr>
        <p:blipFill>
          <a:blip r:embed="rId2"/>
          <a:srcRect l="46450" t="730" b="42814"/>
          <a:stretch>
            <a:fillRect/>
          </a:stretch>
        </p:blipFill>
        <p:spPr bwMode="auto">
          <a:xfrm rot="5400000">
            <a:off x="2250265" y="892951"/>
            <a:ext cx="457203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accent6"/>
                </a:solidFill>
              </a:rPr>
              <a:t>Уравнения</a:t>
            </a:r>
            <a:endParaRPr lang="ru-RU" sz="5400" b="1" i="1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chemeClr val="bg1"/>
                </a:solidFill>
              </a:rPr>
              <a:t>67  -          = 60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chemeClr val="bg1"/>
                </a:solidFill>
              </a:rPr>
              <a:t>       + 20 = 320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chemeClr val="bg1"/>
                </a:solidFill>
              </a:rPr>
              <a:t>350 + 50 </a:t>
            </a:r>
            <a:r>
              <a:rPr lang="en-US" sz="4800" b="1" dirty="0" smtClean="0">
                <a:solidFill>
                  <a:schemeClr val="bg1"/>
                </a:solidFill>
              </a:rPr>
              <a:t>&gt;</a:t>
            </a:r>
            <a:r>
              <a:rPr lang="ru-RU" sz="4800" b="1" dirty="0" smtClean="0">
                <a:solidFill>
                  <a:schemeClr val="bg1"/>
                </a:solidFill>
              </a:rPr>
              <a:t> 390 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chemeClr val="bg1"/>
                </a:solidFill>
              </a:rPr>
              <a:t>       - 20   =  70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chemeClr val="bg1"/>
                </a:solidFill>
              </a:rPr>
              <a:t>790 – 640 = 150</a:t>
            </a:r>
            <a:endParaRPr lang="ru-RU" sz="4800" b="1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ru-RU" sz="4800" b="1" dirty="0" smtClean="0"/>
          </a:p>
          <a:p>
            <a:pPr algn="ctr">
              <a:buNone/>
            </a:pPr>
            <a:r>
              <a:rPr lang="ru-RU" sz="4800" b="1" dirty="0" smtClean="0"/>
              <a:t> </a:t>
            </a:r>
            <a:endParaRPr lang="ru-RU" sz="4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7686" y="1785926"/>
            <a:ext cx="500066" cy="428628"/>
          </a:xfrm>
          <a:prstGeom prst="rect">
            <a:avLst/>
          </a:prstGeom>
          <a:noFill/>
          <a:ln>
            <a:solidFill>
              <a:srgbClr val="EEF3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2643182"/>
            <a:ext cx="500066" cy="4286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4500570"/>
            <a:ext cx="500066" cy="4286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B131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B131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B131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B131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/>
                </a:solidFill>
              </a:rPr>
              <a:t> </a:t>
            </a:r>
            <a:r>
              <a:rPr lang="ru-RU" b="1" i="1" dirty="0" smtClean="0">
                <a:solidFill>
                  <a:schemeClr val="accent6"/>
                </a:solidFill>
              </a:rPr>
              <a:t>          </a:t>
            </a:r>
            <a:r>
              <a:rPr lang="ru-RU" b="1" i="1" dirty="0" smtClean="0">
                <a:solidFill>
                  <a:schemeClr val="accent6"/>
                </a:solidFill>
              </a:rPr>
              <a:t> Цели урока</a:t>
            </a:r>
            <a:endParaRPr lang="ru-RU" b="1" i="1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4400" b="1" dirty="0"/>
              <a:t> </a:t>
            </a:r>
            <a:r>
              <a:rPr lang="ru-RU" sz="4400" b="1" dirty="0" smtClean="0"/>
              <a:t>                        </a:t>
            </a:r>
            <a:r>
              <a:rPr lang="ru-RU" sz="4400" b="1" dirty="0" smtClean="0"/>
              <a:t> </a:t>
            </a:r>
            <a:r>
              <a:rPr lang="ru-RU" sz="4400" b="1" dirty="0" smtClean="0">
                <a:solidFill>
                  <a:schemeClr val="bg1"/>
                </a:solidFill>
              </a:rPr>
              <a:t>Н</a:t>
            </a:r>
            <a:r>
              <a:rPr lang="ru-RU" sz="4400" b="1" dirty="0" smtClean="0">
                <a:solidFill>
                  <a:schemeClr val="bg1"/>
                </a:solidFill>
              </a:rPr>
              <a:t>ау</a:t>
            </a:r>
            <a:r>
              <a:rPr lang="ru-RU" sz="4400" b="1" i="1" dirty="0" smtClean="0">
                <a:solidFill>
                  <a:schemeClr val="bg1"/>
                </a:solidFill>
              </a:rPr>
              <a:t>читься </a:t>
            </a:r>
            <a:r>
              <a:rPr lang="ru-RU" sz="4400" b="1" i="1" dirty="0" smtClean="0">
                <a:solidFill>
                  <a:schemeClr val="bg1"/>
                </a:solidFill>
              </a:rPr>
              <a:t>находить </a:t>
            </a:r>
          </a:p>
          <a:p>
            <a:pPr algn="r">
              <a:buNone/>
            </a:pPr>
            <a:r>
              <a:rPr lang="ru-RU" sz="4400" b="1" i="1" dirty="0" smtClean="0">
                <a:solidFill>
                  <a:schemeClr val="bg1"/>
                </a:solidFill>
              </a:rPr>
              <a:t>неизвестный компонент       сложения и вычитания</a:t>
            </a:r>
            <a:endParaRPr lang="ru-RU" sz="4400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4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Сформулировать правила нахождения неизвестных компонентов</a:t>
            </a:r>
            <a:endParaRPr lang="ru-RU" sz="4400" b="1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7" descr="j02321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307183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Маршрутный лист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4143372" y="1571612"/>
            <a:ext cx="3286148" cy="1785950"/>
          </a:xfrm>
          <a:prstGeom prst="wedgeRoundRect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C000"/>
                </a:solidFill>
              </a:rPr>
              <a:t>Чтобы найти уменьшаемое, нужно…</a:t>
            </a:r>
            <a:endParaRPr lang="ru-RU" sz="3200" b="1" dirty="0">
              <a:solidFill>
                <a:srgbClr val="FFC000"/>
              </a:solidFill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571472" y="4071942"/>
            <a:ext cx="3429024" cy="1785950"/>
          </a:xfrm>
          <a:prstGeom prst="wedgeRoundRectCallou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Чтобы найти вычитаемое, нужно…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5357818" y="4071942"/>
            <a:ext cx="3214710" cy="1827094"/>
          </a:xfrm>
          <a:prstGeom prst="wedgeRoundRectCallou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Чтобы найти слагаемое, нужно…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7" name="Picture 7" descr="j023213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00174"/>
            <a:ext cx="2068717" cy="212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472" y="1357298"/>
            <a:ext cx="8001056" cy="4714908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accent6"/>
                </a:solidFill>
              </a:rPr>
              <a:t> № 5</a:t>
            </a:r>
          </a:p>
          <a:p>
            <a:pPr algn="ctr"/>
            <a:r>
              <a:rPr lang="ru-RU" sz="3600" b="1" i="1" dirty="0" smtClean="0">
                <a:solidFill>
                  <a:schemeClr val="bg1"/>
                </a:solidFill>
              </a:rPr>
              <a:t>Выписываем </a:t>
            </a:r>
            <a:r>
              <a:rPr lang="ru-RU" sz="3600" b="1" i="1" dirty="0" smtClean="0">
                <a:solidFill>
                  <a:schemeClr val="bg1"/>
                </a:solidFill>
              </a:rPr>
              <a:t>равенства, </a:t>
            </a:r>
          </a:p>
          <a:p>
            <a:pPr algn="ctr"/>
            <a:r>
              <a:rPr lang="ru-RU" sz="3600" b="1" i="1" dirty="0" smtClean="0">
                <a:solidFill>
                  <a:schemeClr val="bg1"/>
                </a:solidFill>
              </a:rPr>
              <a:t>              в </a:t>
            </a:r>
            <a:r>
              <a:rPr lang="ru-RU" sz="3600" b="1" i="1" dirty="0" smtClean="0">
                <a:solidFill>
                  <a:schemeClr val="bg1"/>
                </a:solidFill>
              </a:rPr>
              <a:t>которых неизвестно:</a:t>
            </a:r>
          </a:p>
          <a:p>
            <a:pPr algn="ctr"/>
            <a:r>
              <a:rPr lang="ru-RU" sz="3600" b="1" i="1" dirty="0">
                <a:solidFill>
                  <a:schemeClr val="accent6"/>
                </a:solidFill>
              </a:rPr>
              <a:t>а</a:t>
            </a:r>
            <a:r>
              <a:rPr lang="ru-RU" sz="3600" b="1" i="1" dirty="0" smtClean="0">
                <a:solidFill>
                  <a:schemeClr val="accent6"/>
                </a:solidFill>
              </a:rPr>
              <a:t>) уменьшаемое;</a:t>
            </a:r>
          </a:p>
          <a:p>
            <a:pPr algn="ctr"/>
            <a:r>
              <a:rPr lang="ru-RU" sz="3600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б) </a:t>
            </a:r>
            <a:r>
              <a:rPr lang="ru-RU" sz="3600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вычитаемое,</a:t>
            </a:r>
          </a:p>
          <a:p>
            <a:pPr algn="ctr"/>
            <a:r>
              <a:rPr lang="ru-RU" sz="3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в</a:t>
            </a:r>
            <a:r>
              <a:rPr lang="ru-RU" sz="3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) слагаемое</a:t>
            </a:r>
            <a:endParaRPr lang="ru-RU" sz="3600" b="1" i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Рисунок 6"/>
          <p:cNvPicPr>
            <a:picLocks/>
          </p:cNvPicPr>
          <p:nvPr/>
        </p:nvPicPr>
        <p:blipFill>
          <a:blip r:embed="rId2"/>
          <a:srcRect l="46450" t="730" b="42814"/>
          <a:stretch>
            <a:fillRect/>
          </a:stretch>
        </p:blipFill>
        <p:spPr bwMode="auto">
          <a:xfrm rot="5400000">
            <a:off x="642910" y="214290"/>
            <a:ext cx="150019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Неизвестное уменьшаемое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              -  400 = 256</a:t>
            </a:r>
          </a:p>
          <a:p>
            <a:pPr>
              <a:buNone/>
            </a:pPr>
            <a:endParaRPr lang="ru-RU" sz="3600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              -  70 = 40</a:t>
            </a:r>
          </a:p>
          <a:p>
            <a:pPr>
              <a:buNone/>
            </a:pPr>
            <a:endParaRPr lang="ru-RU" sz="3600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               -  40 = 258</a:t>
            </a:r>
          </a:p>
          <a:p>
            <a:pPr>
              <a:buNone/>
            </a:pPr>
            <a:endParaRPr lang="ru-RU" sz="3600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               -  60 = 180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3000372"/>
            <a:ext cx="500066" cy="50006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1714488"/>
            <a:ext cx="500066" cy="500066"/>
          </a:xfrm>
          <a:prstGeom prst="rect">
            <a:avLst/>
          </a:prstGeom>
          <a:noFill/>
          <a:ln>
            <a:solidFill>
              <a:srgbClr val="F4F7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4286256"/>
            <a:ext cx="500066" cy="500066"/>
          </a:xfrm>
          <a:prstGeom prst="rect">
            <a:avLst/>
          </a:prstGeom>
          <a:noFill/>
          <a:ln>
            <a:solidFill>
              <a:srgbClr val="EEF3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5572140"/>
            <a:ext cx="500066" cy="500066"/>
          </a:xfrm>
          <a:prstGeom prst="rect">
            <a:avLst/>
          </a:prstGeom>
          <a:noFill/>
          <a:ln>
            <a:solidFill>
              <a:srgbClr val="F6F9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Неизвестное вычитаемое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29222"/>
          </a:xfrm>
          <a:noFill/>
          <a:ln>
            <a:noFill/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370  -          = 50  </a:t>
            </a:r>
          </a:p>
          <a:p>
            <a:pPr>
              <a:buNone/>
            </a:pPr>
            <a:endParaRPr lang="ru-RU" sz="3600" b="1" i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 290  -          = 120</a:t>
            </a:r>
          </a:p>
          <a:p>
            <a:pPr>
              <a:buNone/>
            </a:pPr>
            <a:endParaRPr lang="ru-RU" sz="3600" b="1" i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150   -           = 80</a:t>
            </a:r>
          </a:p>
          <a:p>
            <a:pPr>
              <a:buNone/>
            </a:pPr>
            <a:endParaRPr lang="ru-RU" sz="3600" b="1" i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680   -           = 110      </a:t>
            </a:r>
            <a:r>
              <a:rPr lang="ru-RU" sz="3600" b="1" i="1" dirty="0" smtClean="0">
                <a:solidFill>
                  <a:srgbClr val="002060"/>
                </a:solidFill>
              </a:rPr>
              <a:t>   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3000372"/>
            <a:ext cx="500066" cy="500066"/>
          </a:xfrm>
          <a:prstGeom prst="rect">
            <a:avLst/>
          </a:prstGeom>
          <a:noFill/>
          <a:ln>
            <a:solidFill>
              <a:srgbClr val="F4F7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1643050"/>
            <a:ext cx="500066" cy="500066"/>
          </a:xfrm>
          <a:prstGeom prst="rect">
            <a:avLst/>
          </a:prstGeom>
          <a:noFill/>
          <a:ln>
            <a:solidFill>
              <a:srgbClr val="EEF3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4286256"/>
            <a:ext cx="500066" cy="500066"/>
          </a:xfrm>
          <a:prstGeom prst="rect">
            <a:avLst/>
          </a:prstGeom>
          <a:noFill/>
          <a:ln>
            <a:solidFill>
              <a:srgbClr val="F9FB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928794" y="5572140"/>
            <a:ext cx="500066" cy="500066"/>
          </a:xfrm>
          <a:prstGeom prst="rect">
            <a:avLst/>
          </a:prstGeom>
          <a:noFill/>
          <a:ln>
            <a:solidFill>
              <a:srgbClr val="E4EB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Неизвестное  слагаемое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         + 300  =  572</a:t>
            </a:r>
          </a:p>
          <a:p>
            <a:pPr>
              <a:buNone/>
            </a:pPr>
            <a:endParaRPr lang="ru-RU" sz="3600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          + 80   =   170</a:t>
            </a:r>
          </a:p>
          <a:p>
            <a:pPr>
              <a:buNone/>
            </a:pPr>
            <a:endParaRPr lang="ru-RU" sz="3600" b="1" dirty="0">
              <a:solidFill>
                <a:schemeClr val="bg1"/>
              </a:solidFill>
            </a:endParaRPr>
          </a:p>
          <a:p>
            <a:pPr marL="742950" indent="-742950">
              <a:buAutoNum type="arabicPlain" startAt="130"/>
            </a:pPr>
            <a:r>
              <a:rPr lang="ru-RU" sz="3600" b="1" dirty="0" smtClean="0">
                <a:solidFill>
                  <a:schemeClr val="bg1"/>
                </a:solidFill>
              </a:rPr>
              <a:t>  +           =   60</a:t>
            </a:r>
          </a:p>
          <a:p>
            <a:pPr marL="742950" indent="-742950">
              <a:buNone/>
            </a:pPr>
            <a:endParaRPr lang="ru-RU" sz="3600" b="1" dirty="0" smtClean="0">
              <a:solidFill>
                <a:schemeClr val="bg1"/>
              </a:solidFill>
            </a:endParaRPr>
          </a:p>
          <a:p>
            <a:pPr marL="742950" indent="-742950">
              <a:buNone/>
            </a:pPr>
            <a:r>
              <a:rPr lang="ru-RU" sz="3600" b="1" dirty="0">
                <a:solidFill>
                  <a:schemeClr val="bg1"/>
                </a:solidFill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</a:rPr>
              <a:t>150  +         =  180</a:t>
            </a:r>
          </a:p>
          <a:p>
            <a:pPr marL="742950" indent="-742950">
              <a:buAutoNum type="arabicPlain" startAt="130"/>
            </a:pPr>
            <a:endParaRPr lang="ru-RU" sz="3600" b="1" dirty="0"/>
          </a:p>
          <a:p>
            <a:pPr marL="742950" indent="-742950">
              <a:buAutoNum type="arabicPlain" startAt="130"/>
            </a:pP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3000372"/>
            <a:ext cx="500066" cy="500066"/>
          </a:xfrm>
          <a:prstGeom prst="rect">
            <a:avLst/>
          </a:prstGeom>
          <a:noFill/>
          <a:ln>
            <a:solidFill>
              <a:srgbClr val="ECF1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714488"/>
            <a:ext cx="500066" cy="500066"/>
          </a:xfrm>
          <a:prstGeom prst="rect">
            <a:avLst/>
          </a:prstGeom>
          <a:noFill/>
          <a:ln>
            <a:solidFill>
              <a:srgbClr val="F1F5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4286256"/>
            <a:ext cx="500066" cy="500066"/>
          </a:xfrm>
          <a:prstGeom prst="rect">
            <a:avLst/>
          </a:prstGeom>
          <a:noFill/>
          <a:ln>
            <a:solidFill>
              <a:srgbClr val="EAEF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000232" y="5572140"/>
            <a:ext cx="500066" cy="500066"/>
          </a:xfrm>
          <a:prstGeom prst="rect">
            <a:avLst/>
          </a:prstGeom>
          <a:noFill/>
          <a:ln>
            <a:solidFill>
              <a:srgbClr val="F6F9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Формулируем правила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4071934" y="1571612"/>
            <a:ext cx="3286148" cy="1785950"/>
          </a:xfrm>
          <a:prstGeom prst="wedgeRoundRect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Чтобы найти уменьшаемое, нужно…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571472" y="4071942"/>
            <a:ext cx="3429024" cy="1785950"/>
          </a:xfrm>
          <a:prstGeom prst="wedgeRound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Чтобы найти вычитаемое, нужно …</a:t>
            </a: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5357818" y="4071942"/>
            <a:ext cx="3214710" cy="182709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Чтобы найти слагаемое, нужно…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7" name="Picture 7" descr="j023213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6"/>
            <a:ext cx="2068717" cy="212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296</Words>
  <Application>Microsoft Office PowerPoint</Application>
  <PresentationFormat>Экран (4:3)</PresentationFormat>
  <Paragraphs>82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Уравнения</vt:lpstr>
      <vt:lpstr>            Цели урока</vt:lpstr>
      <vt:lpstr>Маршрутный лист</vt:lpstr>
      <vt:lpstr>Слайд 5</vt:lpstr>
      <vt:lpstr>Неизвестное уменьшаемое</vt:lpstr>
      <vt:lpstr>Неизвестное вычитаемое</vt:lpstr>
      <vt:lpstr>Неизвестное  слагаемое</vt:lpstr>
      <vt:lpstr>Формулируем правила</vt:lpstr>
      <vt:lpstr>Формулируем правила</vt:lpstr>
      <vt:lpstr>Формулируем правила</vt:lpstr>
      <vt:lpstr>Формулируем правила</vt:lpstr>
      <vt:lpstr>№ 7(б)</vt:lpstr>
      <vt:lpstr>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Неизвестное число в равенстве</dc:title>
  <dc:creator>User</dc:creator>
  <cp:lastModifiedBy>User</cp:lastModifiedBy>
  <cp:revision>34</cp:revision>
  <dcterms:created xsi:type="dcterms:W3CDTF">2011-01-13T15:20:08Z</dcterms:created>
  <dcterms:modified xsi:type="dcterms:W3CDTF">2011-12-01T15:47:24Z</dcterms:modified>
</cp:coreProperties>
</file>