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2" r:id="rId6"/>
    <p:sldId id="260" r:id="rId7"/>
    <p:sldId id="269" r:id="rId8"/>
    <p:sldId id="263" r:id="rId9"/>
    <p:sldId id="266" r:id="rId10"/>
    <p:sldId id="267" r:id="rId11"/>
    <p:sldId id="270" r:id="rId12"/>
    <p:sldId id="268" r:id="rId13"/>
    <p:sldId id="264" r:id="rId14"/>
    <p:sldId id="265" r:id="rId15"/>
    <p:sldId id="273" r:id="rId16"/>
    <p:sldId id="272" r:id="rId17"/>
    <p:sldId id="27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008000"/>
    <a:srgbClr val="33CC33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5744FB8-CBAC-4E54-B266-4C1F3531B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B8C08-EBE7-4B1C-99A2-14E01535DD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FD75F-9EC1-4FA1-930A-568B16338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02C48-B6B8-4D0E-A314-C1E40B73E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44B55-7182-42FC-97E9-1E4B96724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716F4-5031-472C-B426-EA36DB0032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6C1A8-B423-4EAD-9716-291C065018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D5231-EE1F-4356-BBC1-4998560668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DFF6A-20F1-40F9-9B11-36DBDBEAB9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6AE77-DA38-41D7-BE7B-3ADDC82F7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A61EE-C1E1-48B8-89AF-EFBBECF84F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575509B-BB73-42E9-B842-2B1AA6DC3D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archplace.ru/wp-content/uploads/2011/04/koala_a_detenishem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the-universe.ru/uploads/posts/2009-08/1251629665_3895c77915fd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images.google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slide" Target="slide3.xml"/><Relationship Id="rId7" Type="http://schemas.openxmlformats.org/officeDocument/2006/relationships/image" Target="../media/image7.gif"/><Relationship Id="rId12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image" Target="../media/image10.gif"/><Relationship Id="rId5" Type="http://schemas.openxmlformats.org/officeDocument/2006/relationships/slide" Target="slide6.xml"/><Relationship Id="rId10" Type="http://schemas.openxmlformats.org/officeDocument/2006/relationships/slide" Target="slide7.xml"/><Relationship Id="rId4" Type="http://schemas.openxmlformats.org/officeDocument/2006/relationships/slide" Target="slide8.xml"/><Relationship Id="rId9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000108"/>
            <a:ext cx="8395248" cy="3429024"/>
          </a:xfrm>
          <a:prstGeom prst="rect">
            <a:avLst/>
          </a:prstGeom>
          <a:noFill/>
        </p:spPr>
        <p:txBody>
          <a:bodyPr wrap="non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6000" b="1" dirty="0" smtClean="0">
                <a:ln w="38100">
                  <a:solidFill>
                    <a:schemeClr val="bg1">
                      <a:lumMod val="10000"/>
                    </a:schemeClr>
                  </a:solidFill>
                  <a:prstDash val="sysDash"/>
                </a:ln>
                <a:solidFill>
                  <a:srgbClr val="00B050"/>
                </a:solidFill>
                <a:latin typeface="Comic Sans MS" pitchFamily="66" charset="0"/>
              </a:rPr>
              <a:t>Размножение и</a:t>
            </a:r>
          </a:p>
          <a:p>
            <a:pPr algn="ctr"/>
            <a:r>
              <a:rPr lang="ru-RU" sz="6000" b="1" dirty="0" smtClean="0">
                <a:ln w="38100">
                  <a:solidFill>
                    <a:schemeClr val="bg1">
                      <a:lumMod val="10000"/>
                    </a:schemeClr>
                  </a:solidFill>
                  <a:prstDash val="sysDash"/>
                </a:ln>
                <a:solidFill>
                  <a:srgbClr val="00B050"/>
                </a:solidFill>
                <a:latin typeface="Comic Sans MS" pitchFamily="66" charset="0"/>
              </a:rPr>
              <a:t>развитие животных.</a:t>
            </a:r>
            <a:endParaRPr lang="ru-RU" sz="6000" b="1" dirty="0">
              <a:ln w="38100">
                <a:solidFill>
                  <a:schemeClr val="bg1">
                    <a:lumMod val="10000"/>
                  </a:schemeClr>
                </a:solidFill>
                <a:prstDash val="sysDash"/>
              </a:ln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" name="Picture 11" descr="jiv23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5715016"/>
            <a:ext cx="742930" cy="641378"/>
          </a:xfrm>
          <a:prstGeom prst="rect">
            <a:avLst/>
          </a:prstGeom>
          <a:noFill/>
        </p:spPr>
      </p:pic>
      <p:pic>
        <p:nvPicPr>
          <p:cNvPr id="7" name="Picture 12" descr="jiv23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000636"/>
            <a:ext cx="2428892" cy="1511310"/>
          </a:xfrm>
          <a:prstGeom prst="rect">
            <a:avLst/>
          </a:prstGeom>
          <a:noFill/>
        </p:spPr>
      </p:pic>
      <p:pic>
        <p:nvPicPr>
          <p:cNvPr id="8" name="Picture 10" descr="880c37497f4942a794b88501e0ee52f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017594">
            <a:off x="6897392" y="4396524"/>
            <a:ext cx="1473364" cy="1324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786478" cy="785794"/>
          </a:xfrm>
          <a:prstGeom prst="rect">
            <a:avLst/>
          </a:prstGeom>
        </p:spPr>
        <p:txBody>
          <a:bodyPr wrap="none">
            <a:prstTxWarp prst="textInflateTop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Интересные факты: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733246"/>
            <a:ext cx="685804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omic Sans MS" pitchFamily="66" charset="0"/>
              </a:rPr>
              <a:t>Кукушка не вьёт своего гнезда и не  высиживает яйца, которые она снесла. А подкладывает их в гнёзда других птиц, как правило певчим.  Иногда кукушка успевает разнести по чужим гнёздам до 20 своих яиц. Кукушонок  старается вытолкнуть </a:t>
            </a:r>
          </a:p>
          <a:p>
            <a:r>
              <a:rPr lang="ru-RU" sz="2800" b="1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из гнезда другие яйца и даже маленьких птенцов, чтобы ему досталось побольше еды. Вскоре маленький прожорливый кукушонок становится больше своих приёмных родителей, которые выбиваются из сил, чтобы накормить подкидыша.</a:t>
            </a:r>
            <a:endParaRPr lang="ru-RU" sz="2800" b="1" dirty="0">
              <a:solidFill>
                <a:schemeClr val="accent4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Picture 5" descr="кукушка2"/>
          <p:cNvPicPr>
            <a:picLocks noChangeAspect="1" noChangeArrowheads="1"/>
          </p:cNvPicPr>
          <p:nvPr/>
        </p:nvPicPr>
        <p:blipFill>
          <a:blip r:embed="rId2"/>
          <a:srcRect l="32988" t="21898" r="5536" b="3937"/>
          <a:stretch>
            <a:fillRect/>
          </a:stretch>
        </p:blipFill>
        <p:spPr bwMode="auto">
          <a:xfrm>
            <a:off x="6929454" y="1000108"/>
            <a:ext cx="2011426" cy="3998821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54" y="5072074"/>
            <a:ext cx="2000264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786478" cy="785794"/>
          </a:xfrm>
          <a:prstGeom prst="rect">
            <a:avLst/>
          </a:prstGeom>
        </p:spPr>
        <p:txBody>
          <a:bodyPr wrap="none">
            <a:prstTxWarp prst="textInflateTop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Интересные факты:</a:t>
            </a:r>
          </a:p>
        </p:txBody>
      </p:sp>
      <p:pic>
        <p:nvPicPr>
          <p:cNvPr id="4" name="Picture 19" descr="Кукушонок в гнезде садовой камышовки. &#10;Западная Сибирь, Новосибирск."/>
          <p:cNvPicPr>
            <a:picLocks noChangeAspect="1" noChangeArrowheads="1"/>
          </p:cNvPicPr>
          <p:nvPr/>
        </p:nvPicPr>
        <p:blipFill>
          <a:blip r:embed="rId2"/>
          <a:srcRect l="6892" t="21050" r="1786"/>
          <a:stretch>
            <a:fillRect/>
          </a:stretch>
        </p:blipFill>
        <p:spPr bwMode="auto">
          <a:xfrm>
            <a:off x="357158" y="835276"/>
            <a:ext cx="5000660" cy="57691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2066" y="2214554"/>
            <a:ext cx="407193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8000"/>
                </a:solidFill>
                <a:latin typeface="Comic Sans MS" pitchFamily="66" charset="0"/>
              </a:rPr>
              <a:t>Садовая </a:t>
            </a:r>
          </a:p>
          <a:p>
            <a:pPr algn="ctr"/>
            <a:r>
              <a:rPr lang="ru-RU" sz="3000" b="1" dirty="0" smtClean="0">
                <a:solidFill>
                  <a:srgbClr val="008000"/>
                </a:solidFill>
                <a:latin typeface="Comic Sans MS" pitchFamily="66" charset="0"/>
              </a:rPr>
              <a:t> камышовка</a:t>
            </a:r>
          </a:p>
          <a:p>
            <a:pPr algn="ctr"/>
            <a:r>
              <a:rPr lang="ru-RU" sz="3000" b="1" dirty="0" smtClean="0">
                <a:solidFill>
                  <a:srgbClr val="008000"/>
                </a:solidFill>
                <a:latin typeface="Comic Sans MS" pitchFamily="66" charset="0"/>
              </a:rPr>
              <a:t> кормит </a:t>
            </a:r>
          </a:p>
          <a:p>
            <a:pPr algn="ctr"/>
            <a:r>
              <a:rPr lang="ru-RU" sz="3000" b="1" dirty="0" smtClean="0">
                <a:solidFill>
                  <a:srgbClr val="008000"/>
                </a:solidFill>
                <a:latin typeface="Comic Sans MS" pitchFamily="66" charset="0"/>
              </a:rPr>
              <a:t>кукушонка </a:t>
            </a:r>
          </a:p>
          <a:p>
            <a:pPr algn="ctr"/>
            <a:r>
              <a:rPr lang="ru-RU" sz="3000" b="1" dirty="0" smtClean="0">
                <a:solidFill>
                  <a:srgbClr val="008000"/>
                </a:solidFill>
                <a:latin typeface="Comic Sans MS" pitchFamily="66" charset="0"/>
              </a:rPr>
              <a:t>в своём гнезде.</a:t>
            </a: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785786" cy="714356"/>
          </a:xfrm>
          <a:prstGeom prst="actionButtonHom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3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5984" y="0"/>
            <a:ext cx="42482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Млекопитающие 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http://thumbs.dreamstime.com/thumblarge_453/1258132880gzkmiW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7692"/>
          <a:stretch>
            <a:fillRect/>
          </a:stretch>
        </p:blipFill>
        <p:spPr bwMode="auto">
          <a:xfrm>
            <a:off x="1428728" y="2071678"/>
            <a:ext cx="6143668" cy="392909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428596" y="500042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8000"/>
                </a:solidFill>
                <a:latin typeface="Comic Sans MS" pitchFamily="66" charset="0"/>
              </a:rPr>
              <a:t>Млекопитающие рождают живых детёнышей. Мать выкармливает их молоком, ухаживает за ними и охраняет.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6072206"/>
            <a:ext cx="80025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Львица кормит молоком детёнышей. 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365010"/>
            <a:ext cx="85725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8000"/>
                </a:solidFill>
                <a:latin typeface="Comic Sans MS" pitchFamily="66" charset="0"/>
              </a:rPr>
              <a:t>Новорождённый слонёнок весит 90—120 кг при высоте в плечах около 1 м, хобот у него короткий, бивней нет. Через 15—30 минут после рождения слонёнок поднимается на ноги и может следовать за матерью. До 4-летнего возраста он нуждается в материнской опеке.</a:t>
            </a:r>
            <a:endParaRPr lang="ru-RU" sz="26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http://www.safslon.ru/pic/8b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7302" t="14184" r="10345" b="21985"/>
          <a:stretch>
            <a:fillRect/>
          </a:stretch>
        </p:blipFill>
        <p:spPr bwMode="auto">
          <a:xfrm>
            <a:off x="1785918" y="642918"/>
            <a:ext cx="5357850" cy="36433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571604" y="-214338"/>
            <a:ext cx="5929354" cy="928694"/>
          </a:xfrm>
          <a:prstGeom prst="rect">
            <a:avLst/>
          </a:prstGeom>
        </p:spPr>
        <p:txBody>
          <a:bodyPr wrap="none">
            <a:prstTxWarp prst="textInflateTop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Интересные факты: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52339" y="214290"/>
            <a:ext cx="3491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Мамы и дети: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1" name="Рисунок 10" descr="http://archplace.ru/wp-content/uploads/2011/04/koala_a_detenishem2-225x30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00364" y="214290"/>
            <a:ext cx="2500330" cy="3357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ekolog.na.by/oni/jivnosty/kenguru.jpg"/>
          <p:cNvPicPr/>
          <p:nvPr/>
        </p:nvPicPr>
        <p:blipFill>
          <a:blip r:embed="rId4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6696" r="2730"/>
          <a:stretch>
            <a:fillRect/>
          </a:stretch>
        </p:blipFill>
        <p:spPr bwMode="auto">
          <a:xfrm>
            <a:off x="5786446" y="1214422"/>
            <a:ext cx="3143272" cy="4572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1001vopros.com/uploads/posts/2010-06/1275929036_tigri.jpg"/>
          <p:cNvPicPr/>
          <p:nvPr/>
        </p:nvPicPr>
        <p:blipFill>
          <a:blip r:embed="rId5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2500330" cy="3357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galt-auto.ru/_ph/593/2/243394423.jpg"/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r="1613" b="7499"/>
          <a:stretch>
            <a:fillRect/>
          </a:stretch>
        </p:blipFill>
        <p:spPr bwMode="auto">
          <a:xfrm>
            <a:off x="571472" y="3643314"/>
            <a:ext cx="4714908" cy="3000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52339" y="214290"/>
            <a:ext cx="3491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Мамы и дети: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http://udivitelno.com/images/1/Gepard/%D0%93%D0%B5%D0%BF%D0%B0%D1%80%D0%B4%20(29)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0"/>
            <a:ext cx="5219700" cy="340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content.foto.mail.ru/mail/maryedd/_answers/i-4227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0" y="3500438"/>
            <a:ext cx="4572032" cy="3173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643314"/>
            <a:ext cx="8572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Синий кит - самое крупное животное планеты. Может достигать длины 33 м и массы 150 т. Детеныши рождаются длиной от 6 до 8,8 м и массой 2-3 т. Синие киты встречаются практически во всех районах Мирового океана.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-214338"/>
            <a:ext cx="5929354" cy="928694"/>
          </a:xfrm>
          <a:prstGeom prst="rect">
            <a:avLst/>
          </a:prstGeom>
        </p:spPr>
        <p:txBody>
          <a:bodyPr wrap="none">
            <a:prstTxWarp prst="textInflateTop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Интересные факты:</a:t>
            </a:r>
          </a:p>
        </p:txBody>
      </p:sp>
      <p:pic>
        <p:nvPicPr>
          <p:cNvPr id="5" name="Рисунок 4" descr="Самый большой в мире это КИТ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t="17095" r="3333" b="5982"/>
          <a:stretch>
            <a:fillRect/>
          </a:stretch>
        </p:blipFill>
        <p:spPr bwMode="auto">
          <a:xfrm>
            <a:off x="2285984" y="642918"/>
            <a:ext cx="4572032" cy="30003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785786" cy="714356"/>
          </a:xfrm>
          <a:prstGeom prst="actionButtonHom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3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14348" y="428625"/>
            <a:ext cx="800105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Georgia" pitchFamily="18" charset="0"/>
              </a:rPr>
              <a:t>Источники: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Georgia" pitchFamily="18" charset="0"/>
                <a:hlinkClick r:id="rId2"/>
              </a:rPr>
              <a:t>-</a:t>
            </a: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http://images.google.ru/</a:t>
            </a: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-http://images.yandex.ru</a:t>
            </a:r>
            <a:r>
              <a:rPr lang="ru-RU" b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b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b="1" dirty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-http://spoon.com.ua/wp-content/uploads/2009/12/hunt.jpg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-http://coins.lave.ru/forum/topic85943-0.html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www.pochemu-chka.ru</a:t>
            </a: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ru-RU" b="1" dirty="0" err="1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category</a:t>
            </a: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ru-RU" b="1" dirty="0" err="1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zhivotnye</a:t>
            </a: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b="1" dirty="0" err="1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mlekopitayushhie</a:t>
            </a: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endParaRPr lang="ru-RU" b="1" dirty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-Г.Г.Ивченко, И.В.Потапов,»Окружающий мир», 3 класс, «Астрель», 2010 г.</a:t>
            </a:r>
          </a:p>
          <a:p>
            <a:pPr>
              <a:defRPr/>
            </a:pPr>
            <a:r>
              <a:rPr lang="ru-RU" dirty="0">
                <a:solidFill>
                  <a:schemeClr val="bg1">
                    <a:lumMod val="25000"/>
                  </a:schemeClr>
                </a:solidFill>
                <a:latin typeface="Georgia" pitchFamily="18" charset="0"/>
              </a:rPr>
              <a:t> </a:t>
            </a:r>
            <a:endParaRPr lang="ru-RU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00100" y="3071810"/>
            <a:ext cx="67151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i="1" dirty="0">
                <a:solidFill>
                  <a:schemeClr val="bg1">
                    <a:lumMod val="25000"/>
                  </a:schemeClr>
                </a:solidFill>
                <a:latin typeface="Georgia" pitchFamily="18" charset="0"/>
              </a:rPr>
              <a:t>Автор презентации</a:t>
            </a:r>
          </a:p>
          <a:p>
            <a:pPr>
              <a:defRPr/>
            </a:pPr>
            <a:r>
              <a:rPr lang="ru-RU" sz="2000" b="1" dirty="0">
                <a:solidFill>
                  <a:schemeClr val="bg1">
                    <a:lumMod val="25000"/>
                  </a:schemeClr>
                </a:solidFill>
                <a:latin typeface="Georgia" pitchFamily="18" charset="0"/>
              </a:rPr>
              <a:t>Берестовская Наталья Александровна,</a:t>
            </a:r>
          </a:p>
          <a:p>
            <a:pPr>
              <a:defRPr/>
            </a:pPr>
            <a:r>
              <a:rPr lang="ru-RU" sz="2000" i="1" dirty="0">
                <a:solidFill>
                  <a:schemeClr val="bg1">
                    <a:lumMod val="25000"/>
                  </a:schemeClr>
                </a:solidFill>
                <a:latin typeface="Georgia" pitchFamily="18" charset="0"/>
              </a:rPr>
              <a:t>учитель начальных классов </a:t>
            </a:r>
          </a:p>
          <a:p>
            <a:pPr>
              <a:defRPr/>
            </a:pPr>
            <a:r>
              <a:rPr lang="ru-RU" sz="2000" i="1" dirty="0">
                <a:solidFill>
                  <a:schemeClr val="bg1">
                    <a:lumMod val="25000"/>
                  </a:schemeClr>
                </a:solidFill>
                <a:latin typeface="Georgia" pitchFamily="18" charset="0"/>
              </a:rPr>
              <a:t>МОУ СОШ № 61 п. Персиановский,</a:t>
            </a:r>
          </a:p>
          <a:p>
            <a:pPr>
              <a:defRPr/>
            </a:pPr>
            <a:r>
              <a:rPr lang="ru-RU" sz="2000" i="1" dirty="0">
                <a:solidFill>
                  <a:schemeClr val="bg1">
                    <a:lumMod val="25000"/>
                  </a:schemeClr>
                </a:solidFill>
                <a:latin typeface="Georgia" pitchFamily="18" charset="0"/>
              </a:rPr>
              <a:t>Октябрьского района, Ростовской области.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28688" y="5929313"/>
            <a:ext cx="7215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bg1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Презентация опубликована на сайте - </a:t>
            </a:r>
            <a:r>
              <a:rPr lang="ru-RU" sz="2400" b="1" i="1" dirty="0" err="1">
                <a:solidFill>
                  <a:schemeClr val="bg1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viki.rdf.ru</a:t>
            </a:r>
            <a:endParaRPr lang="ru-RU" sz="2400" b="1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0"/>
            <a:ext cx="76258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  <a:t>Животные,  как и все живые</a:t>
            </a:r>
          </a:p>
          <a:p>
            <a:pPr algn="ctr"/>
            <a: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  <a:t> существа размножаются.</a:t>
            </a:r>
            <a:endParaRPr lang="ru-RU" sz="40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5" name="Picture 17" descr="3e67680d7248acdbf98353260e5b632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947206">
            <a:off x="3431605" y="1209785"/>
            <a:ext cx="1014266" cy="947538"/>
          </a:xfrm>
          <a:prstGeom prst="rect">
            <a:avLst/>
          </a:prstGeom>
          <a:noFill/>
        </p:spPr>
      </p:pic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571472" y="2071678"/>
            <a:ext cx="3500462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  <a:latin typeface="Comic Sans MS" pitchFamily="66" charset="0"/>
              </a:rPr>
              <a:t>насекомые</a:t>
            </a:r>
            <a:endParaRPr lang="ru-RU" sz="4000" b="1" dirty="0">
              <a:ln>
                <a:solidFill>
                  <a:srgbClr val="008000"/>
                </a:solidFill>
              </a:ln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4572000" y="2071678"/>
            <a:ext cx="43577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  <a:latin typeface="Comic Sans MS" pitchFamily="66" charset="0"/>
              </a:rPr>
              <a:t>птицы</a:t>
            </a:r>
            <a:endParaRPr lang="ru-RU" sz="4000" b="1" dirty="0">
              <a:ln>
                <a:solidFill>
                  <a:srgbClr val="008000"/>
                </a:solidFill>
              </a:ln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571472" y="3357562"/>
            <a:ext cx="3509294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  <a:latin typeface="Comic Sans MS" pitchFamily="66" charset="0"/>
              </a:rPr>
              <a:t>земноводные</a:t>
            </a:r>
            <a:endParaRPr lang="ru-RU" sz="4000" b="1" dirty="0">
              <a:ln>
                <a:solidFill>
                  <a:srgbClr val="008000"/>
                </a:solidFill>
              </a:ln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>
            <a:off x="4572000" y="3357562"/>
            <a:ext cx="4406976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  <a:latin typeface="Comic Sans MS" pitchFamily="66" charset="0"/>
              </a:rPr>
              <a:t>млекопитающие</a:t>
            </a:r>
            <a:endParaRPr lang="ru-RU" sz="4000" b="1" dirty="0">
              <a:ln>
                <a:solidFill>
                  <a:srgbClr val="008000"/>
                </a:solidFill>
              </a:ln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11" name="Picture 6" descr="бемби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4286256"/>
            <a:ext cx="1552575" cy="2179637"/>
          </a:xfrm>
          <a:prstGeom prst="rect">
            <a:avLst/>
          </a:prstGeom>
          <a:noFill/>
        </p:spPr>
      </p:pic>
      <p:pic>
        <p:nvPicPr>
          <p:cNvPr id="12" name="Picture 15" descr="bird29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691009"/>
            <a:ext cx="1143008" cy="1523545"/>
          </a:xfrm>
          <a:prstGeom prst="rect">
            <a:avLst/>
          </a:prstGeom>
          <a:noFill/>
        </p:spPr>
      </p:pic>
      <p:pic>
        <p:nvPicPr>
          <p:cNvPr id="15" name="Picture 11" descr="6f7d849564189ad3d9e690cdc244ebf5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857232"/>
            <a:ext cx="1143008" cy="1143008"/>
          </a:xfrm>
          <a:prstGeom prst="rect">
            <a:avLst/>
          </a:prstGeom>
          <a:noFill/>
        </p:spPr>
      </p:pic>
      <p:sp>
        <p:nvSpPr>
          <p:cNvPr id="13" name="TextBox 12">
            <a:hlinkClick r:id="rId10" action="ppaction://hlinksldjump"/>
          </p:cNvPr>
          <p:cNvSpPr txBox="1"/>
          <p:nvPr/>
        </p:nvSpPr>
        <p:spPr>
          <a:xfrm>
            <a:off x="3071802" y="4714884"/>
            <a:ext cx="2786082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  <a:latin typeface="Comic Sans MS" pitchFamily="66" charset="0"/>
              </a:rPr>
              <a:t>рыбы</a:t>
            </a:r>
            <a:endParaRPr lang="ru-RU" sz="4000" b="1" dirty="0">
              <a:ln>
                <a:solidFill>
                  <a:srgbClr val="008000"/>
                </a:solidFill>
              </a:ln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14" name="Picture 9" descr="sea19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371114">
            <a:off x="4167128" y="5716685"/>
            <a:ext cx="955690" cy="716767"/>
          </a:xfrm>
          <a:prstGeom prst="rect">
            <a:avLst/>
          </a:prstGeom>
          <a:noFill/>
        </p:spPr>
      </p:pic>
      <p:pic>
        <p:nvPicPr>
          <p:cNvPr id="16" name="Picture 8" descr="AG00181_"/>
          <p:cNvPicPr>
            <a:picLocks noChangeAspect="1" noChangeArrowheads="1" noCrop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31982" y="4572008"/>
            <a:ext cx="2025440" cy="120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000364" y="5657671"/>
            <a:ext cx="371477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Comic Sans MS" pitchFamily="66" charset="0"/>
              </a:rPr>
              <a:t>4.Куколка бабочки монарх перед самым появлением бабочки.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143672" y="3143248"/>
            <a:ext cx="2000328" cy="30469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Comic Sans MS" pitchFamily="66" charset="0"/>
              </a:rPr>
              <a:t>3.Гусеница делает себе твердый кокон, который называется куколка. </a:t>
            </a:r>
            <a:r>
              <a:rPr lang="ru-RU" sz="2400" b="1" dirty="0" smtClean="0">
                <a:solidFill>
                  <a:srgbClr val="0033CC"/>
                </a:solidFill>
              </a:rPr>
              <a:t> </a:t>
            </a:r>
            <a:endParaRPr lang="ru-RU" sz="24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571480"/>
            <a:ext cx="3214678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Comic Sans MS" pitchFamily="66" charset="0"/>
              </a:rPr>
              <a:t>2.Гусеница бабочки монарх. Личинка вылупляется из яйца и остается в этом состоянии около двух недель.</a:t>
            </a:r>
            <a:endParaRPr lang="ru-RU" sz="24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2" name="Рисунок 1" descr="http://earlystudy.ru/wp-content/uploads/2011/06/008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11851" t="9064" r="57675" b="61479"/>
          <a:stretch>
            <a:fillRect/>
          </a:stretch>
        </p:blipFill>
        <p:spPr bwMode="auto">
          <a:xfrm>
            <a:off x="1285852" y="714356"/>
            <a:ext cx="1500198" cy="107157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357290" y="0"/>
            <a:ext cx="5984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Этапы развития бабочки: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785926"/>
            <a:ext cx="321471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400" b="1" dirty="0" smtClean="0">
                <a:solidFill>
                  <a:srgbClr val="0033CC"/>
                </a:solidFill>
                <a:latin typeface="Comic Sans MS" pitchFamily="66" charset="0"/>
              </a:rPr>
              <a:t>Бабочка откладывает </a:t>
            </a:r>
          </a:p>
          <a:p>
            <a:pPr marL="457200" indent="-457200" algn="ctr"/>
            <a:r>
              <a:rPr lang="ru-RU" sz="2400" b="1" dirty="0" smtClean="0">
                <a:solidFill>
                  <a:srgbClr val="0033CC"/>
                </a:solidFill>
                <a:latin typeface="Comic Sans MS" pitchFamily="66" charset="0"/>
              </a:rPr>
              <a:t>яйца на растения.</a:t>
            </a:r>
            <a:endParaRPr lang="ru-RU" sz="24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857488" y="1142984"/>
            <a:ext cx="1000132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www.origins.org.ua/pictures/5780stages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t="1316" r="70496" b="53900"/>
          <a:stretch>
            <a:fillRect/>
          </a:stretch>
        </p:blipFill>
        <p:spPr bwMode="auto">
          <a:xfrm>
            <a:off x="3786182" y="571480"/>
            <a:ext cx="2000264" cy="2428892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7" name="Рисунок 6" descr="http://www.origins.org.ua/pictures/5780stages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6089" t="4937" r="39935" b="49645"/>
          <a:stretch>
            <a:fillRect/>
          </a:stretch>
        </p:blipFill>
        <p:spPr bwMode="auto">
          <a:xfrm>
            <a:off x="5500694" y="3143248"/>
            <a:ext cx="1714512" cy="2643206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9" name="Рисунок 8" descr="http://www.origins.org.ua/pictures/5780stages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40584" t="53192" r="2597" b="4255"/>
          <a:stretch>
            <a:fillRect/>
          </a:stretch>
        </p:blipFill>
        <p:spPr bwMode="auto">
          <a:xfrm>
            <a:off x="214282" y="3071810"/>
            <a:ext cx="2786050" cy="1928826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10" name="Рисунок 9" descr="http://www.origins.org.ua/pictures/5780stages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70044" t="2855" r="6060" b="47044"/>
          <a:stretch>
            <a:fillRect/>
          </a:stretch>
        </p:blipFill>
        <p:spPr bwMode="auto">
          <a:xfrm>
            <a:off x="3357554" y="3071810"/>
            <a:ext cx="1643074" cy="2714644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11" name="Стрелка вправо 10"/>
          <p:cNvSpPr/>
          <p:nvPr/>
        </p:nvSpPr>
        <p:spPr>
          <a:xfrm rot="3783032">
            <a:off x="5094083" y="2636337"/>
            <a:ext cx="1167030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0800000">
            <a:off x="4786314" y="4071942"/>
            <a:ext cx="785818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2714612" y="4071942"/>
            <a:ext cx="785818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5072074"/>
            <a:ext cx="214310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Comic Sans MS" pitchFamily="66" charset="0"/>
              </a:rPr>
              <a:t>5. Взрослая самка</a:t>
            </a:r>
          </a:p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Comic Sans MS" pitchFamily="66" charset="0"/>
              </a:rPr>
              <a:t> бабочки монарх.</a:t>
            </a:r>
            <a:endParaRPr lang="ru-RU" sz="24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18" name="Picture 10" descr="880c37497f4942a794b88501e0ee52f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9638">
            <a:off x="55962" y="208577"/>
            <a:ext cx="1227386" cy="1103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8" grpId="0" animBg="1"/>
      <p:bldP spid="3" grpId="0"/>
      <p:bldP spid="4" grpId="0" animBg="1"/>
      <p:bldP spid="5" grpId="0" animBg="1"/>
      <p:bldP spid="11" grpId="0" animBg="1"/>
      <p:bldP spid="14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64024"/>
            <a:ext cx="87154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bg1">
                    <a:lumMod val="10000"/>
                  </a:schemeClr>
                </a:solidFill>
                <a:latin typeface="Comic Sans MS" pitchFamily="66" charset="0"/>
              </a:rPr>
              <a:t>— </a:t>
            </a:r>
            <a:r>
              <a:rPr lang="ru-RU" sz="2600" b="1" i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Куколка</a:t>
            </a: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 — это будто сейф, который защищает тело насекомого.</a:t>
            </a:r>
          </a:p>
          <a:p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— </a:t>
            </a:r>
            <a:r>
              <a:rPr lang="ru-RU" sz="2600" b="1" i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Малыши, </a:t>
            </a: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которые вылупляются из яиц насекомого, называются личинками, хотя  часто называют их просто гусеницей.</a:t>
            </a:r>
          </a:p>
          <a:p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— </a:t>
            </a:r>
            <a:r>
              <a:rPr lang="ru-RU" sz="2600" b="1" i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Гусеница</a:t>
            </a: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 растет настолько быстро, что ее кожа трескается, а под ней уже есть новенькая кожа, рассчитанная на рост.</a:t>
            </a:r>
          </a:p>
          <a:p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— За всю свою жизнь </a:t>
            </a:r>
            <a:r>
              <a:rPr lang="ru-RU" sz="2600" b="1" i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самка бабочки </a:t>
            </a: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откладывает 50 000 яиц.</a:t>
            </a:r>
          </a:p>
          <a:p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— </a:t>
            </a:r>
            <a:r>
              <a:rPr lang="ru-RU" sz="2600" b="1" i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Бабочка</a:t>
            </a: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 не растет, однако она время от времени любит напиться сладкого цветочного нектара. Это горючее, которое помогает ей летать.</a:t>
            </a:r>
            <a:endParaRPr lang="ru-RU" sz="2600" b="1" dirty="0">
              <a:solidFill>
                <a:schemeClr val="accent5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0"/>
            <a:ext cx="5786478" cy="785794"/>
          </a:xfrm>
          <a:prstGeom prst="rect">
            <a:avLst/>
          </a:prstGeom>
        </p:spPr>
        <p:txBody>
          <a:bodyPr wrap="none">
            <a:prstTxWarp prst="textInflateTop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Интересные факты:</a:t>
            </a:r>
          </a:p>
        </p:txBody>
      </p:sp>
      <p:pic>
        <p:nvPicPr>
          <p:cNvPr id="4" name="Picture 12" descr="butterfly1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24" y="4643446"/>
            <a:ext cx="692174" cy="699096"/>
          </a:xfrm>
          <a:prstGeom prst="rect">
            <a:avLst/>
          </a:prstGeom>
          <a:noFill/>
        </p:spPr>
      </p:pic>
      <p:pic>
        <p:nvPicPr>
          <p:cNvPr id="5" name="Picture 13" descr="butterfly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51433">
            <a:off x="8115209" y="151259"/>
            <a:ext cx="677830" cy="607950"/>
          </a:xfrm>
          <a:prstGeom prst="rect">
            <a:avLst/>
          </a:prstGeom>
          <a:noFill/>
        </p:spPr>
      </p:pic>
      <p:pic>
        <p:nvPicPr>
          <p:cNvPr id="6" name="Picture 11" descr="c3c62efbd992ad280b2f29e267db546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6014139"/>
            <a:ext cx="1071570" cy="843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0"/>
            <a:ext cx="59987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Этапы развития саранчи: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http://labstend.ru/site/index/folies/school/bio/Bio150_0030.pn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583" t="20536" r="2667" b="7050"/>
          <a:stretch>
            <a:fillRect/>
          </a:stretch>
        </p:blipFill>
        <p:spPr bwMode="auto">
          <a:xfrm>
            <a:off x="1785918" y="642918"/>
            <a:ext cx="5357850" cy="450059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714480" y="5429264"/>
            <a:ext cx="2209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1. </a:t>
            </a:r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Яйцо.</a:t>
            </a:r>
            <a:endParaRPr lang="ru-RU" sz="36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1934" y="5429264"/>
            <a:ext cx="3549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2-6. </a:t>
            </a:r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Личинка.</a:t>
            </a:r>
            <a:endParaRPr lang="ru-RU" sz="36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6211669"/>
            <a:ext cx="5631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7-8. </a:t>
            </a:r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Взрослая саранча.</a:t>
            </a:r>
            <a:endParaRPr lang="ru-RU" sz="36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785786" cy="714356"/>
          </a:xfrm>
          <a:prstGeom prst="actionButtonHom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3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bannikov.narod.ru/images/frog.gif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t="8219" r="1923"/>
          <a:stretch>
            <a:fillRect/>
          </a:stretch>
        </p:blipFill>
        <p:spPr bwMode="auto">
          <a:xfrm>
            <a:off x="642910" y="571480"/>
            <a:ext cx="7786742" cy="5357850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0"/>
            <a:ext cx="60837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Этапы развития лягушки: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Picture 8" descr="jiv1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857892"/>
            <a:ext cx="1143008" cy="813239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785786" cy="714356"/>
          </a:xfrm>
          <a:prstGeom prst="actionButtonHom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3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0"/>
            <a:ext cx="54232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Этапы развития рыбы: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785786" cy="714356"/>
          </a:xfrm>
          <a:prstGeom prst="actionButtonHom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3CC33"/>
              </a:solidFill>
            </a:endParaRPr>
          </a:p>
        </p:txBody>
      </p:sp>
      <p:pic>
        <p:nvPicPr>
          <p:cNvPr id="5" name="Рисунок 4" descr="http://www.znanie-sila.ru/i/magazines_issues/issue_1417_010907_173748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864" t="58872" r="79563" b="-3427"/>
          <a:stretch>
            <a:fillRect/>
          </a:stretch>
        </p:blipFill>
        <p:spPr bwMode="auto">
          <a:xfrm rot="16200000">
            <a:off x="5786446" y="4071942"/>
            <a:ext cx="1357322" cy="2786082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" name="Рисунок 5" descr="http://www.znanie-sila.ru/i/magazines_issues/issue_1417_010907_173748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2119" t="23551" r="78813" b="40062"/>
          <a:stretch>
            <a:fillRect/>
          </a:stretch>
        </p:blipFill>
        <p:spPr bwMode="auto">
          <a:xfrm rot="16200000">
            <a:off x="5715008" y="2143116"/>
            <a:ext cx="1357322" cy="264320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7" name="Рисунок 6" descr="http://www.znanie-sila.ru/i/magazines_issues/issue_1417_010907_173748.jpg"/>
          <p:cNvPicPr/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10196" t="2246" r="85170" b="93019"/>
          <a:stretch>
            <a:fillRect/>
          </a:stretch>
        </p:blipFill>
        <p:spPr bwMode="auto">
          <a:xfrm rot="16200000">
            <a:off x="2214546" y="3143248"/>
            <a:ext cx="500066" cy="500066"/>
          </a:xfrm>
          <a:prstGeom prst="flowChartConnector">
            <a:avLst/>
          </a:prstGeom>
          <a:noFill/>
          <a:ln>
            <a:solidFill>
              <a:srgbClr val="FFCCCC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14282" y="571480"/>
            <a:ext cx="89297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Comic Sans MS" pitchFamily="66" charset="0"/>
              </a:rPr>
              <a:t>Весной самки рыб вымётывают в воду икру- большое скопление мелких икринок, покрытых тонкой оболочкой. Количество икринок  у разных пород рыб может быть несколько десятков, и несколько миллионов.</a:t>
            </a:r>
            <a:endParaRPr lang="ru-RU" sz="28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9" name="Picture 9" descr="sea1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65552" flipH="1">
            <a:off x="8106847" y="1566857"/>
            <a:ext cx="928695" cy="78581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28728" y="3714752"/>
            <a:ext cx="2010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Comic Sans MS" pitchFamily="66" charset="0"/>
              </a:rPr>
              <a:t>Икринка </a:t>
            </a:r>
            <a:endParaRPr lang="ru-RU" sz="32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571868" y="3214686"/>
            <a:ext cx="1357322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429256" y="4071942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Comic Sans MS" pitchFamily="66" charset="0"/>
              </a:rPr>
              <a:t>Личинка </a:t>
            </a:r>
            <a:endParaRPr lang="ru-RU" sz="32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13" name="Круговая стрелка 12"/>
          <p:cNvSpPr/>
          <p:nvPr/>
        </p:nvSpPr>
        <p:spPr>
          <a:xfrm rot="5400000">
            <a:off x="6303029" y="3555359"/>
            <a:ext cx="2624534" cy="2086065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86446" y="6072206"/>
            <a:ext cx="1649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Comic Sans MS" pitchFamily="66" charset="0"/>
              </a:rPr>
              <a:t>Малёк </a:t>
            </a:r>
            <a:endParaRPr lang="ru-RU" sz="32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flipH="1">
            <a:off x="3643306" y="5286388"/>
            <a:ext cx="1357322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мама\Мои рисунки\Животный мир- картинки\рыбы\рыбы\F058I.BMP"/>
          <p:cNvPicPr>
            <a:picLocks noChangeAspect="1" noChangeArrowheads="1"/>
          </p:cNvPicPr>
          <p:nvPr/>
        </p:nvPicPr>
        <p:blipFill>
          <a:blip r:embed="rId5">
            <a:lum bright="20000" contrast="10000"/>
          </a:blip>
          <a:srcRect t="11172" b="21049"/>
          <a:stretch>
            <a:fillRect/>
          </a:stretch>
        </p:blipFill>
        <p:spPr bwMode="auto">
          <a:xfrm>
            <a:off x="285720" y="4643446"/>
            <a:ext cx="3198444" cy="1625918"/>
          </a:xfrm>
          <a:prstGeom prst="ellipse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57158" y="6273225"/>
            <a:ext cx="3340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Comic Sans MS" pitchFamily="66" charset="0"/>
              </a:rPr>
              <a:t>Взрослая рыба </a:t>
            </a:r>
            <a:endParaRPr lang="ru-RU" sz="32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  <p:bldP spid="11" grpId="0" animBg="1"/>
      <p:bldP spid="12" grpId="0"/>
      <p:bldP spid="13" grpId="0" animBg="1"/>
      <p:bldP spid="14" grpId="0"/>
      <p:bldP spid="15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0"/>
            <a:ext cx="52982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Этапы развития птиц: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t="3704" r="12500"/>
          <a:stretch>
            <a:fillRect/>
          </a:stretch>
        </p:blipFill>
        <p:spPr bwMode="auto">
          <a:xfrm>
            <a:off x="2214546" y="571480"/>
            <a:ext cx="22860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21431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571876"/>
            <a:ext cx="27860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 l="20930"/>
          <a:stretch>
            <a:fillRect/>
          </a:stretch>
        </p:blipFill>
        <p:spPr bwMode="auto">
          <a:xfrm>
            <a:off x="285720" y="3214686"/>
            <a:ext cx="31432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4000496" y="3571876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jajtsa5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558004"/>
            <a:ext cx="3071834" cy="2492365"/>
          </a:xfrm>
          <a:prstGeom prst="rect">
            <a:avLst/>
          </a:prstGeom>
          <a:noFill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/>
          <a:srcRect l="37765" t="52001" r="30792" b="16498"/>
          <a:stretch>
            <a:fillRect/>
          </a:stretch>
        </p:blipFill>
        <p:spPr bwMode="auto">
          <a:xfrm>
            <a:off x="6429388" y="1214422"/>
            <a:ext cx="642942" cy="50006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8"/>
          <a:srcRect l="37765" t="52001" r="30792" b="16498"/>
          <a:stretch>
            <a:fillRect/>
          </a:stretch>
        </p:blipFill>
        <p:spPr bwMode="auto">
          <a:xfrm>
            <a:off x="6215074" y="1500174"/>
            <a:ext cx="642942" cy="50006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/>
          <a:srcRect l="37765" t="52001" r="30792" b="16498"/>
          <a:stretch>
            <a:fillRect/>
          </a:stretch>
        </p:blipFill>
        <p:spPr bwMode="auto">
          <a:xfrm rot="1767333">
            <a:off x="5796408" y="1483062"/>
            <a:ext cx="642942" cy="50006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8"/>
          <a:srcRect l="37765" t="52001" r="30792" b="16498"/>
          <a:stretch>
            <a:fillRect/>
          </a:stretch>
        </p:blipFill>
        <p:spPr bwMode="auto">
          <a:xfrm>
            <a:off x="5929322" y="1142984"/>
            <a:ext cx="642942" cy="50006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Стрелка вправо 14"/>
          <p:cNvSpPr/>
          <p:nvPr/>
        </p:nvSpPr>
        <p:spPr>
          <a:xfrm rot="5400000">
            <a:off x="6500826" y="3000372"/>
            <a:ext cx="1000132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3286116" y="4572008"/>
            <a:ext cx="714380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002" y="5903893"/>
            <a:ext cx="78582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Comic Sans MS" pitchFamily="66" charset="0"/>
              </a:rPr>
              <a:t>В гнёзда птицы откладывают яйца и насиживают их - согревая своим теплом.</a:t>
            </a:r>
            <a:r>
              <a:rPr lang="ru-RU" sz="2800" dirty="0" smtClean="0">
                <a:solidFill>
                  <a:srgbClr val="008000"/>
                </a:solidFill>
                <a:latin typeface="Comic Sans MS" pitchFamily="66" charset="0"/>
              </a:rPr>
              <a:t> </a:t>
            </a:r>
            <a:endParaRPr lang="ru-RU" sz="2800" dirty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51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Птичьи гнёзда: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Picture 7" descr="1185442058343"/>
          <p:cNvPicPr>
            <a:picLocks noChangeAspect="1" noChangeArrowheads="1"/>
          </p:cNvPicPr>
          <p:nvPr/>
        </p:nvPicPr>
        <p:blipFill>
          <a:blip r:embed="rId2"/>
          <a:srcRect l="7759" t="6996" r="5606"/>
          <a:stretch>
            <a:fillRect/>
          </a:stretch>
        </p:blipFill>
        <p:spPr bwMode="auto">
          <a:xfrm>
            <a:off x="6043591" y="571480"/>
            <a:ext cx="3100409" cy="2214578"/>
          </a:xfrm>
          <a:prstGeom prst="rect">
            <a:avLst/>
          </a:prstGeom>
          <a:noFill/>
        </p:spPr>
      </p:pic>
      <p:pic>
        <p:nvPicPr>
          <p:cNvPr id="7" name="Picture 5" descr="click?url=http%3A%2F%2Fwww"/>
          <p:cNvPicPr>
            <a:picLocks noChangeAspect="1" noChangeArrowheads="1"/>
          </p:cNvPicPr>
          <p:nvPr/>
        </p:nvPicPr>
        <p:blipFill>
          <a:blip r:embed="rId3"/>
          <a:srcRect l="10746" t="35161" r="1472"/>
          <a:stretch>
            <a:fillRect/>
          </a:stretch>
        </p:blipFill>
        <p:spPr bwMode="auto">
          <a:xfrm>
            <a:off x="3143240" y="571480"/>
            <a:ext cx="2571768" cy="2537251"/>
          </a:xfrm>
          <a:prstGeom prst="rect">
            <a:avLst/>
          </a:prstGeom>
          <a:noFill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28596" y="2786058"/>
            <a:ext cx="23455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latin typeface="Comic Sans MS" pitchFamily="66" charset="0"/>
              </a:rPr>
              <a:t>гнездо кулика</a:t>
            </a:r>
            <a:endParaRPr lang="ru-RU" sz="24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215074" y="2786058"/>
            <a:ext cx="26725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latin typeface="Comic Sans MS" pitchFamily="66" charset="0"/>
              </a:rPr>
              <a:t>гнездо ласточки</a:t>
            </a:r>
            <a:endParaRPr lang="ru-RU" sz="24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42910" y="6215082"/>
            <a:ext cx="2324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latin typeface="Comic Sans MS" pitchFamily="66" charset="0"/>
              </a:rPr>
              <a:t>гнездо дрозда</a:t>
            </a:r>
            <a:endParaRPr lang="ru-RU" sz="24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57818" y="6215082"/>
            <a:ext cx="25378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latin typeface="Comic Sans MS" pitchFamily="66" charset="0"/>
              </a:rPr>
              <a:t>гнездо синички</a:t>
            </a:r>
            <a:endParaRPr lang="ru-RU" sz="24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428992" y="3071810"/>
            <a:ext cx="217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latin typeface="Comic Sans MS" pitchFamily="66" charset="0"/>
              </a:rPr>
              <a:t>гнездо </a:t>
            </a:r>
            <a:r>
              <a:rPr lang="ru-RU" sz="2400" b="1" dirty="0">
                <a:solidFill>
                  <a:srgbClr val="008000"/>
                </a:solidFill>
                <a:latin typeface="Comic Sans MS" pitchFamily="66" charset="0"/>
              </a:rPr>
              <a:t>аиста</a:t>
            </a:r>
          </a:p>
        </p:txBody>
      </p:sp>
      <p:pic>
        <p:nvPicPr>
          <p:cNvPr id="14" name="Picture 8" descr="Гнездо певчего дроз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86124"/>
            <a:ext cx="2971370" cy="2928958"/>
          </a:xfrm>
          <a:prstGeom prst="rect">
            <a:avLst/>
          </a:prstGeom>
          <a:noFill/>
        </p:spPr>
      </p:pic>
      <p:pic>
        <p:nvPicPr>
          <p:cNvPr id="15" name="Picture 12" descr="кули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642918"/>
            <a:ext cx="2786082" cy="217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 descr="248-3"/>
          <p:cNvPicPr>
            <a:picLocks noChangeAspect="1" noChangeArrowheads="1"/>
          </p:cNvPicPr>
          <p:nvPr/>
        </p:nvPicPr>
        <p:blipFill>
          <a:blip r:embed="rId6"/>
          <a:srcRect l="6372" t="10807" r="4424" b="7060"/>
          <a:stretch>
            <a:fillRect/>
          </a:stretch>
        </p:blipFill>
        <p:spPr bwMode="auto">
          <a:xfrm>
            <a:off x="4429124" y="3571876"/>
            <a:ext cx="400052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265</TotalTime>
  <Words>542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зеленый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сашка</dc:creator>
  <cp:lastModifiedBy>k307</cp:lastModifiedBy>
  <cp:revision>34</cp:revision>
  <dcterms:created xsi:type="dcterms:W3CDTF">2011-07-11T12:21:55Z</dcterms:created>
  <dcterms:modified xsi:type="dcterms:W3CDTF">2004-07-29T04:56:10Z</dcterms:modified>
</cp:coreProperties>
</file>