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  <p:sldMasterId id="2147483708" r:id="rId2"/>
  </p:sldMasterIdLst>
  <p:notesMasterIdLst>
    <p:notesMasterId r:id="rId13"/>
  </p:notesMasterIdLst>
  <p:sldIdLst>
    <p:sldId id="264" r:id="rId3"/>
    <p:sldId id="269" r:id="rId4"/>
    <p:sldId id="270" r:id="rId5"/>
    <p:sldId id="271" r:id="rId6"/>
    <p:sldId id="273" r:id="rId7"/>
    <p:sldId id="275" r:id="rId8"/>
    <p:sldId id="276" r:id="rId9"/>
    <p:sldId id="278" r:id="rId10"/>
    <p:sldId id="281" r:id="rId11"/>
    <p:sldId id="28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94667" autoAdjust="0"/>
  </p:normalViewPr>
  <p:slideViewPr>
    <p:cSldViewPr>
      <p:cViewPr varScale="1">
        <p:scale>
          <a:sx n="102" d="100"/>
          <a:sy n="102" d="100"/>
        </p:scale>
        <p:origin x="-234" y="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84C5EA-74D1-496D-A1DB-6D4976D38B0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2E6F32-1D8E-4020-8494-48D4356C864E}">
      <dgm:prSet phldrT="[Текст]" custT="1"/>
      <dgm:spPr>
        <a:solidFill>
          <a:schemeClr val="bg2">
            <a:lumMod val="50000"/>
          </a:schemeClr>
        </a:solidFill>
      </dgm:spPr>
      <dgm:t>
        <a:bodyPr/>
        <a:lstStyle/>
        <a:p>
          <a:pPr algn="ctr"/>
          <a:r>
            <a:rPr lang="ru-RU" sz="2000" b="1" dirty="0" smtClean="0"/>
            <a:t>Коррегировать нарушенные функции , формировать учебные умения и навыки, приобретать социальный опыт.</a:t>
          </a:r>
          <a:endParaRPr lang="ru-RU" sz="2000" b="1" dirty="0"/>
        </a:p>
      </dgm:t>
    </dgm:pt>
    <dgm:pt modelId="{6BC594DD-DD37-4469-87AE-B069D77742E8}" type="parTrans" cxnId="{4309006A-072D-41E5-A543-1061111EFB66}">
      <dgm:prSet/>
      <dgm:spPr/>
      <dgm:t>
        <a:bodyPr/>
        <a:lstStyle/>
        <a:p>
          <a:endParaRPr lang="ru-RU"/>
        </a:p>
      </dgm:t>
    </dgm:pt>
    <dgm:pt modelId="{1FDF18D5-417C-4B40-8F35-F898C2EA7F0F}" type="sibTrans" cxnId="{4309006A-072D-41E5-A543-1061111EFB66}">
      <dgm:prSet/>
      <dgm:spPr/>
      <dgm:t>
        <a:bodyPr/>
        <a:lstStyle/>
        <a:p>
          <a:endParaRPr lang="ru-RU"/>
        </a:p>
      </dgm:t>
    </dgm:pt>
    <dgm:pt modelId="{53A03917-DB8A-4C84-B3EE-DC6D2B9C7347}">
      <dgm:prSet custT="1"/>
      <dgm:spPr>
        <a:solidFill>
          <a:schemeClr val="bg2">
            <a:lumMod val="50000"/>
          </a:schemeClr>
        </a:solidFill>
      </dgm:spPr>
      <dgm:t>
        <a:bodyPr/>
        <a:lstStyle/>
        <a:p>
          <a:pPr algn="ctr"/>
          <a:r>
            <a:rPr lang="ru-RU" sz="2000" b="1" dirty="0" smtClean="0"/>
            <a:t>Научить  ребенка быть более самостоятельным, и не зависеть от подсказок и инструкций окружающих.</a:t>
          </a:r>
          <a:endParaRPr lang="ru-RU" sz="2000" b="1" dirty="0"/>
        </a:p>
      </dgm:t>
    </dgm:pt>
    <dgm:pt modelId="{5B08C428-8409-4E4C-BFD6-B6D64A121A08}" type="parTrans" cxnId="{08C03FCC-9061-41AB-AF42-0A9650046F75}">
      <dgm:prSet/>
      <dgm:spPr/>
      <dgm:t>
        <a:bodyPr/>
        <a:lstStyle/>
        <a:p>
          <a:endParaRPr lang="ru-RU"/>
        </a:p>
      </dgm:t>
    </dgm:pt>
    <dgm:pt modelId="{0D680C7E-EF92-4E82-8A31-B891152D356F}" type="sibTrans" cxnId="{08C03FCC-9061-41AB-AF42-0A9650046F75}">
      <dgm:prSet/>
      <dgm:spPr/>
      <dgm:t>
        <a:bodyPr/>
        <a:lstStyle/>
        <a:p>
          <a:endParaRPr lang="ru-RU"/>
        </a:p>
      </dgm:t>
    </dgm:pt>
    <dgm:pt modelId="{3C47ACA1-5E43-41E7-814B-79ABF3C14BF6}">
      <dgm:prSet custT="1"/>
      <dgm:spPr>
        <a:solidFill>
          <a:schemeClr val="accent3">
            <a:lumMod val="75000"/>
            <a:alpha val="53000"/>
          </a:schemeClr>
        </a:solidFill>
      </dgm:spPr>
      <dgm:t>
        <a:bodyPr/>
        <a:lstStyle/>
        <a:p>
          <a:pPr algn="ctr"/>
          <a:r>
            <a:rPr lang="ru-RU" sz="2000" b="1" dirty="0" smtClean="0">
              <a:solidFill>
                <a:schemeClr val="tx1"/>
              </a:solidFill>
            </a:rPr>
            <a:t>Организовать досуг и направить ребёнка на более функциональную и эффективную деятельность.</a:t>
          </a:r>
          <a:endParaRPr lang="ru-RU" sz="2000" b="1" dirty="0">
            <a:solidFill>
              <a:schemeClr val="tx1"/>
            </a:solidFill>
          </a:endParaRPr>
        </a:p>
      </dgm:t>
    </dgm:pt>
    <dgm:pt modelId="{61B121F5-C0DF-4CB7-B4E2-E2D802AF3865}" type="parTrans" cxnId="{A1B4A32C-5365-4FF1-B4BD-588B97D3ADF1}">
      <dgm:prSet/>
      <dgm:spPr/>
      <dgm:t>
        <a:bodyPr/>
        <a:lstStyle/>
        <a:p>
          <a:endParaRPr lang="ru-RU"/>
        </a:p>
      </dgm:t>
    </dgm:pt>
    <dgm:pt modelId="{009CA6ED-03FD-4C40-8560-1ED8413C387A}" type="sibTrans" cxnId="{A1B4A32C-5365-4FF1-B4BD-588B97D3ADF1}">
      <dgm:prSet/>
      <dgm:spPr/>
      <dgm:t>
        <a:bodyPr/>
        <a:lstStyle/>
        <a:p>
          <a:endParaRPr lang="ru-RU"/>
        </a:p>
      </dgm:t>
    </dgm:pt>
    <dgm:pt modelId="{05C73772-5158-487E-9A02-782F503C8E63}" type="pres">
      <dgm:prSet presAssocID="{DA84C5EA-74D1-496D-A1DB-6D4976D38B0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76F1C23-BCD0-42A5-B732-1DFF37E6BA15}" type="pres">
      <dgm:prSet presAssocID="{2E2E6F32-1D8E-4020-8494-48D4356C864E}" presName="parentLin" presStyleCnt="0"/>
      <dgm:spPr/>
    </dgm:pt>
    <dgm:pt modelId="{5A3AD6DC-7BA1-4474-8602-563F91105F95}" type="pres">
      <dgm:prSet presAssocID="{2E2E6F32-1D8E-4020-8494-48D4356C864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B9A3A408-56FA-4F60-9B02-0DC12B69DCE2}" type="pres">
      <dgm:prSet presAssocID="{2E2E6F32-1D8E-4020-8494-48D4356C864E}" presName="parentText" presStyleLbl="node1" presStyleIdx="0" presStyleCnt="3" custScaleX="171697" custScaleY="158822" custLinFactNeighborX="3314" custLinFactNeighborY="-2736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5E85FB-6FDB-4107-963E-46BD389184F0}" type="pres">
      <dgm:prSet presAssocID="{2E2E6F32-1D8E-4020-8494-48D4356C864E}" presName="negativeSpace" presStyleCnt="0"/>
      <dgm:spPr/>
    </dgm:pt>
    <dgm:pt modelId="{9D597D13-E108-4456-BADC-9E00FFA3F73E}" type="pres">
      <dgm:prSet presAssocID="{2E2E6F32-1D8E-4020-8494-48D4356C864E}" presName="childText" presStyleLbl="conFgAcc1" presStyleIdx="0" presStyleCnt="3">
        <dgm:presLayoutVars>
          <dgm:bulletEnabled val="1"/>
        </dgm:presLayoutVars>
      </dgm:prSet>
      <dgm:spPr/>
    </dgm:pt>
    <dgm:pt modelId="{4298764F-8C1B-436E-A939-A7546315A26B}" type="pres">
      <dgm:prSet presAssocID="{1FDF18D5-417C-4B40-8F35-F898C2EA7F0F}" presName="spaceBetweenRectangles" presStyleCnt="0"/>
      <dgm:spPr/>
    </dgm:pt>
    <dgm:pt modelId="{ABB6A142-EF8F-49BD-BE97-A6CAA1FD3735}" type="pres">
      <dgm:prSet presAssocID="{3C47ACA1-5E43-41E7-814B-79ABF3C14BF6}" presName="parentLin" presStyleCnt="0"/>
      <dgm:spPr/>
    </dgm:pt>
    <dgm:pt modelId="{3D36A9C5-158C-4FB3-BC4B-21865BA133E3}" type="pres">
      <dgm:prSet presAssocID="{3C47ACA1-5E43-41E7-814B-79ABF3C14BF6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26A0139C-3C84-459C-9866-7B40EB160B9A}" type="pres">
      <dgm:prSet presAssocID="{3C47ACA1-5E43-41E7-814B-79ABF3C14BF6}" presName="parentText" presStyleLbl="node1" presStyleIdx="1" presStyleCnt="3" custScaleX="135792" custScaleY="151236" custLinFactNeighborX="-1534" custLinFactNeighborY="-1924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A152AD-6235-4204-9D2E-A48A71ECB8EF}" type="pres">
      <dgm:prSet presAssocID="{3C47ACA1-5E43-41E7-814B-79ABF3C14BF6}" presName="negativeSpace" presStyleCnt="0"/>
      <dgm:spPr/>
    </dgm:pt>
    <dgm:pt modelId="{30D8C0C8-7D82-43C2-9CAB-3EF6A5D227D5}" type="pres">
      <dgm:prSet presAssocID="{3C47ACA1-5E43-41E7-814B-79ABF3C14BF6}" presName="childText" presStyleLbl="conFgAcc1" presStyleIdx="1" presStyleCnt="3" custLinFactY="163595" custLinFactNeighborX="20065" custLinFactNeighborY="200000">
        <dgm:presLayoutVars>
          <dgm:bulletEnabled val="1"/>
        </dgm:presLayoutVars>
      </dgm:prSet>
      <dgm:spPr/>
    </dgm:pt>
    <dgm:pt modelId="{C7A48552-7E8C-45D0-8B87-5A2BCDF9774D}" type="pres">
      <dgm:prSet presAssocID="{009CA6ED-03FD-4C40-8560-1ED8413C387A}" presName="spaceBetweenRectangles" presStyleCnt="0"/>
      <dgm:spPr/>
    </dgm:pt>
    <dgm:pt modelId="{0311915F-5D8F-462C-9685-3E592EEBD1FA}" type="pres">
      <dgm:prSet presAssocID="{53A03917-DB8A-4C84-B3EE-DC6D2B9C7347}" presName="parentLin" presStyleCnt="0"/>
      <dgm:spPr/>
    </dgm:pt>
    <dgm:pt modelId="{47DBA571-5243-498B-A8C6-EC2D9CF0D73B}" type="pres">
      <dgm:prSet presAssocID="{53A03917-DB8A-4C84-B3EE-DC6D2B9C7347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CA6EE883-6922-46DC-9306-34E4433F0798}" type="pres">
      <dgm:prSet presAssocID="{53A03917-DB8A-4C84-B3EE-DC6D2B9C7347}" presName="parentText" presStyleLbl="node1" presStyleIdx="2" presStyleCnt="3" custScaleX="142857" custScaleY="14385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D50840-B94C-4B70-A39D-B5D79A74EC98}" type="pres">
      <dgm:prSet presAssocID="{53A03917-DB8A-4C84-B3EE-DC6D2B9C7347}" presName="negativeSpace" presStyleCnt="0"/>
      <dgm:spPr/>
    </dgm:pt>
    <dgm:pt modelId="{2F2C4982-AB69-45B2-B028-9B99618CD6E4}" type="pres">
      <dgm:prSet presAssocID="{53A03917-DB8A-4C84-B3EE-DC6D2B9C7347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FA1A7E2C-ADBF-403E-B6A8-5996297B6D40}" type="presOf" srcId="{53A03917-DB8A-4C84-B3EE-DC6D2B9C7347}" destId="{47DBA571-5243-498B-A8C6-EC2D9CF0D73B}" srcOrd="0" destOrd="0" presId="urn:microsoft.com/office/officeart/2005/8/layout/list1"/>
    <dgm:cxn modelId="{08C03FCC-9061-41AB-AF42-0A9650046F75}" srcId="{DA84C5EA-74D1-496D-A1DB-6D4976D38B0D}" destId="{53A03917-DB8A-4C84-B3EE-DC6D2B9C7347}" srcOrd="2" destOrd="0" parTransId="{5B08C428-8409-4E4C-BFD6-B6D64A121A08}" sibTransId="{0D680C7E-EF92-4E82-8A31-B891152D356F}"/>
    <dgm:cxn modelId="{A1B4A32C-5365-4FF1-B4BD-588B97D3ADF1}" srcId="{DA84C5EA-74D1-496D-A1DB-6D4976D38B0D}" destId="{3C47ACA1-5E43-41E7-814B-79ABF3C14BF6}" srcOrd="1" destOrd="0" parTransId="{61B121F5-C0DF-4CB7-B4E2-E2D802AF3865}" sibTransId="{009CA6ED-03FD-4C40-8560-1ED8413C387A}"/>
    <dgm:cxn modelId="{69A17059-4413-4A32-A817-841D211EBA55}" type="presOf" srcId="{2E2E6F32-1D8E-4020-8494-48D4356C864E}" destId="{B9A3A408-56FA-4F60-9B02-0DC12B69DCE2}" srcOrd="1" destOrd="0" presId="urn:microsoft.com/office/officeart/2005/8/layout/list1"/>
    <dgm:cxn modelId="{42E7F06D-2BB9-40B9-A354-A36E326FADCD}" type="presOf" srcId="{2E2E6F32-1D8E-4020-8494-48D4356C864E}" destId="{5A3AD6DC-7BA1-4474-8602-563F91105F95}" srcOrd="0" destOrd="0" presId="urn:microsoft.com/office/officeart/2005/8/layout/list1"/>
    <dgm:cxn modelId="{FCA0FFC2-403C-4615-AC95-CF9B1BCD354E}" type="presOf" srcId="{3C47ACA1-5E43-41E7-814B-79ABF3C14BF6}" destId="{3D36A9C5-158C-4FB3-BC4B-21865BA133E3}" srcOrd="0" destOrd="0" presId="urn:microsoft.com/office/officeart/2005/8/layout/list1"/>
    <dgm:cxn modelId="{DCBB75F6-2F6C-4DD6-B7B1-1366335283CC}" type="presOf" srcId="{53A03917-DB8A-4C84-B3EE-DC6D2B9C7347}" destId="{CA6EE883-6922-46DC-9306-34E4433F0798}" srcOrd="1" destOrd="0" presId="urn:microsoft.com/office/officeart/2005/8/layout/list1"/>
    <dgm:cxn modelId="{D92F30DA-8C70-4FC9-A321-549D19E89313}" type="presOf" srcId="{DA84C5EA-74D1-496D-A1DB-6D4976D38B0D}" destId="{05C73772-5158-487E-9A02-782F503C8E63}" srcOrd="0" destOrd="0" presId="urn:microsoft.com/office/officeart/2005/8/layout/list1"/>
    <dgm:cxn modelId="{4309006A-072D-41E5-A543-1061111EFB66}" srcId="{DA84C5EA-74D1-496D-A1DB-6D4976D38B0D}" destId="{2E2E6F32-1D8E-4020-8494-48D4356C864E}" srcOrd="0" destOrd="0" parTransId="{6BC594DD-DD37-4469-87AE-B069D77742E8}" sibTransId="{1FDF18D5-417C-4B40-8F35-F898C2EA7F0F}"/>
    <dgm:cxn modelId="{E2276DE8-178C-432D-9C02-DC82767098AD}" type="presOf" srcId="{3C47ACA1-5E43-41E7-814B-79ABF3C14BF6}" destId="{26A0139C-3C84-459C-9866-7B40EB160B9A}" srcOrd="1" destOrd="0" presId="urn:microsoft.com/office/officeart/2005/8/layout/list1"/>
    <dgm:cxn modelId="{B385FC04-7D32-4C85-B1B2-7D7EE5321408}" type="presParOf" srcId="{05C73772-5158-487E-9A02-782F503C8E63}" destId="{776F1C23-BCD0-42A5-B732-1DFF37E6BA15}" srcOrd="0" destOrd="0" presId="urn:microsoft.com/office/officeart/2005/8/layout/list1"/>
    <dgm:cxn modelId="{79545349-4F72-4F72-BBC2-E2E8F115E516}" type="presParOf" srcId="{776F1C23-BCD0-42A5-B732-1DFF37E6BA15}" destId="{5A3AD6DC-7BA1-4474-8602-563F91105F95}" srcOrd="0" destOrd="0" presId="urn:microsoft.com/office/officeart/2005/8/layout/list1"/>
    <dgm:cxn modelId="{542B08EB-DE39-41FD-B5C4-BDCDAE6EE716}" type="presParOf" srcId="{776F1C23-BCD0-42A5-B732-1DFF37E6BA15}" destId="{B9A3A408-56FA-4F60-9B02-0DC12B69DCE2}" srcOrd="1" destOrd="0" presId="urn:microsoft.com/office/officeart/2005/8/layout/list1"/>
    <dgm:cxn modelId="{C42B586E-259C-4F70-89ED-0152F6BA6EBA}" type="presParOf" srcId="{05C73772-5158-487E-9A02-782F503C8E63}" destId="{145E85FB-6FDB-4107-963E-46BD389184F0}" srcOrd="1" destOrd="0" presId="urn:microsoft.com/office/officeart/2005/8/layout/list1"/>
    <dgm:cxn modelId="{FF48610B-E433-4D01-B31C-EB76F17B10EE}" type="presParOf" srcId="{05C73772-5158-487E-9A02-782F503C8E63}" destId="{9D597D13-E108-4456-BADC-9E00FFA3F73E}" srcOrd="2" destOrd="0" presId="urn:microsoft.com/office/officeart/2005/8/layout/list1"/>
    <dgm:cxn modelId="{15628A95-5D5C-4433-8CA0-AA1788F5ABA0}" type="presParOf" srcId="{05C73772-5158-487E-9A02-782F503C8E63}" destId="{4298764F-8C1B-436E-A939-A7546315A26B}" srcOrd="3" destOrd="0" presId="urn:microsoft.com/office/officeart/2005/8/layout/list1"/>
    <dgm:cxn modelId="{AF40EAD9-4B94-48E0-87AF-8C1C0D33CBDB}" type="presParOf" srcId="{05C73772-5158-487E-9A02-782F503C8E63}" destId="{ABB6A142-EF8F-49BD-BE97-A6CAA1FD3735}" srcOrd="4" destOrd="0" presId="urn:microsoft.com/office/officeart/2005/8/layout/list1"/>
    <dgm:cxn modelId="{C891ED0D-E6DE-480F-B013-C310119FF1B4}" type="presParOf" srcId="{ABB6A142-EF8F-49BD-BE97-A6CAA1FD3735}" destId="{3D36A9C5-158C-4FB3-BC4B-21865BA133E3}" srcOrd="0" destOrd="0" presId="urn:microsoft.com/office/officeart/2005/8/layout/list1"/>
    <dgm:cxn modelId="{E640762E-00BF-4EDE-8670-CB6C29BE774F}" type="presParOf" srcId="{ABB6A142-EF8F-49BD-BE97-A6CAA1FD3735}" destId="{26A0139C-3C84-459C-9866-7B40EB160B9A}" srcOrd="1" destOrd="0" presId="urn:microsoft.com/office/officeart/2005/8/layout/list1"/>
    <dgm:cxn modelId="{65939AB6-62EB-41B2-B37E-562DC46D5A9C}" type="presParOf" srcId="{05C73772-5158-487E-9A02-782F503C8E63}" destId="{60A152AD-6235-4204-9D2E-A48A71ECB8EF}" srcOrd="5" destOrd="0" presId="urn:microsoft.com/office/officeart/2005/8/layout/list1"/>
    <dgm:cxn modelId="{777AC378-C259-41C5-A545-99254BFFDA5D}" type="presParOf" srcId="{05C73772-5158-487E-9A02-782F503C8E63}" destId="{30D8C0C8-7D82-43C2-9CAB-3EF6A5D227D5}" srcOrd="6" destOrd="0" presId="urn:microsoft.com/office/officeart/2005/8/layout/list1"/>
    <dgm:cxn modelId="{0824E2F5-4A92-4065-B311-2A0182DD78D1}" type="presParOf" srcId="{05C73772-5158-487E-9A02-782F503C8E63}" destId="{C7A48552-7E8C-45D0-8B87-5A2BCDF9774D}" srcOrd="7" destOrd="0" presId="urn:microsoft.com/office/officeart/2005/8/layout/list1"/>
    <dgm:cxn modelId="{3993C7E6-3C40-4FBD-AC5E-1141FC6EB192}" type="presParOf" srcId="{05C73772-5158-487E-9A02-782F503C8E63}" destId="{0311915F-5D8F-462C-9685-3E592EEBD1FA}" srcOrd="8" destOrd="0" presId="urn:microsoft.com/office/officeart/2005/8/layout/list1"/>
    <dgm:cxn modelId="{2CC5D59A-1E11-41F5-B6C4-6EBBFE5F4B6B}" type="presParOf" srcId="{0311915F-5D8F-462C-9685-3E592EEBD1FA}" destId="{47DBA571-5243-498B-A8C6-EC2D9CF0D73B}" srcOrd="0" destOrd="0" presId="urn:microsoft.com/office/officeart/2005/8/layout/list1"/>
    <dgm:cxn modelId="{A76C8CFD-4498-484B-8CDC-D4C35D370204}" type="presParOf" srcId="{0311915F-5D8F-462C-9685-3E592EEBD1FA}" destId="{CA6EE883-6922-46DC-9306-34E4433F0798}" srcOrd="1" destOrd="0" presId="urn:microsoft.com/office/officeart/2005/8/layout/list1"/>
    <dgm:cxn modelId="{94DA1568-65FF-4A4D-B122-8E92192CF4BA}" type="presParOf" srcId="{05C73772-5158-487E-9A02-782F503C8E63}" destId="{28D50840-B94C-4B70-A39D-B5D79A74EC98}" srcOrd="9" destOrd="0" presId="urn:microsoft.com/office/officeart/2005/8/layout/list1"/>
    <dgm:cxn modelId="{25380AEF-159C-4A93-B678-0717027DE3CB}" type="presParOf" srcId="{05C73772-5158-487E-9A02-782F503C8E63}" destId="{2F2C4982-AB69-45B2-B028-9B99618CD6E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597D13-E108-4456-BADC-9E00FFA3F73E}">
      <dsp:nvSpPr>
        <dsp:cNvPr id="0" name=""/>
        <dsp:cNvSpPr/>
      </dsp:nvSpPr>
      <dsp:spPr>
        <a:xfrm>
          <a:off x="0" y="733618"/>
          <a:ext cx="753616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A3A408-56FA-4F60-9B02-0DC12B69DCE2}">
      <dsp:nvSpPr>
        <dsp:cNvPr id="0" name=""/>
        <dsp:cNvSpPr/>
      </dsp:nvSpPr>
      <dsp:spPr>
        <a:xfrm>
          <a:off x="309577" y="0"/>
          <a:ext cx="7226582" cy="984569"/>
        </a:xfrm>
        <a:prstGeom prst="roundRect">
          <a:avLst/>
        </a:prstGeom>
        <a:solidFill>
          <a:schemeClr val="bg2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394" tIns="0" rIns="199394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Коррегировать нарушенные функции , формировать учебные умения и навыки, приобретать социальный опыт.</a:t>
          </a:r>
          <a:endParaRPr lang="ru-RU" sz="2000" b="1" kern="1200" dirty="0"/>
        </a:p>
      </dsp:txBody>
      <dsp:txXfrm>
        <a:off x="357640" y="48063"/>
        <a:ext cx="7130456" cy="888443"/>
      </dsp:txXfrm>
    </dsp:sp>
    <dsp:sp modelId="{30D8C0C8-7D82-43C2-9CAB-3EF6A5D227D5}">
      <dsp:nvSpPr>
        <dsp:cNvPr id="0" name=""/>
        <dsp:cNvSpPr/>
      </dsp:nvSpPr>
      <dsp:spPr>
        <a:xfrm>
          <a:off x="0" y="3096345"/>
          <a:ext cx="753616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A0139C-3C84-459C-9866-7B40EB160B9A}">
      <dsp:nvSpPr>
        <dsp:cNvPr id="0" name=""/>
        <dsp:cNvSpPr/>
      </dsp:nvSpPr>
      <dsp:spPr>
        <a:xfrm>
          <a:off x="370665" y="1256902"/>
          <a:ext cx="7156456" cy="937542"/>
        </a:xfrm>
        <a:prstGeom prst="roundRect">
          <a:avLst/>
        </a:prstGeom>
        <a:solidFill>
          <a:schemeClr val="accent3">
            <a:lumMod val="75000"/>
            <a:alpha val="53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394" tIns="0" rIns="199394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Организовать досуг и направить ребёнка на более функциональную и эффективную деятельность.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416432" y="1302669"/>
        <a:ext cx="7064922" cy="846008"/>
      </dsp:txXfrm>
    </dsp:sp>
    <dsp:sp modelId="{2F2C4982-AB69-45B2-B028-9B99618CD6E4}">
      <dsp:nvSpPr>
        <dsp:cNvPr id="0" name=""/>
        <dsp:cNvSpPr/>
      </dsp:nvSpPr>
      <dsp:spPr>
        <a:xfrm>
          <a:off x="0" y="3228214"/>
          <a:ext cx="753616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6EE883-6922-46DC-9306-34E4433F0798}">
      <dsp:nvSpPr>
        <dsp:cNvPr id="0" name=""/>
        <dsp:cNvSpPr/>
      </dsp:nvSpPr>
      <dsp:spPr>
        <a:xfrm>
          <a:off x="358777" y="2646401"/>
          <a:ext cx="7175535" cy="891773"/>
        </a:xfrm>
        <a:prstGeom prst="roundRect">
          <a:avLst/>
        </a:prstGeom>
        <a:solidFill>
          <a:schemeClr val="bg2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394" tIns="0" rIns="199394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Научить  ребенка быть более самостоятельным, и не зависеть от подсказок и инструкций окружающих.</a:t>
          </a:r>
          <a:endParaRPr lang="ru-RU" sz="2000" b="1" kern="1200" dirty="0"/>
        </a:p>
      </dsp:txBody>
      <dsp:txXfrm>
        <a:off x="402310" y="2689934"/>
        <a:ext cx="7088469" cy="8047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96792A-1BB6-4CBD-A88B-4E62B600608F}" type="datetimeFigureOut">
              <a:rPr lang="ru-RU" smtClean="0"/>
              <a:t>14.02.2012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21F6B1-6E43-4106-A8BA-9E7F1B0E4C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1163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56CAF7-4820-4026-86A8-3B17A4492058}" type="slidenum">
              <a:rPr lang="ru-RU" smtClean="0">
                <a:solidFill>
                  <a:prstClr val="black"/>
                </a:solidFill>
              </a:rPr>
              <a:pPr/>
              <a:t>1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4542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56CAF7-4820-4026-86A8-3B17A4492058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6289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56CAF7-4820-4026-86A8-3B17A4492058}" type="slidenum">
              <a:rPr lang="ru-RU" smtClean="0">
                <a:solidFill>
                  <a:prstClr val="black"/>
                </a:solidFill>
              </a:rPr>
              <a:pPr/>
              <a:t>2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4542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56CAF7-4820-4026-86A8-3B17A4492058}" type="slidenum">
              <a:rPr lang="ru-RU" smtClean="0">
                <a:solidFill>
                  <a:prstClr val="black"/>
                </a:solidFill>
              </a:rPr>
              <a:pPr/>
              <a:t>3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4542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56CAF7-4820-4026-86A8-3B17A4492058}" type="slidenum">
              <a:rPr lang="ru-RU" smtClean="0">
                <a:solidFill>
                  <a:prstClr val="black"/>
                </a:solidFill>
              </a:rPr>
              <a:pPr/>
              <a:t>4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4542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56CAF7-4820-4026-86A8-3B17A4492058}" type="slidenum">
              <a:rPr lang="ru-RU" smtClean="0">
                <a:solidFill>
                  <a:prstClr val="black"/>
                </a:solidFill>
              </a:rPr>
              <a:pPr/>
              <a:t>5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4542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56CAF7-4820-4026-86A8-3B17A4492058}" type="slidenum">
              <a:rPr lang="ru-RU" smtClean="0">
                <a:solidFill>
                  <a:prstClr val="black"/>
                </a:solidFill>
              </a:rPr>
              <a:pPr/>
              <a:t>6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4542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56CAF7-4820-4026-86A8-3B17A4492058}" type="slidenum">
              <a:rPr lang="ru-RU" smtClean="0">
                <a:solidFill>
                  <a:prstClr val="black"/>
                </a:solidFill>
              </a:rPr>
              <a:pPr/>
              <a:t>7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4542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56CAF7-4820-4026-86A8-3B17A4492058}" type="slidenum">
              <a:rPr lang="ru-RU" smtClean="0">
                <a:solidFill>
                  <a:prstClr val="black"/>
                </a:solidFill>
              </a:rPr>
              <a:pPr/>
              <a:t>8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4542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56CAF7-4820-4026-86A8-3B17A4492058}" type="slidenum">
              <a:rPr lang="ru-RU" smtClean="0">
                <a:solidFill>
                  <a:prstClr val="black"/>
                </a:solidFill>
              </a:rPr>
              <a:pPr/>
              <a:t>9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4542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EEEEE-0CC0-445A-AA73-10751BAC1B7A}" type="datetime1">
              <a:rPr lang="ru-RU" smtClean="0"/>
              <a:t>14.02.2012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1447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324F7-A0F0-4B74-B418-6B84D93B4AE4}" type="datetime1">
              <a:rPr lang="ru-RU" smtClean="0"/>
              <a:t>14.02.2012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4735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B3B12-08CA-4529-B332-465E8D03AC2D}" type="datetime1">
              <a:rPr lang="ru-RU" smtClean="0"/>
              <a:t>14.02.2012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24908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32CED-40EB-4D04-8897-72B05E32197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14.02.2012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06531"/>
      </p:ext>
    </p:extLst>
  </p:cSld>
  <p:clrMapOvr>
    <a:masterClrMapping/>
  </p:clrMapOvr>
  <p:transition spd="med" advTm="0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F95A7-6025-48C0-89E9-558470B0169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14.02.2012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597738"/>
      </p:ext>
    </p:extLst>
  </p:cSld>
  <p:clrMapOvr>
    <a:masterClrMapping/>
  </p:clrMapOvr>
  <p:transition spd="med" advTm="0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7EB97-B4DF-49C5-B2FC-2517AFC8CBC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14.02.2012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544122"/>
      </p:ext>
    </p:extLst>
  </p:cSld>
  <p:clrMapOvr>
    <a:masterClrMapping/>
  </p:clrMapOvr>
  <p:transition spd="med" advTm="0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9699F-0902-458E-9843-D399173BCA7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14.02.2012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805877"/>
      </p:ext>
    </p:extLst>
  </p:cSld>
  <p:clrMapOvr>
    <a:masterClrMapping/>
  </p:clrMapOvr>
  <p:transition spd="med" advTm="0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2E38B-F834-4E84-B28C-1DDE5194A6B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14.02.2012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081621"/>
      </p:ext>
    </p:extLst>
  </p:cSld>
  <p:clrMapOvr>
    <a:masterClrMapping/>
  </p:clrMapOvr>
  <p:transition spd="med" advTm="0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9BE32-C62C-484A-B3A2-4BF23391659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14.02.2012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732170"/>
      </p:ext>
    </p:extLst>
  </p:cSld>
  <p:clrMapOvr>
    <a:masterClrMapping/>
  </p:clrMapOvr>
  <p:transition spd="med" advTm="0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5C83E-F4A7-4A11-8E6F-88E0686716D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14.02.2012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230327"/>
      </p:ext>
    </p:extLst>
  </p:cSld>
  <p:clrMapOvr>
    <a:masterClrMapping/>
  </p:clrMapOvr>
  <p:transition spd="med" advTm="0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DCEE-9D85-4086-A300-923400260C2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14.02.2012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863027"/>
      </p:ext>
    </p:extLst>
  </p:cSld>
  <p:clrMapOvr>
    <a:masterClrMapping/>
  </p:clrMapOvr>
  <p:transition spd="med" advTm="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D395E-554F-4812-82FF-10A38223353C}" type="datetime1">
              <a:rPr lang="ru-RU" smtClean="0"/>
              <a:t>14.02.2012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33209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58935-0AEC-4114-8A57-7789EB7348C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14.02.2012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557979"/>
      </p:ext>
    </p:extLst>
  </p:cSld>
  <p:clrMapOvr>
    <a:masterClrMapping/>
  </p:clrMapOvr>
  <p:transition spd="med" advTm="0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5FEA9-491C-496A-819D-25EC2D6E281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14.02.2012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762632"/>
      </p:ext>
    </p:extLst>
  </p:cSld>
  <p:clrMapOvr>
    <a:masterClrMapping/>
  </p:clrMapOvr>
  <p:transition spd="med" advTm="0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12FCF-FB32-4D36-A65D-382E295A28C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14.02.2012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943202"/>
      </p:ext>
    </p:extLst>
  </p:cSld>
  <p:clrMapOvr>
    <a:masterClrMapping/>
  </p:clrMapOvr>
  <p:transition spd="med" advTm="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F07C1-FD3C-43C2-984F-80D8482FE563}" type="datetime1">
              <a:rPr lang="ru-RU" smtClean="0"/>
              <a:t>14.02.2012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1809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7C88D-BFFA-4DD8-8679-73FF045C34B7}" type="datetime1">
              <a:rPr lang="ru-RU" smtClean="0"/>
              <a:t>14.02.2012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7028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349F7-2FC9-48E4-B2AD-0842E73849E1}" type="datetime1">
              <a:rPr lang="ru-RU" smtClean="0"/>
              <a:t>14.02.2012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5292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D001F-532D-4B94-83BC-165A8968247B}" type="datetime1">
              <a:rPr lang="ru-RU" smtClean="0"/>
              <a:t>14.02.2012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4253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445F-E096-4BD4-B5B5-6792D6AFE7B7}" type="datetime1">
              <a:rPr lang="ru-RU" smtClean="0"/>
              <a:t>14.02.2012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8666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AEFA1-664B-4ED9-929D-CCCD5D995069}" type="datetime1">
              <a:rPr lang="ru-RU" smtClean="0"/>
              <a:t>14.02.2012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6592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6677B-56CC-41CD-B651-F97A30D8CE9C}" type="datetime1">
              <a:rPr lang="ru-RU" smtClean="0"/>
              <a:t>14.02.2012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5049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4ECA7-BAA3-4896-AFBC-F2D69D54AEC8}" type="datetime1">
              <a:rPr lang="ru-RU" smtClean="0"/>
              <a:t>14.02.2012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6249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16052-1B3D-49EF-B88A-E270290F4EE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14.02.2012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787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med" advTm="0">
    <p:fade/>
  </p:transition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.xml"/><Relationship Id="rId6" Type="http://schemas.openxmlformats.org/officeDocument/2006/relationships/image" Target="../media/image2.wmf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utism-aba.blogspot.com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4" Type="http://schemas.openxmlformats.org/officeDocument/2006/relationships/hyperlink" Target="http://nsportal.ru/alekseeva-natalya-nikolaevna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microsoft.com/office/2007/relationships/hdphoto" Target="../media/hdphoto1.wdp"/><Relationship Id="rId9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12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.jpeg"/><Relationship Id="rId11" Type="http://schemas.openxmlformats.org/officeDocument/2006/relationships/hyperlink" Target="http://2.bp.blogspot.com/-hkH4y3ZmBz8/TvnmU0fO4gI/AAAAAAAACXM/C9NI3vlRH6g/s1600/PAS5.jpg" TargetMode="External"/><Relationship Id="rId5" Type="http://schemas.openxmlformats.org/officeDocument/2006/relationships/image" Target="../media/image3.gif"/><Relationship Id="rId10" Type="http://schemas.microsoft.com/office/2007/relationships/hdphoto" Target="../media/hdphoto2.wdp"/><Relationship Id="rId4" Type="http://schemas.microsoft.com/office/2007/relationships/hdphoto" Target="../media/hdphoto1.wdp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.pn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2.jpeg"/><Relationship Id="rId5" Type="http://schemas.openxmlformats.org/officeDocument/2006/relationships/hyperlink" Target="http://1.bp.blogspot.com/-g41XUp3OtTI/TxUv2v2YtXI/AAAAAAAACaw/X7Yu3Cm__2E/s1600/PAS8.jpg" TargetMode="Externa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156176" y="5085184"/>
            <a:ext cx="2924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prstClr val="black"/>
                </a:solidFill>
              </a:rPr>
              <a:t>Докладчик: Н.Н. Алексеева</a:t>
            </a:r>
          </a:p>
          <a:p>
            <a:r>
              <a:rPr lang="ru-RU" b="1" dirty="0" smtClean="0">
                <a:solidFill>
                  <a:prstClr val="black"/>
                </a:solidFill>
              </a:rPr>
              <a:t> </a:t>
            </a:r>
            <a:endParaRPr lang="ru-RU" b="1" dirty="0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676"/>
            <a:ext cx="97536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6012160" y="5366390"/>
            <a:ext cx="2895600" cy="365125"/>
          </a:xfrm>
        </p:spPr>
        <p:txBody>
          <a:bodyPr/>
          <a:lstStyle/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</a:rPr>
              <a:t>Докладчик: Алексеева Наталья Николаевна</a:t>
            </a: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4798725" y="1340768"/>
            <a:ext cx="4253113" cy="1535005"/>
            <a:chOff x="1045670" y="966850"/>
            <a:chExt cx="7275387" cy="2984124"/>
          </a:xfrm>
        </p:grpSpPr>
        <p:pic>
          <p:nvPicPr>
            <p:cNvPr id="10" name="Picture 4" descr="HM00380_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2040" y="966850"/>
              <a:ext cx="3389017" cy="28982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1" name="Picture 4" descr="HM00380_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5670" y="1052736"/>
              <a:ext cx="3389017" cy="28982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12" name="Прямоугольник 11"/>
          <p:cNvSpPr/>
          <p:nvPr/>
        </p:nvSpPr>
        <p:spPr>
          <a:xfrm>
            <a:off x="546449" y="3128194"/>
            <a:ext cx="799288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ea typeface="Calibri"/>
                <a:cs typeface="Times New Roman"/>
              </a:rPr>
              <a:t>Визуальное  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ea typeface="Calibri"/>
                <a:cs typeface="Times New Roman"/>
              </a:rPr>
              <a:t>расписание </a:t>
            </a:r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ea typeface="Calibri"/>
                <a:cs typeface="Times New Roman"/>
              </a:rPr>
              <a:t>– </a:t>
            </a:r>
            <a:endParaRPr lang="ru-RU" sz="3600" b="1" dirty="0" smtClean="0">
              <a:solidFill>
                <a:schemeClr val="tx2">
                  <a:lumMod val="50000"/>
                </a:schemeClr>
              </a:solidFill>
              <a:latin typeface="Monotype Corsiva" pitchFamily="66" charset="0"/>
              <a:ea typeface="Calibri"/>
              <a:cs typeface="Times New Roman"/>
            </a:endParaRPr>
          </a:p>
          <a:p>
            <a:pPr lvl="0" algn="ctr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ea typeface="Calibri"/>
                <a:cs typeface="Times New Roman"/>
              </a:rPr>
              <a:t>эффективный </a:t>
            </a:r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ea typeface="Calibri"/>
                <a:cs typeface="Times New Roman"/>
              </a:rPr>
              <a:t>способ </a:t>
            </a:r>
          </a:p>
          <a:p>
            <a:pPr lvl="0" algn="ctr"/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ea typeface="Calibri"/>
                <a:cs typeface="Times New Roman"/>
              </a:rPr>
              <a:t>обучения  учащихся  с ДЦП  (умеренная УО)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79198" y="5985869"/>
            <a:ext cx="19722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Санкт – Петербург</a:t>
            </a:r>
          </a:p>
          <a:p>
            <a:pPr algn="ctr"/>
            <a:r>
              <a:rPr lang="ru-RU" dirty="0" smtClean="0"/>
              <a:t>2012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74370" y="620688"/>
            <a:ext cx="4102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</a:rPr>
              <a:t>ГБС(К)ОУ  </a:t>
            </a:r>
            <a:r>
              <a:rPr lang="en-US" sz="2800" b="1" dirty="0" smtClean="0">
                <a:solidFill>
                  <a:prstClr val="black"/>
                </a:solidFill>
              </a:rPr>
              <a:t>VIII </a:t>
            </a:r>
            <a:r>
              <a:rPr lang="ru-RU" sz="2800" b="1" dirty="0" smtClean="0">
                <a:solidFill>
                  <a:prstClr val="black"/>
                </a:solidFill>
              </a:rPr>
              <a:t>вида №487</a:t>
            </a:r>
            <a:endParaRPr lang="ru-RU" sz="2800" b="1" dirty="0">
              <a:solidFill>
                <a:prstClr val="black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07913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8332">
        <p14:doors dir="vert"/>
      </p:transition>
    </mc:Choice>
    <mc:Fallback xmlns="">
      <p:transition spd="slow" advTm="1833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9402" y="3821265"/>
            <a:ext cx="876464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spcAft>
                <a:spcPts val="0"/>
              </a:spcAft>
            </a:pPr>
            <a:r>
              <a:rPr lang="ru-RU" b="1" dirty="0" smtClean="0"/>
              <a:t>Использованная литература: 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dirty="0" err="1" smtClean="0">
                <a:latin typeface="Times New Roman"/>
                <a:ea typeface="Times New Roman"/>
              </a:rPr>
              <a:t>МакКланнахан</a:t>
            </a: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ru-RU" dirty="0">
                <a:latin typeface="Times New Roman"/>
                <a:ea typeface="Times New Roman"/>
              </a:rPr>
              <a:t>Л.И., </a:t>
            </a:r>
            <a:r>
              <a:rPr lang="ru-RU" dirty="0" err="1">
                <a:latin typeface="Times New Roman"/>
                <a:ea typeface="Times New Roman"/>
              </a:rPr>
              <a:t>Крантц</a:t>
            </a:r>
            <a:r>
              <a:rPr lang="ru-RU" dirty="0">
                <a:latin typeface="Times New Roman"/>
                <a:ea typeface="Times New Roman"/>
              </a:rPr>
              <a:t>  </a:t>
            </a:r>
            <a:r>
              <a:rPr lang="ru-RU" dirty="0" err="1">
                <a:latin typeface="Times New Roman"/>
                <a:ea typeface="Times New Roman"/>
              </a:rPr>
              <a:t>П.Дж</a:t>
            </a:r>
            <a:r>
              <a:rPr lang="ru-RU" dirty="0">
                <a:latin typeface="Times New Roman"/>
                <a:ea typeface="Times New Roman"/>
              </a:rPr>
              <a:t>. </a:t>
            </a:r>
            <a:r>
              <a:rPr lang="ru-RU" dirty="0" smtClean="0">
                <a:latin typeface="Times New Roman"/>
                <a:ea typeface="Times New Roman"/>
              </a:rPr>
              <a:t>Расписание </a:t>
            </a:r>
            <a:r>
              <a:rPr lang="ru-RU" dirty="0">
                <a:latin typeface="Times New Roman"/>
                <a:ea typeface="Times New Roman"/>
              </a:rPr>
              <a:t>для детей с аутизмом./Пер. С англ. </a:t>
            </a:r>
            <a:endParaRPr lang="ru-RU" dirty="0" smtClean="0">
              <a:latin typeface="Times New Roman"/>
              <a:ea typeface="Times New Roman"/>
            </a:endParaRPr>
          </a:p>
          <a:p>
            <a:pPr lvl="0"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</a:rPr>
              <a:t>       О</a:t>
            </a:r>
            <a:r>
              <a:rPr lang="ru-RU" dirty="0">
                <a:latin typeface="Times New Roman"/>
                <a:ea typeface="Times New Roman"/>
              </a:rPr>
              <a:t>. </a:t>
            </a:r>
            <a:r>
              <a:rPr lang="ru-RU" dirty="0" err="1">
                <a:latin typeface="Times New Roman"/>
                <a:ea typeface="Times New Roman"/>
              </a:rPr>
              <a:t>Чикурова</a:t>
            </a:r>
            <a:r>
              <a:rPr lang="ru-RU" dirty="0">
                <a:latin typeface="Times New Roman"/>
                <a:ea typeface="Times New Roman"/>
              </a:rPr>
              <a:t>, С. </a:t>
            </a:r>
            <a:r>
              <a:rPr lang="ru-RU" dirty="0" err="1">
                <a:latin typeface="Times New Roman"/>
                <a:ea typeface="Times New Roman"/>
              </a:rPr>
              <a:t>Морозовой</a:t>
            </a:r>
            <a:r>
              <a:rPr lang="ru-RU" dirty="0" err="1" smtClean="0">
                <a:latin typeface="Times New Roman"/>
                <a:ea typeface="Times New Roman"/>
              </a:rPr>
              <a:t>.-</a:t>
            </a:r>
            <a:r>
              <a:rPr lang="ru-RU" dirty="0" err="1">
                <a:latin typeface="Times New Roman"/>
                <a:ea typeface="Times New Roman"/>
              </a:rPr>
              <a:t>М.:Изд-во</a:t>
            </a:r>
            <a:r>
              <a:rPr lang="ru-RU" dirty="0">
                <a:latin typeface="Times New Roman"/>
                <a:ea typeface="Times New Roman"/>
              </a:rPr>
              <a:t> «</a:t>
            </a:r>
            <a:r>
              <a:rPr lang="ru-RU" dirty="0" err="1">
                <a:latin typeface="Times New Roman"/>
                <a:ea typeface="Times New Roman"/>
              </a:rPr>
              <a:t>СигналЪ</a:t>
            </a:r>
            <a:r>
              <a:rPr lang="ru-RU" dirty="0">
                <a:latin typeface="Times New Roman"/>
                <a:ea typeface="Times New Roman"/>
              </a:rPr>
              <a:t>», </a:t>
            </a:r>
            <a:r>
              <a:rPr lang="ru-RU" dirty="0" smtClean="0">
                <a:latin typeface="Times New Roman"/>
                <a:ea typeface="Times New Roman"/>
              </a:rPr>
              <a:t>2003</a:t>
            </a:r>
          </a:p>
          <a:p>
            <a:pPr lvl="0"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</a:rPr>
              <a:t>2. Сайт Юлии </a:t>
            </a:r>
            <a:r>
              <a:rPr lang="ru-RU" dirty="0" err="1" smtClean="0">
                <a:latin typeface="Times New Roman"/>
                <a:ea typeface="Times New Roman"/>
              </a:rPr>
              <a:t>Эрц</a:t>
            </a: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://www.autism-aba.blogspot.com/</a:t>
            </a:r>
            <a:endParaRPr lang="ru-RU" dirty="0" smtClean="0">
              <a:latin typeface="Times New Roman"/>
              <a:ea typeface="Times New Roman"/>
            </a:endParaRPr>
          </a:p>
          <a:p>
            <a:pPr lvl="0">
              <a:spcAft>
                <a:spcPts val="0"/>
              </a:spcAft>
            </a:pPr>
            <a:endParaRPr lang="ru-RU" dirty="0" smtClean="0">
              <a:latin typeface="Times New Roman"/>
              <a:ea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9149" y="5760258"/>
            <a:ext cx="86016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hlinkClick r:id="rId4"/>
              </a:rPr>
              <a:t>Адрес моего мини сайта </a:t>
            </a:r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hlinkClick r:id="rId4"/>
            </a:endParaRPr>
          </a:p>
          <a:p>
            <a:pPr lvl="0" algn="ctr"/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4"/>
              </a:rPr>
              <a:t>http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hlinkClick r:id="rId4"/>
              </a:rPr>
              <a:t>://nsportal.ru/alekseeva-natalya-nikolaevna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/>
              <a:ea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692696"/>
            <a:ext cx="7412607" cy="923330"/>
          </a:xfrm>
          <a:prstGeom prst="rect">
            <a:avLst/>
          </a:prstGeom>
          <a:noFill/>
          <a:scene3d>
            <a:camera prst="orthographicFront">
              <a:rot lat="600000" lon="0" rev="0"/>
            </a:camera>
            <a:lightRig rig="glow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Спасибо за внимание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20898627"/>
      </p:ext>
    </p:extLst>
  </p:cSld>
  <p:clrMapOvr>
    <a:masterClrMapping/>
  </p:clrMapOvr>
  <p:transition spd="med" advTm="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156176" y="5085184"/>
            <a:ext cx="2924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prstClr val="black"/>
                </a:solidFill>
              </a:rPr>
              <a:t>Докладчик: Н.Н. Алексеева</a:t>
            </a:r>
          </a:p>
          <a:p>
            <a:r>
              <a:rPr lang="ru-RU" b="1" dirty="0" smtClean="0">
                <a:solidFill>
                  <a:prstClr val="black"/>
                </a:solidFill>
              </a:rPr>
              <a:t> </a:t>
            </a:r>
            <a:endParaRPr lang="ru-RU" b="1" dirty="0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0676"/>
            <a:ext cx="97536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524419875"/>
              </p:ext>
            </p:extLst>
          </p:nvPr>
        </p:nvGraphicFramePr>
        <p:xfrm>
          <a:off x="1043608" y="2708920"/>
          <a:ext cx="7536160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482857" y="1912476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Monotype Corsiva" pitchFamily="66" charset="0"/>
                <a:ea typeface="Times New Roman"/>
                <a:cs typeface="Times New Roman"/>
              </a:rPr>
              <a:t>Использование визуального расписания </a:t>
            </a:r>
            <a:r>
              <a:rPr lang="ru-RU" sz="3200" b="1" dirty="0" smtClean="0">
                <a:latin typeface="Monotype Corsiva" pitchFamily="66" charset="0"/>
                <a:ea typeface="Times New Roman"/>
                <a:cs typeface="Times New Roman"/>
              </a:rPr>
              <a:t>позволяет:</a:t>
            </a:r>
            <a:endParaRPr lang="ru-RU" sz="3200" dirty="0">
              <a:latin typeface="Monotype Corsiva" pitchFamily="66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82857" y="476672"/>
            <a:ext cx="8532440" cy="118852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u="sng" dirty="0" smtClean="0">
                <a:solidFill>
                  <a:schemeClr val="bg2">
                    <a:lumMod val="90000"/>
                  </a:schemeClr>
                </a:solidFill>
              </a:rPr>
              <a:t>Визуальное расписание </a:t>
            </a:r>
            <a:r>
              <a:rPr lang="ru-RU" sz="2400" b="1" dirty="0" smtClean="0"/>
              <a:t>– это набор карточек либо написанных слов/подписей, на которое ориентируется ребёнок во время самостоятельного выполнения задания.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818028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7" grpId="0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156176" y="5085184"/>
            <a:ext cx="2924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prstClr val="black"/>
                </a:solidFill>
              </a:rPr>
              <a:t>Докладчик: Н.Н. Алексеева</a:t>
            </a:r>
          </a:p>
          <a:p>
            <a:r>
              <a:rPr lang="ru-RU" b="1" dirty="0" smtClean="0">
                <a:solidFill>
                  <a:prstClr val="black"/>
                </a:solidFill>
              </a:rPr>
              <a:t> </a:t>
            </a:r>
            <a:endParaRPr lang="ru-RU" b="1" dirty="0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116632"/>
            <a:ext cx="97536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692696"/>
            <a:ext cx="7848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dirty="0">
                <a:latin typeface="Monotype Corsiva" pitchFamily="66" charset="0"/>
              </a:rPr>
              <a:t>Предварительные навыки: </a:t>
            </a:r>
            <a:endParaRPr lang="ru-RU" sz="3600" b="1" dirty="0" smtClean="0">
              <a:latin typeface="Monotype Corsiva" pitchFamily="66" charset="0"/>
            </a:endParaRPr>
          </a:p>
          <a:p>
            <a:pPr lvl="0" algn="ctr"/>
            <a:r>
              <a:rPr lang="ru-RU" sz="3600" b="1" dirty="0" smtClean="0">
                <a:latin typeface="Monotype Corsiva" pitchFamily="66" charset="0"/>
              </a:rPr>
              <a:t>«</a:t>
            </a:r>
            <a:r>
              <a:rPr lang="ru-RU" sz="3600" b="1" dirty="0">
                <a:latin typeface="Monotype Corsiva" pitchFamily="66" charset="0"/>
              </a:rPr>
              <a:t>Готов ли ребёнок к расписанию?»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7546" y="2360662"/>
            <a:ext cx="442769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5"/>
              </a:buBlip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Различает 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</a:rPr>
              <a:t>картинки на общем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фоне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marL="285750" indent="-285750">
              <a:buBlip>
                <a:blip r:embed="rId5"/>
              </a:buBlip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Умеет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сопоставлять идентичные предметы</a:t>
            </a:r>
          </a:p>
          <a:p>
            <a:pPr marL="285750" indent="-285750">
              <a:buBlip>
                <a:blip r:embed="rId5"/>
              </a:buBlip>
            </a:pPr>
            <a:endParaRPr lang="ru-RU" dirty="0" smtClean="0"/>
          </a:p>
          <a:p>
            <a:pPr marL="285750" indent="-285750">
              <a:buBlip>
                <a:blip r:embed="rId5"/>
              </a:buBlip>
            </a:pPr>
            <a:endParaRPr lang="ru-RU" dirty="0"/>
          </a:p>
          <a:p>
            <a:endParaRPr lang="ru-RU" dirty="0"/>
          </a:p>
          <a:p>
            <a:pPr marL="285750" indent="-285750">
              <a:buBlip>
                <a:blip r:embed="rId5"/>
              </a:buBlip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Умеет 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</a:rPr>
              <a:t>сопоставлять предметы с картинками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467544" y="1893025"/>
            <a:ext cx="84249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 descr="Картинка 92 из 16693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2607" y="4084701"/>
            <a:ext cx="904055" cy="90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Картинка 92 из 16693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90989"/>
            <a:ext cx="929680" cy="929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www.veselinka-kazan.ru/published/publicdata/VESELINKWA/attachments/SC/products_pictures/5p_enl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054"/>
          <a:stretch/>
        </p:blipFill>
        <p:spPr bwMode="auto">
          <a:xfrm>
            <a:off x="5703339" y="5301208"/>
            <a:ext cx="1269607" cy="1438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 descr="http://www.veselinka-kazan.ru/published/publicdata/VESELINKWA/attachments/SC/products_pictures/5p_enl.jp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0054"/>
          <a:stretch/>
        </p:blipFill>
        <p:spPr bwMode="auto">
          <a:xfrm>
            <a:off x="7315148" y="5197034"/>
            <a:ext cx="1269607" cy="143833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28" name="Рисунок 27" descr="http://2.bp.blogspot.com/-hkH4y3ZmBz8/TvnmU0fO4gI/AAAAAAAACXM/C9NI3vlRH6g/s200/PAS5.jpg">
            <a:hlinkClick r:id="rId11"/>
          </p:cNvPr>
          <p:cNvPicPr/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6603" y="2204864"/>
            <a:ext cx="1368152" cy="15291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60422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156176" y="5085184"/>
            <a:ext cx="2924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prstClr val="black"/>
                </a:solidFill>
              </a:rPr>
              <a:t>Докладчик: Н.Н. Алексеева</a:t>
            </a:r>
          </a:p>
          <a:p>
            <a:r>
              <a:rPr lang="ru-RU" b="1" dirty="0" smtClean="0">
                <a:solidFill>
                  <a:prstClr val="black"/>
                </a:solidFill>
              </a:rPr>
              <a:t> </a:t>
            </a:r>
            <a:endParaRPr lang="ru-RU" b="1" dirty="0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29823"/>
            <a:ext cx="97536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467544" y="1893025"/>
            <a:ext cx="84249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539552" y="692696"/>
            <a:ext cx="80648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Monotype Corsiva" pitchFamily="66" charset="0"/>
              </a:rPr>
              <a:t>Подготовка первого визуального </a:t>
            </a:r>
            <a:r>
              <a:rPr lang="ru-RU" sz="3600" b="1" dirty="0" smtClean="0">
                <a:latin typeface="Monotype Corsiva" pitchFamily="66" charset="0"/>
              </a:rPr>
              <a:t>расписания. Выбор заданий.</a:t>
            </a:r>
            <a:endParaRPr lang="ru-RU" sz="3600" b="1" dirty="0"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2666529"/>
            <a:ext cx="7632848" cy="33824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3164" y="3627777"/>
            <a:ext cx="2513696" cy="1878997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22" name="Picture 6" descr="IMGP0002 (2)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041326"/>
            <a:ext cx="1856077" cy="2485529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7177" name="Picture 9" descr="Картинка 8 из 5932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091296"/>
            <a:ext cx="2159521" cy="244524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3312091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156176" y="5085184"/>
            <a:ext cx="2924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prstClr val="black"/>
                </a:solidFill>
              </a:rPr>
              <a:t>Докладчик: Н.Н. Алексеева</a:t>
            </a:r>
          </a:p>
          <a:p>
            <a:r>
              <a:rPr lang="ru-RU" b="1" dirty="0" smtClean="0">
                <a:solidFill>
                  <a:prstClr val="black"/>
                </a:solidFill>
              </a:rPr>
              <a:t> </a:t>
            </a:r>
            <a:endParaRPr lang="ru-RU" b="1" dirty="0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78758"/>
            <a:ext cx="97536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193" y="644351"/>
            <a:ext cx="8450263" cy="312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611559" y="680808"/>
            <a:ext cx="31422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u="sng" dirty="0">
                <a:latin typeface="Monotype Corsiva" pitchFamily="66" charset="0"/>
              </a:rPr>
              <a:t>Подготовка карточек</a:t>
            </a:r>
          </a:p>
        </p:txBody>
      </p:sp>
      <p:pic>
        <p:nvPicPr>
          <p:cNvPr id="15" name="Picture 5" descr="F:\НО 2012\расписание фото\расписание Никита\расписание Никита\IMGP306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551086" y="1226581"/>
            <a:ext cx="2688298" cy="201622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sp>
        <p:nvSpPr>
          <p:cNvPr id="17" name="Прямоугольник 16"/>
          <p:cNvSpPr/>
          <p:nvPr/>
        </p:nvSpPr>
        <p:spPr>
          <a:xfrm>
            <a:off x="6012160" y="848220"/>
            <a:ext cx="2808312" cy="150066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>
                <a:solidFill>
                  <a:schemeClr val="bg1"/>
                </a:solidFill>
              </a:rPr>
              <a:t>На фотографии изображать только , необходимые для выполнения  материалы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012160" y="2554559"/>
            <a:ext cx="2808312" cy="93610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Материалы фотографировать на</a:t>
            </a:r>
          </a:p>
          <a:p>
            <a:pPr algn="ctr"/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одном  </a:t>
            </a:r>
            <a:r>
              <a:rPr lang="ru-RU" b="1" dirty="0">
                <a:solidFill>
                  <a:schemeClr val="bg1"/>
                </a:solidFill>
              </a:rPr>
              <a:t>фоне</a:t>
            </a:r>
          </a:p>
        </p:txBody>
      </p:sp>
      <p:pic>
        <p:nvPicPr>
          <p:cNvPr id="19" name="Picture 3" descr="F:\НО 2012\расписание фото\расписание Никита\расписание Никита\IMGP309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339704"/>
            <a:ext cx="2952328" cy="2214245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70193" y="4077072"/>
            <a:ext cx="8450263" cy="2592288"/>
          </a:xfrm>
          <a:prstGeom prst="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Picture 2" descr="C:\Documents and Settings\выаыва\Мои документы\Мои рисунки\2012-01-21\IMGP000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417" y="4221087"/>
            <a:ext cx="3083015" cy="231226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27" name="Picture 5" descr="IMGP0001 (3)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774" y="4288678"/>
            <a:ext cx="2345084" cy="2300654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sp>
        <p:nvSpPr>
          <p:cNvPr id="28" name="Прямоугольник 27"/>
          <p:cNvSpPr/>
          <p:nvPr/>
        </p:nvSpPr>
        <p:spPr>
          <a:xfrm>
            <a:off x="3959722" y="4725144"/>
            <a:ext cx="219645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>
                <a:latin typeface="Monotype Corsiva" pitchFamily="66" charset="0"/>
              </a:rPr>
              <a:t>Подготовка </a:t>
            </a:r>
            <a:endParaRPr lang="ru-RU" sz="2800" b="1" u="sng" dirty="0" smtClean="0">
              <a:latin typeface="Monotype Corsiva" pitchFamily="66" charset="0"/>
            </a:endParaRPr>
          </a:p>
          <a:p>
            <a:pPr algn="ctr"/>
            <a:r>
              <a:rPr lang="ru-RU" sz="2800" b="1" u="sng" dirty="0" smtClean="0">
                <a:latin typeface="Monotype Corsiva" pitchFamily="66" charset="0"/>
              </a:rPr>
              <a:t>материалов</a:t>
            </a:r>
            <a:endParaRPr lang="ru-RU" sz="2800" b="1" u="sng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4605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156176" y="5085184"/>
            <a:ext cx="2924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prstClr val="black"/>
                </a:solidFill>
              </a:rPr>
              <a:t>Докладчик: Н.Н. Алексеева</a:t>
            </a:r>
          </a:p>
          <a:p>
            <a:r>
              <a:rPr lang="ru-RU" b="1" dirty="0" smtClean="0">
                <a:solidFill>
                  <a:prstClr val="black"/>
                </a:solidFill>
              </a:rPr>
              <a:t> </a:t>
            </a:r>
            <a:endParaRPr lang="ru-RU" b="1" dirty="0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20" y="0"/>
            <a:ext cx="97536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71258" y="1988840"/>
            <a:ext cx="5832648" cy="359123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267744" y="692696"/>
            <a:ext cx="496855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МАТЕРИАЛЫ</a:t>
            </a:r>
            <a:endParaRPr lang="ru-RU" sz="3200" b="1" dirty="0"/>
          </a:p>
        </p:txBody>
      </p:sp>
      <p:sp>
        <p:nvSpPr>
          <p:cNvPr id="21" name="Стрелка вниз 20"/>
          <p:cNvSpPr/>
          <p:nvPr/>
        </p:nvSpPr>
        <p:spPr>
          <a:xfrm>
            <a:off x="2360441" y="1313782"/>
            <a:ext cx="504056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>
            <a:off x="4391179" y="1312151"/>
            <a:ext cx="504056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>
            <a:off x="6516216" y="1312151"/>
            <a:ext cx="504056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Picture 4" descr="http://www.akadeti.ru/_upload/il/2343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308" y="2132856"/>
            <a:ext cx="1200322" cy="135913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extLst/>
        </p:spPr>
      </p:pic>
      <p:pic>
        <p:nvPicPr>
          <p:cNvPr id="27" name="Picture 6" descr="http://www.vintik-ru.ru/products_pictures/2007a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3342" y="2097334"/>
            <a:ext cx="1313300" cy="1394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5" descr="5091 формы на палочках  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2836" y="1997254"/>
            <a:ext cx="1995471" cy="1494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Прямая соединительная линия 13"/>
          <p:cNvCxnSpPr/>
          <p:nvPr/>
        </p:nvCxnSpPr>
        <p:spPr>
          <a:xfrm>
            <a:off x="1771258" y="3491989"/>
            <a:ext cx="5832648" cy="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" descr="C:\Documents and Settings\выаыва\Мои документы\Мои рисунки\2012-01-21\IMGP0002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9272" y="4293095"/>
            <a:ext cx="1744633" cy="130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Овал 32"/>
          <p:cNvSpPr/>
          <p:nvPr/>
        </p:nvSpPr>
        <p:spPr>
          <a:xfrm>
            <a:off x="3653497" y="4653136"/>
            <a:ext cx="1475363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636323" y="6093296"/>
            <a:ext cx="2284563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/>
              <a:t>РЕБЁНОК</a:t>
            </a:r>
          </a:p>
        </p:txBody>
      </p:sp>
      <p:cxnSp>
        <p:nvCxnSpPr>
          <p:cNvPr id="19" name="Прямая со стрелкой 18"/>
          <p:cNvCxnSpPr/>
          <p:nvPr/>
        </p:nvCxnSpPr>
        <p:spPr>
          <a:xfrm flipV="1">
            <a:off x="1907704" y="5731515"/>
            <a:ext cx="1584176" cy="1457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Прямоугольник 36"/>
          <p:cNvSpPr/>
          <p:nvPr/>
        </p:nvSpPr>
        <p:spPr>
          <a:xfrm>
            <a:off x="7817838" y="4437112"/>
            <a:ext cx="792088" cy="21602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sz="2400" b="1" dirty="0"/>
              <a:t>ВИЗУАЛЬНОЕ РАСПИСАНИЕ</a:t>
            </a:r>
          </a:p>
        </p:txBody>
      </p:sp>
    </p:spTree>
    <p:extLst>
      <p:ext uri="{BB962C8B-B14F-4D97-AF65-F5344CB8AC3E}">
        <p14:creationId xmlns:p14="http://schemas.microsoft.com/office/powerpoint/2010/main" val="3952397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156176" y="5085184"/>
            <a:ext cx="2924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prstClr val="black"/>
                </a:solidFill>
              </a:rPr>
              <a:t>Докладчик: Н.Н. Алексеева</a:t>
            </a:r>
          </a:p>
          <a:p>
            <a:r>
              <a:rPr lang="ru-RU" b="1" dirty="0" smtClean="0">
                <a:solidFill>
                  <a:prstClr val="black"/>
                </a:solidFill>
              </a:rPr>
              <a:t> </a:t>
            </a:r>
            <a:endParaRPr lang="ru-RU" b="1" dirty="0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Рисунок 23" descr="http://1.bp.blogspot.com/-g41XUp3OtTI/TxUv2v2YtXI/AAAAAAAACaw/X7Yu3Cm__2E/s640/PAS8.jpg">
            <a:hlinkClick r:id="rId5" tooltip="&quot;Процесс обучения навыку выполнения действий по расписанию&quot;"/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594266"/>
            <a:ext cx="4968552" cy="61471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4012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3325" y="2204864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prstClr val="black"/>
                  </a:solidFill>
                  <a:prstDash val="solid"/>
                </a:ln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Модель выпускника нашей школы</a:t>
            </a:r>
            <a:endParaRPr lang="ru-RU" sz="5400" b="1" dirty="0">
              <a:ln w="19050">
                <a:solidFill>
                  <a:prstClr val="black"/>
                </a:solidFill>
                <a:prstDash val="solid"/>
              </a:ln>
              <a:solidFill>
                <a:prstClr val="black">
                  <a:lumMod val="85000"/>
                  <a:lumOff val="15000"/>
                </a:prst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43808" y="332656"/>
            <a:ext cx="4102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</a:rPr>
              <a:t>ГБС(К)ОУ  </a:t>
            </a:r>
            <a:r>
              <a:rPr lang="en-US" sz="2800" b="1" dirty="0" smtClean="0">
                <a:solidFill>
                  <a:prstClr val="black"/>
                </a:solidFill>
              </a:rPr>
              <a:t>VIII </a:t>
            </a:r>
            <a:r>
              <a:rPr lang="ru-RU" sz="2800" b="1" dirty="0" smtClean="0">
                <a:solidFill>
                  <a:prstClr val="black"/>
                </a:solidFill>
              </a:rPr>
              <a:t>вида №487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56176" y="5085184"/>
            <a:ext cx="2924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prstClr val="black"/>
                </a:solidFill>
              </a:rPr>
              <a:t>Докладчик: Н.Н. Алексеева</a:t>
            </a:r>
          </a:p>
          <a:p>
            <a:r>
              <a:rPr lang="ru-RU" b="1" dirty="0" smtClean="0">
                <a:solidFill>
                  <a:prstClr val="black"/>
                </a:solidFill>
              </a:rPr>
              <a:t> </a:t>
            </a:r>
            <a:endParaRPr lang="ru-RU" b="1" dirty="0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1475" y="-17652"/>
            <a:ext cx="97536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27784" y="332656"/>
            <a:ext cx="63367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u="sng" dirty="0">
                <a:latin typeface="Monotype Corsiva" pitchFamily="66" charset="0"/>
              </a:rPr>
              <a:t>Измерение навыка следования расписанию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8773073"/>
              </p:ext>
            </p:extLst>
          </p:nvPr>
        </p:nvGraphicFramePr>
        <p:xfrm>
          <a:off x="446853" y="1171851"/>
          <a:ext cx="8304449" cy="58850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0851"/>
                <a:gridCol w="1679714"/>
                <a:gridCol w="1512168"/>
                <a:gridCol w="1152128"/>
                <a:gridCol w="1440160"/>
                <a:gridCol w="1059428"/>
              </a:tblGrid>
              <a:tr h="672973">
                <a:tc>
                  <a:txBody>
                    <a:bodyPr/>
                    <a:lstStyle/>
                    <a:p>
                      <a:r>
                        <a:rPr lang="ru-RU" dirty="0" smtClean="0"/>
                        <a:t>Задание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Открывает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Показывает</a:t>
                      </a:r>
                    </a:p>
                    <a:p>
                      <a:pPr algn="ctr"/>
                      <a:r>
                        <a:rPr lang="ru-RU" dirty="0" smtClean="0"/>
                        <a:t>смотрит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Берёт </a:t>
                      </a:r>
                    </a:p>
                    <a:p>
                      <a:pPr algn="ctr"/>
                      <a:r>
                        <a:rPr lang="ru-RU" dirty="0" smtClean="0"/>
                        <a:t>задание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Выполняет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Убирает</a:t>
                      </a:r>
                      <a:endParaRPr lang="ru-RU" dirty="0"/>
                    </a:p>
                  </a:txBody>
                  <a:tcPr/>
                </a:tc>
              </a:tr>
              <a:tr h="504055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err="1" smtClean="0"/>
                        <a:t>пазл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-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+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-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_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smtClean="0"/>
                        <a:t>_</a:t>
                      </a:r>
                      <a:endParaRPr lang="ru-RU" sz="3200" b="1"/>
                    </a:p>
                  </a:txBody>
                  <a:tcPr/>
                </a:tc>
              </a:tr>
              <a:tr h="62265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Коробка</a:t>
                      </a:r>
                    </a:p>
                    <a:p>
                      <a:pPr marL="0" algn="ctr" defTabSz="914400" rtl="0" eaLnBrk="1" latinLnBrk="0" hangingPunct="1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</a:t>
                      </a:r>
                      <a:endParaRPr lang="ru-RU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-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-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+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+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-</a:t>
                      </a:r>
                      <a:endParaRPr lang="ru-RU" sz="3200" b="1" dirty="0"/>
                    </a:p>
                  </a:txBody>
                  <a:tcPr/>
                </a:tc>
              </a:tr>
              <a:tr h="504055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прищепки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+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_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+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+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+</a:t>
                      </a:r>
                      <a:endParaRPr lang="ru-RU" sz="3200" b="1" dirty="0"/>
                    </a:p>
                  </a:txBody>
                  <a:tcPr/>
                </a:tc>
              </a:tr>
              <a:tr h="813726">
                <a:tc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Число правильно </a:t>
                      </a:r>
                      <a:r>
                        <a:rPr lang="ru-RU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вып</a:t>
                      </a: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шагов</a:t>
                      </a:r>
                      <a:endParaRPr lang="ru-RU" sz="1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1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1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2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2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1</a:t>
                      </a:r>
                      <a:endParaRPr lang="ru-RU" sz="3200" b="1" dirty="0"/>
                    </a:p>
                  </a:txBody>
                  <a:tcPr/>
                </a:tc>
              </a:tr>
              <a:tr h="571581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Число правильно </a:t>
                      </a:r>
                      <a:r>
                        <a:rPr lang="ru-RU" sz="1600" b="1" dirty="0" err="1" smtClean="0"/>
                        <a:t>вып</a:t>
                      </a:r>
                      <a:r>
                        <a:rPr lang="ru-RU" sz="1600" b="1" dirty="0" smtClean="0"/>
                        <a:t>. шагов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7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/>
                    </a:p>
                  </a:txBody>
                  <a:tcPr/>
                </a:tc>
              </a:tr>
              <a:tr h="8042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/>
                        <a:t>Общее число</a:t>
                      </a:r>
                      <a:r>
                        <a:rPr lang="ru-RU" sz="1600" b="1" baseline="0" dirty="0" smtClean="0"/>
                        <a:t> шагов</a:t>
                      </a:r>
                      <a:endParaRPr lang="ru-RU" sz="16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/>
                        <a:t>20</a:t>
                      </a:r>
                    </a:p>
                    <a:p>
                      <a:pPr algn="ctr"/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/>
                </a:tc>
              </a:tr>
              <a:tr h="800559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Процент</a:t>
                      </a:r>
                      <a:r>
                        <a:rPr lang="ru-RU" sz="1600" b="1" baseline="0" dirty="0" smtClean="0"/>
                        <a:t> </a:t>
                      </a:r>
                    </a:p>
                    <a:p>
                      <a:pPr algn="ctr"/>
                      <a:r>
                        <a:rPr lang="ru-RU" sz="1600" b="1" baseline="0" dirty="0" smtClean="0"/>
                        <a:t>правильно </a:t>
                      </a:r>
                      <a:r>
                        <a:rPr lang="ru-RU" sz="1600" b="1" baseline="0" dirty="0" err="1" smtClean="0"/>
                        <a:t>вып</a:t>
                      </a:r>
                      <a:r>
                        <a:rPr lang="ru-RU" sz="1600" b="1" baseline="0" dirty="0" smtClean="0"/>
                        <a:t>. шагов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35%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23527" y="741018"/>
            <a:ext cx="40466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Бланк для фиксации данных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726804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3325" y="2204864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prstClr val="black"/>
                  </a:solidFill>
                  <a:prstDash val="solid"/>
                </a:ln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Модель выпускника нашей школы</a:t>
            </a:r>
            <a:endParaRPr lang="ru-RU" sz="5400" b="1" dirty="0">
              <a:ln w="19050">
                <a:solidFill>
                  <a:prstClr val="black"/>
                </a:solidFill>
                <a:prstDash val="solid"/>
              </a:ln>
              <a:solidFill>
                <a:prstClr val="black">
                  <a:lumMod val="85000"/>
                  <a:lumOff val="15000"/>
                </a:prst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43808" y="332656"/>
            <a:ext cx="4102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</a:rPr>
              <a:t>ГБС(К)ОУ  </a:t>
            </a:r>
            <a:r>
              <a:rPr lang="en-US" sz="2800" b="1" dirty="0" smtClean="0">
                <a:solidFill>
                  <a:prstClr val="black"/>
                </a:solidFill>
              </a:rPr>
              <a:t>VIII </a:t>
            </a:r>
            <a:r>
              <a:rPr lang="ru-RU" sz="2800" b="1" dirty="0" smtClean="0">
                <a:solidFill>
                  <a:prstClr val="black"/>
                </a:solidFill>
              </a:rPr>
              <a:t>вида №487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56176" y="5085184"/>
            <a:ext cx="2924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prstClr val="black"/>
                </a:solidFill>
              </a:rPr>
              <a:t>Докладчик: Н.Н. Алексеева</a:t>
            </a:r>
          </a:p>
          <a:p>
            <a:r>
              <a:rPr lang="ru-RU" b="1" dirty="0" smtClean="0">
                <a:solidFill>
                  <a:prstClr val="black"/>
                </a:solidFill>
              </a:rPr>
              <a:t> </a:t>
            </a:r>
            <a:endParaRPr lang="ru-RU" b="1" dirty="0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1475" y="-17652"/>
            <a:ext cx="97536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15816" y="476672"/>
            <a:ext cx="41985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>
                <a:latin typeface="Monotype Corsiva" pitchFamily="66" charset="0"/>
              </a:rPr>
              <a:t>Фиксация данных на графике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1560" y="1093221"/>
            <a:ext cx="677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Первое расписание в виде альбома с фотографиями для М. 7 лет</a:t>
            </a:r>
            <a:endParaRPr lang="ru-RU" b="1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44824"/>
            <a:ext cx="7673995" cy="461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648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4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477</TotalTime>
  <Words>363</Words>
  <Application>Microsoft Office PowerPoint</Application>
  <PresentationFormat>Экран (4:3)</PresentationFormat>
  <Paragraphs>117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ИГОРЬ</cp:lastModifiedBy>
  <cp:revision>53</cp:revision>
  <dcterms:modified xsi:type="dcterms:W3CDTF">2012-02-14T16:16:34Z</dcterms:modified>
</cp:coreProperties>
</file>