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59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850A5F-2FAF-4E09-9050-734FB743138E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D082FF-AF24-4626-BFD4-FC5E1B1ECC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850A5F-2FAF-4E09-9050-734FB743138E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D082FF-AF24-4626-BFD4-FC5E1B1ECC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850A5F-2FAF-4E09-9050-734FB743138E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D082FF-AF24-4626-BFD4-FC5E1B1ECC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850A5F-2FAF-4E09-9050-734FB743138E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D082FF-AF24-4626-BFD4-FC5E1B1ECC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850A5F-2FAF-4E09-9050-734FB743138E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D082FF-AF24-4626-BFD4-FC5E1B1ECC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850A5F-2FAF-4E09-9050-734FB743138E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D082FF-AF24-4626-BFD4-FC5E1B1ECC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850A5F-2FAF-4E09-9050-734FB743138E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D082FF-AF24-4626-BFD4-FC5E1B1ECC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850A5F-2FAF-4E09-9050-734FB743138E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D082FF-AF24-4626-BFD4-FC5E1B1ECC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850A5F-2FAF-4E09-9050-734FB743138E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D082FF-AF24-4626-BFD4-FC5E1B1ECC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850A5F-2FAF-4E09-9050-734FB743138E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D082FF-AF24-4626-BFD4-FC5E1B1ECC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850A5F-2FAF-4E09-9050-734FB743138E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D082FF-AF24-4626-BFD4-FC5E1B1ECC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D850A5F-2FAF-4E09-9050-734FB743138E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6D082FF-AF24-4626-BFD4-FC5E1B1ECC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548680"/>
            <a:ext cx="7772400" cy="288032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найти пути к бесконфликтной дисциплине?</a:t>
            </a:r>
            <a:endParaRPr lang="ru-RU" sz="5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4293096"/>
            <a:ext cx="7772400" cy="122413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Родительское собрание №3</a:t>
            </a:r>
          </a:p>
          <a:p>
            <a:r>
              <a:rPr lang="ru-RU" sz="2400" dirty="0" smtClean="0"/>
              <a:t>15 февраля 2012год</a:t>
            </a:r>
          </a:p>
          <a:p>
            <a:r>
              <a:rPr lang="ru-RU" sz="2400" dirty="0" smtClean="0"/>
              <a:t>5 «Д» класс</a:t>
            </a:r>
            <a:endParaRPr lang="ru-RU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18388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Ошибки семейного воспитания.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183880" cy="4764016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Ошибка вторая</a:t>
            </a:r>
            <a:r>
              <a:rPr lang="ru-RU" dirty="0" smtClean="0"/>
              <a:t>: </a:t>
            </a:r>
          </a:p>
          <a:p>
            <a:pPr algn="ctr">
              <a:buNone/>
            </a:pPr>
            <a:r>
              <a:rPr lang="ru-RU" u="sng" dirty="0" smtClean="0"/>
              <a:t>«Безразличие».</a:t>
            </a:r>
          </a:p>
          <a:p>
            <a:pPr>
              <a:buNone/>
            </a:pPr>
            <a:endParaRPr lang="ru-RU" u="sng" dirty="0" smtClean="0"/>
          </a:p>
          <a:p>
            <a:pPr>
              <a:buNone/>
            </a:pPr>
            <a:r>
              <a:rPr lang="ru-RU" dirty="0" smtClean="0">
                <a:latin typeface="Tahoma"/>
                <a:ea typeface="Tahoma"/>
                <a:cs typeface="Tahoma"/>
              </a:rPr>
              <a:t>−</a:t>
            </a:r>
            <a:r>
              <a:rPr lang="ru-RU" dirty="0" smtClean="0"/>
              <a:t> «Делай, что хочешь, мне все равно».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+ «В любой момент, когда тебе понадобиться моя помощь, </a:t>
            </a:r>
            <a:r>
              <a:rPr lang="ru-RU" dirty="0" err="1" smtClean="0"/>
              <a:t>можещь</a:t>
            </a:r>
            <a:r>
              <a:rPr lang="ru-RU" dirty="0" smtClean="0"/>
              <a:t> спросить у меня совета».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18388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Ошибки семейного воспитания.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183880" cy="4764016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Ошибка третья</a:t>
            </a:r>
            <a:r>
              <a:rPr lang="ru-RU" dirty="0" smtClean="0"/>
              <a:t>: </a:t>
            </a:r>
          </a:p>
          <a:p>
            <a:pPr algn="ctr">
              <a:buNone/>
            </a:pPr>
            <a:r>
              <a:rPr lang="ru-RU" u="sng" dirty="0" smtClean="0"/>
              <a:t>«Слишком много строгости».</a:t>
            </a:r>
          </a:p>
          <a:p>
            <a:pPr>
              <a:buNone/>
            </a:pPr>
            <a:endParaRPr lang="ru-RU" u="sng" dirty="0" smtClean="0"/>
          </a:p>
          <a:p>
            <a:pPr>
              <a:buNone/>
            </a:pPr>
            <a:r>
              <a:rPr lang="ru-RU" dirty="0" smtClean="0">
                <a:latin typeface="Tahoma"/>
                <a:ea typeface="Tahoma"/>
                <a:cs typeface="Tahoma"/>
              </a:rPr>
              <a:t>−</a:t>
            </a:r>
            <a:r>
              <a:rPr lang="ru-RU" dirty="0" smtClean="0"/>
              <a:t> «Ты будешь делать то, что я тебе сказал(а), потому что в доме главный(</a:t>
            </a:r>
            <a:r>
              <a:rPr lang="ru-RU" dirty="0" err="1" smtClean="0"/>
              <a:t>ая</a:t>
            </a:r>
            <a:r>
              <a:rPr lang="ru-RU" dirty="0" smtClean="0"/>
              <a:t>)».</a:t>
            </a:r>
          </a:p>
          <a:p>
            <a:pPr>
              <a:buNone/>
            </a:pPr>
            <a:r>
              <a:rPr lang="ru-RU" dirty="0" smtClean="0"/>
              <a:t>+ «Сейчас та сделаешь так, как я говорю, а вечером мы все спокойно обсудим». (Убеждение лучше чрезмерной строгости).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18388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Ошибки семейного воспитания.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183880" cy="476401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/>
              <a:t>Ошибка четвертая</a:t>
            </a:r>
            <a:r>
              <a:rPr lang="ru-RU" dirty="0" smtClean="0"/>
              <a:t>: </a:t>
            </a:r>
          </a:p>
          <a:p>
            <a:pPr algn="ctr">
              <a:buNone/>
            </a:pPr>
            <a:r>
              <a:rPr lang="ru-RU" u="sng" dirty="0" smtClean="0"/>
              <a:t>«</a:t>
            </a:r>
            <a:r>
              <a:rPr lang="ru-RU" u="sng" dirty="0" smtClean="0"/>
              <a:t>Детей </a:t>
            </a:r>
            <a:r>
              <a:rPr lang="ru-RU" u="sng" dirty="0" smtClean="0"/>
              <a:t>надо баловать».</a:t>
            </a:r>
          </a:p>
          <a:p>
            <a:pPr>
              <a:buNone/>
            </a:pPr>
            <a:endParaRPr lang="ru-RU" u="sng" dirty="0" smtClean="0"/>
          </a:p>
          <a:p>
            <a:pPr>
              <a:buNone/>
            </a:pPr>
            <a:r>
              <a:rPr lang="ru-RU" dirty="0" smtClean="0">
                <a:latin typeface="Tahoma"/>
                <a:ea typeface="Tahoma"/>
                <a:cs typeface="Tahoma"/>
              </a:rPr>
              <a:t>−</a:t>
            </a:r>
            <a:r>
              <a:rPr lang="ru-RU" dirty="0" smtClean="0"/>
              <a:t> </a:t>
            </a:r>
            <a:r>
              <a:rPr lang="ru-RU" dirty="0" smtClean="0"/>
              <a:t>Убирая каждый камушек с дороги ребенка, родители не делают его счастливее. Скорее, наоборот, он ощущает себя беспомощным и одиноким.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+ </a:t>
            </a:r>
            <a:r>
              <a:rPr lang="ru-RU" dirty="0" smtClean="0"/>
              <a:t>«Попробуй-ка сделать сам, а если не получится, я тебе </a:t>
            </a:r>
            <a:r>
              <a:rPr lang="ru-RU" u="sng" dirty="0" smtClean="0"/>
              <a:t>помогу</a:t>
            </a:r>
            <a:r>
              <a:rPr lang="ru-RU" dirty="0" smtClean="0"/>
              <a:t>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18388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Ошибки семейного воспитания.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183880" cy="476401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Ошибка </a:t>
            </a:r>
            <a:r>
              <a:rPr lang="ru-RU" b="1" dirty="0" smtClean="0"/>
              <a:t>пятая</a:t>
            </a:r>
            <a:r>
              <a:rPr lang="ru-RU" dirty="0" smtClean="0"/>
              <a:t>: </a:t>
            </a:r>
            <a:endParaRPr lang="ru-RU" dirty="0" smtClean="0"/>
          </a:p>
          <a:p>
            <a:pPr algn="ctr">
              <a:buNone/>
            </a:pPr>
            <a:r>
              <a:rPr lang="ru-RU" u="sng" dirty="0" smtClean="0"/>
              <a:t>«Навязанная роль».</a:t>
            </a:r>
            <a:endParaRPr lang="ru-RU" u="sng" dirty="0" smtClean="0"/>
          </a:p>
          <a:p>
            <a:pPr>
              <a:buNone/>
            </a:pPr>
            <a:endParaRPr lang="ru-RU" u="sng" dirty="0" smtClean="0"/>
          </a:p>
          <a:p>
            <a:pPr>
              <a:buNone/>
            </a:pPr>
            <a:r>
              <a:rPr lang="ru-RU" dirty="0" smtClean="0">
                <a:latin typeface="Tahoma"/>
                <a:ea typeface="Tahoma"/>
                <a:cs typeface="Tahoma"/>
              </a:rPr>
              <a:t>− «Мой ребенок – мой лучший друг. Я могу обсудить с ним все свои проблемы».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+ При этом проблемы ребенка остаются нерешенными.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18388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Ошибки семейного воспитания.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183880" cy="4764016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Ошибка </a:t>
            </a:r>
            <a:r>
              <a:rPr lang="ru-RU" b="1" dirty="0" smtClean="0"/>
              <a:t>шестая</a:t>
            </a:r>
            <a:r>
              <a:rPr lang="ru-RU" dirty="0" smtClean="0"/>
              <a:t>: </a:t>
            </a:r>
            <a:endParaRPr lang="ru-RU" dirty="0" smtClean="0"/>
          </a:p>
          <a:p>
            <a:pPr algn="ctr">
              <a:buNone/>
            </a:pPr>
            <a:r>
              <a:rPr lang="ru-RU" u="sng" dirty="0" smtClean="0"/>
              <a:t>«Денежная».</a:t>
            </a:r>
            <a:endParaRPr lang="ru-RU" u="sng" dirty="0" smtClean="0"/>
          </a:p>
          <a:p>
            <a:pPr>
              <a:buNone/>
            </a:pPr>
            <a:endParaRPr lang="ru-RU" u="sng" dirty="0" smtClean="0"/>
          </a:p>
          <a:p>
            <a:pPr>
              <a:buNone/>
            </a:pPr>
            <a:r>
              <a:rPr lang="ru-RU" dirty="0" smtClean="0">
                <a:latin typeface="Tahoma"/>
                <a:ea typeface="Tahoma"/>
                <a:cs typeface="Tahoma"/>
              </a:rPr>
              <a:t>−</a:t>
            </a:r>
            <a:r>
              <a:rPr lang="ru-RU" dirty="0" smtClean="0"/>
              <a:t> </a:t>
            </a:r>
            <a:r>
              <a:rPr lang="ru-RU" dirty="0" smtClean="0"/>
              <a:t>«Больше денег – лучше воспитание».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+ </a:t>
            </a:r>
            <a:r>
              <a:rPr lang="ru-RU" dirty="0" smtClean="0"/>
              <a:t>Счастливым его делают не деньги, а осознание, что он для родителей самый-самый…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18388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Ошибки семейного воспитания.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183880" cy="4764016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b="1" dirty="0" smtClean="0"/>
              <a:t>Ошибка </a:t>
            </a:r>
            <a:r>
              <a:rPr lang="ru-RU" b="1" dirty="0" smtClean="0"/>
              <a:t>седьмая</a:t>
            </a:r>
            <a:r>
              <a:rPr lang="ru-RU" dirty="0" smtClean="0"/>
              <a:t>: </a:t>
            </a:r>
            <a:endParaRPr lang="ru-RU" dirty="0" smtClean="0"/>
          </a:p>
          <a:p>
            <a:pPr algn="ctr">
              <a:buNone/>
            </a:pPr>
            <a:r>
              <a:rPr lang="ru-RU" u="sng" dirty="0" smtClean="0"/>
              <a:t>«Наполеоновские планы».</a:t>
            </a:r>
            <a:endParaRPr lang="ru-RU" u="sng" dirty="0" smtClean="0"/>
          </a:p>
          <a:p>
            <a:pPr>
              <a:buNone/>
            </a:pPr>
            <a:endParaRPr lang="ru-RU" u="sng" dirty="0" smtClean="0"/>
          </a:p>
          <a:p>
            <a:pPr>
              <a:buNone/>
            </a:pPr>
            <a:r>
              <a:rPr lang="ru-RU" dirty="0" smtClean="0">
                <a:latin typeface="Tahoma"/>
                <a:ea typeface="Tahoma"/>
                <a:cs typeface="Tahoma"/>
              </a:rPr>
              <a:t>−</a:t>
            </a:r>
            <a:r>
              <a:rPr lang="ru-RU" dirty="0" smtClean="0"/>
              <a:t> </a:t>
            </a:r>
            <a:r>
              <a:rPr lang="ru-RU" dirty="0" smtClean="0"/>
              <a:t>«Мой ребенок будет заниматься музыкой (теннисом, спортом, живописью…), я не позволю ему упустить свой шанс».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+ </a:t>
            </a:r>
            <a:r>
              <a:rPr lang="ru-RU" dirty="0" smtClean="0"/>
              <a:t>Желая вырваться из клетки родительской любви, начинает выражать протест доступными ему способами…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18388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Ошибки семейного воспитания.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183880" cy="476401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Ошибка </a:t>
            </a:r>
            <a:r>
              <a:rPr lang="ru-RU" b="1" dirty="0" smtClean="0"/>
              <a:t>восьмая</a:t>
            </a:r>
            <a:r>
              <a:rPr lang="ru-RU" dirty="0" smtClean="0"/>
              <a:t>: </a:t>
            </a:r>
            <a:endParaRPr lang="ru-RU" dirty="0" smtClean="0"/>
          </a:p>
          <a:p>
            <a:pPr algn="ctr">
              <a:buNone/>
            </a:pPr>
            <a:r>
              <a:rPr lang="ru-RU" u="sng" dirty="0" smtClean="0"/>
              <a:t>«Слишком мало ласки».</a:t>
            </a:r>
            <a:endParaRPr lang="ru-RU" u="sng" dirty="0" smtClean="0"/>
          </a:p>
          <a:p>
            <a:pPr>
              <a:buNone/>
            </a:pPr>
            <a:endParaRPr lang="ru-RU" u="sng" dirty="0" smtClean="0"/>
          </a:p>
          <a:p>
            <a:pPr>
              <a:buNone/>
            </a:pPr>
            <a:r>
              <a:rPr lang="ru-RU" dirty="0" smtClean="0">
                <a:latin typeface="Tahoma"/>
                <a:ea typeface="Tahoma"/>
                <a:cs typeface="Tahoma"/>
              </a:rPr>
              <a:t>−</a:t>
            </a:r>
            <a:r>
              <a:rPr lang="ru-RU" dirty="0" smtClean="0"/>
              <a:t> </a:t>
            </a:r>
            <a:r>
              <a:rPr lang="ru-RU" dirty="0" smtClean="0"/>
              <a:t>«Поцелуй и прочие нежности не так уж и важны для ребенка».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+ </a:t>
            </a:r>
            <a:r>
              <a:rPr lang="ru-RU" dirty="0" smtClean="0"/>
              <a:t>Дети любого возраста стремятся к ласке: она помогает им ощущать себя любимыми, придает уверенность в своих силах.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18388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Ошибки семейного воспитания.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183880" cy="476401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Ошибка девятая</a:t>
            </a:r>
            <a:r>
              <a:rPr lang="ru-RU" dirty="0" smtClean="0"/>
              <a:t>: </a:t>
            </a:r>
            <a:endParaRPr lang="ru-RU" dirty="0" smtClean="0"/>
          </a:p>
          <a:p>
            <a:pPr algn="ctr">
              <a:buNone/>
            </a:pPr>
            <a:r>
              <a:rPr lang="ru-RU" u="sng" dirty="0" smtClean="0"/>
              <a:t>«Ваше (наше) настроение».</a:t>
            </a:r>
            <a:endParaRPr lang="ru-RU" u="sng" dirty="0" smtClean="0"/>
          </a:p>
          <a:p>
            <a:pPr>
              <a:buNone/>
            </a:pPr>
            <a:endParaRPr lang="ru-RU" u="sng" dirty="0" smtClean="0"/>
          </a:p>
          <a:p>
            <a:pPr>
              <a:buNone/>
            </a:pPr>
            <a:r>
              <a:rPr lang="ru-RU" dirty="0" smtClean="0">
                <a:latin typeface="Tahoma"/>
                <a:ea typeface="Tahoma"/>
                <a:cs typeface="Tahoma"/>
              </a:rPr>
              <a:t>Когда взрослые, будучи в дурном настроении духа, запрещают что-то ребенку, а назавтра, когда настроение улучшилось, это же разрешают, он делает вывод: все равно, что и как я делаю, главное, какое у родителей настроение.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18388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Ошибки семейного воспитания.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183880" cy="476401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Ошибка </a:t>
            </a:r>
            <a:r>
              <a:rPr lang="ru-RU" b="1" dirty="0" smtClean="0"/>
              <a:t>десятая</a:t>
            </a:r>
            <a:r>
              <a:rPr lang="ru-RU" dirty="0" smtClean="0"/>
              <a:t>: </a:t>
            </a:r>
            <a:endParaRPr lang="ru-RU" dirty="0" smtClean="0"/>
          </a:p>
          <a:p>
            <a:pPr algn="ctr">
              <a:buNone/>
            </a:pPr>
            <a:r>
              <a:rPr lang="ru-RU" u="sng" dirty="0" smtClean="0"/>
              <a:t>«Слишком мало времени для воспитания ребенка».</a:t>
            </a:r>
            <a:endParaRPr lang="ru-RU" u="sng" dirty="0" smtClean="0"/>
          </a:p>
          <a:p>
            <a:pPr>
              <a:buNone/>
            </a:pPr>
            <a:endParaRPr lang="ru-RU" u="sng" dirty="0" smtClean="0"/>
          </a:p>
          <a:p>
            <a:pPr>
              <a:buNone/>
            </a:pPr>
            <a:r>
              <a:rPr lang="ru-RU" dirty="0" smtClean="0">
                <a:latin typeface="Tahoma"/>
                <a:ea typeface="Tahoma"/>
                <a:cs typeface="Tahoma"/>
              </a:rPr>
              <a:t>−</a:t>
            </a:r>
            <a:r>
              <a:rPr lang="ru-RU" dirty="0" smtClean="0"/>
              <a:t> </a:t>
            </a:r>
            <a:r>
              <a:rPr lang="ru-RU" dirty="0" smtClean="0"/>
              <a:t>«К сожалению, у меня совсем нет времени», - так говорят своему сыну или дочери некоторые родители, забывая простую истину – родили ребенка, значит, надо и время для </a:t>
            </a:r>
            <a:r>
              <a:rPr lang="ru-RU" smtClean="0"/>
              <a:t>него найти.</a:t>
            </a: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183880" cy="187220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Четыре основные причины серьёзных нарушений поведения детей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88840"/>
            <a:ext cx="8183880" cy="433880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b="1" u="sng" dirty="0" smtClean="0"/>
              <a:t>Борьба за внимание.</a:t>
            </a:r>
            <a:endParaRPr lang="ru-RU" dirty="0" smtClean="0"/>
          </a:p>
          <a:p>
            <a:pPr marL="514350" indent="-514350">
              <a:buNone/>
            </a:pPr>
            <a:r>
              <a:rPr lang="ru-RU" dirty="0" smtClean="0"/>
              <a:t>    Если ребенок не получает нужного количества внимания, то он находит свой способ его получить: он не слушается. Родители отрываются от своих дел, сыплют замечания… Внимание получено. По мнению ребенка: «Лучше такое внимание, чем никакого».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183880" cy="187220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Четыре основные причины серьёзных нарушений поведения детей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420888"/>
            <a:ext cx="8183880" cy="3528392"/>
          </a:xfrm>
        </p:spPr>
        <p:txBody>
          <a:bodyPr/>
          <a:lstStyle/>
          <a:p>
            <a:pPr marL="514350" indent="-514350">
              <a:buFont typeface="+mj-lt"/>
              <a:buAutoNum type="arabicPeriod" startAt="2"/>
            </a:pPr>
            <a:r>
              <a:rPr lang="ru-RU" b="1" u="sng" dirty="0" smtClean="0"/>
              <a:t>Борьба за самоутверждение.</a:t>
            </a:r>
            <a:endParaRPr lang="ru-RU" dirty="0" smtClean="0"/>
          </a:p>
          <a:p>
            <a:pPr marL="514350" indent="-514350">
              <a:buNone/>
            </a:pPr>
            <a:r>
              <a:rPr lang="ru-RU" dirty="0" smtClean="0"/>
              <a:t>Это борьба против чрезмерной родительской власти и опеки.</a:t>
            </a:r>
          </a:p>
          <a:p>
            <a:pPr marL="514350" indent="-514350">
              <a:buNone/>
            </a:pPr>
            <a:r>
              <a:rPr lang="ru-RU" dirty="0" smtClean="0"/>
              <a:t>Если замечания и советы слишком часты, критика слишком резка, а опасения слишком преувеличены, то ребенок начинает бунтовать.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183880" cy="187220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Четыре основные причины серьёзных нарушений поведения детей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420888"/>
            <a:ext cx="8183880" cy="3600400"/>
          </a:xfrm>
        </p:spPr>
        <p:txBody>
          <a:bodyPr/>
          <a:lstStyle/>
          <a:p>
            <a:pPr marL="514350" indent="-514350">
              <a:buFont typeface="+mj-lt"/>
              <a:buAutoNum type="arabicPeriod" startAt="3"/>
            </a:pPr>
            <a:r>
              <a:rPr lang="ru-RU" b="1" u="sng" dirty="0" smtClean="0"/>
              <a:t>Желание отомстить.</a:t>
            </a:r>
            <a:endParaRPr lang="ru-RU" dirty="0" smtClean="0"/>
          </a:p>
          <a:p>
            <a:pPr marL="514350" indent="-514350">
              <a:buNone/>
            </a:pPr>
            <a:r>
              <a:rPr lang="ru-RU" dirty="0" smtClean="0"/>
              <a:t>Родители разошлись; ребенка отлучили от семьи; родители уделяют больше внимания младшему и т.п.</a:t>
            </a:r>
          </a:p>
          <a:p>
            <a:pPr marL="514350" indent="-514350">
              <a:buNone/>
            </a:pPr>
            <a:r>
              <a:rPr lang="ru-RU" dirty="0" smtClean="0"/>
              <a:t>В глубине души ребенок страдает, а на поверхности все те же протесты, непослушание.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183880" cy="187220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Четыре основные причины серьёзных нарушений поведения детей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132856"/>
            <a:ext cx="8183880" cy="4194792"/>
          </a:xfrm>
        </p:spPr>
        <p:txBody>
          <a:bodyPr/>
          <a:lstStyle/>
          <a:p>
            <a:pPr marL="514350" indent="-514350">
              <a:buFont typeface="+mj-lt"/>
              <a:buAutoNum type="arabicPeriod" startAt="4"/>
            </a:pPr>
            <a:r>
              <a:rPr lang="ru-RU" b="1" u="sng" dirty="0" smtClean="0"/>
              <a:t>Потеря веры в собственные силы.</a:t>
            </a:r>
            <a:endParaRPr lang="ru-RU" dirty="0" smtClean="0"/>
          </a:p>
          <a:p>
            <a:pPr marL="514350" indent="-514350">
              <a:buNone/>
            </a:pPr>
            <a:r>
              <a:rPr lang="ru-RU" dirty="0" smtClean="0"/>
              <a:t>    Постоянная критика в адрес ребенка может привести к тому, что он теряет уверенность в себе и приходит к выводу: «Нечего стараться, все равно ничего не получиться». Это – в душе, а внешним поведением он показывает: «Мне всё равно…», «Я буду плохой…» 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80920" cy="3168352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chemeClr val="tx2"/>
                </a:solidFill>
              </a:rPr>
              <a:t>Правила с помощью которых можно наладить и поддержать в семье бесконфликтную дисциплину.</a:t>
            </a:r>
            <a:endParaRPr lang="ru-RU" sz="4400" dirty="0">
              <a:solidFill>
                <a:schemeClr val="tx2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085184"/>
            <a:ext cx="8183880" cy="959924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Правила делают жизнь детей понятной, создают чувство безопасности.</a:t>
            </a:r>
            <a:endParaRPr lang="ru-RU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83880" cy="7200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836712"/>
            <a:ext cx="8183880" cy="511256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Правила должны быть в жизни каждого ребенка.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Правил не должно быть слишком много и они должны быть гибкими.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Родительские требования не должны вступать в явное противоречие с важнейшими потребностями ребенка.</a:t>
            </a:r>
          </a:p>
          <a:p>
            <a:pPr marL="514350" indent="-51435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83880" cy="7200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692696"/>
            <a:ext cx="8183880" cy="5256584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ru-RU" sz="3200" dirty="0" smtClean="0"/>
              <a:t>Взрослые должны согласовать Правила между собой.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ru-RU" sz="3200" dirty="0" smtClean="0"/>
              <a:t>Тон, в котором сообщается требование или запрет, должен быть скорее дружественно-разъяснительный, чем повелительный.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ru-RU" sz="3200" dirty="0" smtClean="0"/>
              <a:t>Наказывать ребенка лучше, лишая его хорошего, чем делая ему плохо.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18388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Ошибки семейного воспитания.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183880" cy="4764016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Ошибка первая</a:t>
            </a:r>
            <a:r>
              <a:rPr lang="ru-RU" dirty="0" smtClean="0"/>
              <a:t>: </a:t>
            </a:r>
          </a:p>
          <a:p>
            <a:pPr algn="ctr">
              <a:buNone/>
            </a:pPr>
            <a:r>
              <a:rPr lang="ru-RU" u="sng" dirty="0" smtClean="0"/>
              <a:t>«Обещание больше не любить».</a:t>
            </a:r>
          </a:p>
          <a:p>
            <a:pPr>
              <a:buNone/>
            </a:pPr>
            <a:endParaRPr lang="ru-RU" u="sng" dirty="0" smtClean="0"/>
          </a:p>
          <a:p>
            <a:pPr>
              <a:buNone/>
            </a:pPr>
            <a:r>
              <a:rPr lang="ru-RU" dirty="0" smtClean="0">
                <a:latin typeface="Tahoma"/>
                <a:ea typeface="Tahoma"/>
                <a:cs typeface="Tahoma"/>
              </a:rPr>
              <a:t>−</a:t>
            </a:r>
            <a:r>
              <a:rPr lang="ru-RU" dirty="0" smtClean="0"/>
              <a:t> «Если ты не будешь таким, как я хочу, я больше тебя не люблю».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+ «Я буду любить тебя все равно, но твое поведение не одобряю».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132</TotalTime>
  <Words>784</Words>
  <Application>Microsoft Office PowerPoint</Application>
  <PresentationFormat>Экран (4:3)</PresentationFormat>
  <Paragraphs>91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Аспект</vt:lpstr>
      <vt:lpstr>Как найти пути к бесконфликтной дисциплине?</vt:lpstr>
      <vt:lpstr>Четыре основные причины серьёзных нарушений поведения детей</vt:lpstr>
      <vt:lpstr>Четыре основные причины серьёзных нарушений поведения детей</vt:lpstr>
      <vt:lpstr>Четыре основные причины серьёзных нарушений поведения детей</vt:lpstr>
      <vt:lpstr>Четыре основные причины серьёзных нарушений поведения детей</vt:lpstr>
      <vt:lpstr>Правила с помощью которых можно наладить и поддержать в семье бесконфликтную дисциплину.</vt:lpstr>
      <vt:lpstr>Слайд 7</vt:lpstr>
      <vt:lpstr>Слайд 8</vt:lpstr>
      <vt:lpstr>Ошибки семейного воспитания.</vt:lpstr>
      <vt:lpstr>Ошибки семейного воспитания.</vt:lpstr>
      <vt:lpstr>Ошибки семейного воспитания.</vt:lpstr>
      <vt:lpstr>Ошибки семейного воспитания.</vt:lpstr>
      <vt:lpstr>Ошибки семейного воспитания.</vt:lpstr>
      <vt:lpstr>Ошибки семейного воспитания.</vt:lpstr>
      <vt:lpstr>Ошибки семейного воспитания.</vt:lpstr>
      <vt:lpstr>Ошибки семейного воспитания.</vt:lpstr>
      <vt:lpstr>Ошибки семейного воспитания.</vt:lpstr>
      <vt:lpstr>Ошибки семейного воспитания.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найти пути к бесконфликтной дисциплине?</dc:title>
  <dc:creator>Татьяна</dc:creator>
  <cp:lastModifiedBy>Татьяна</cp:lastModifiedBy>
  <cp:revision>15</cp:revision>
  <dcterms:created xsi:type="dcterms:W3CDTF">2012-02-14T10:38:47Z</dcterms:created>
  <dcterms:modified xsi:type="dcterms:W3CDTF">2012-02-15T12:13:35Z</dcterms:modified>
</cp:coreProperties>
</file>