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8A107856-5554-42FB-B03E-39F5DBC370BA}" styleName="Средний стиль 4 - акцент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5DA37D80-6434-44D0-A028-1B22A696006F}" styleName="Светлый стиль 3 - акцент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288" y="17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09.01.2012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09.01.2012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09.01.2012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09.01.2012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09.01.2012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09.01.2012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09.01.2012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09.01.2012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09.01.2012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09.01.2012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09.01.2012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09.01.2012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786050" y="533400"/>
            <a:ext cx="5929354" cy="3038476"/>
          </a:xfrm>
        </p:spPr>
        <p:txBody>
          <a:bodyPr/>
          <a:lstStyle/>
          <a:p>
            <a:r>
              <a:rPr lang="ru-RU" dirty="0" smtClean="0"/>
              <a:t>«Здоровая молодежь – здоровое общество»</a:t>
            </a:r>
            <a:endParaRPr lang="ru-RU" dirty="0"/>
          </a:p>
        </p:txBody>
      </p:sp>
    </p:spTree>
  </p:cSld>
  <p:clrMapOvr>
    <a:masterClrMapping/>
  </p:clrMapOvr>
  <p:transition>
    <p:strips dir="rd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800" dirty="0" smtClean="0"/>
              <a:t>Рост авторитета волонтёрской организации среди сверстников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Несомненно, что работа общественной организации волонтерского движения влияет на успешность её участников, на благоприятную обстановку в семье. Семья должна почувствовать себя ресурсом для позитивных социальных изменений.</a:t>
            </a:r>
          </a:p>
          <a:p>
            <a:pPr>
              <a:buNone/>
            </a:pPr>
            <a:r>
              <a:rPr lang="ru-RU" dirty="0" smtClean="0"/>
              <a:t>В ходе реализации проекта будет издан буклет «Просто о сложном».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>
    <p:strips dir="rd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82294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dirty="0" smtClean="0"/>
              <a:t>Настоящий проект реализуется в три этапа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14422"/>
            <a:ext cx="7239000" cy="5241314"/>
          </a:xfrm>
        </p:spPr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ru-RU" sz="2700" dirty="0" smtClean="0"/>
              <a:t>Подготовительный этап:</a:t>
            </a:r>
          </a:p>
          <a:p>
            <a:pPr marL="457200" indent="-457200">
              <a:buClr>
                <a:schemeClr val="tx1">
                  <a:lumMod val="75000"/>
                  <a:lumOff val="25000"/>
                </a:schemeClr>
              </a:buClr>
              <a:buFont typeface="+mj-lt"/>
              <a:buAutoNum type="arabicPeriod"/>
            </a:pPr>
            <a:r>
              <a:rPr lang="ru-RU" sz="2700" dirty="0" smtClean="0"/>
              <a:t>Формирование рабочей группы по проекту (волонтеры, педагоги, родители).</a:t>
            </a:r>
          </a:p>
          <a:p>
            <a:pPr marL="457200" indent="-457200">
              <a:buClr>
                <a:schemeClr val="tx1">
                  <a:lumMod val="85000"/>
                  <a:lumOff val="15000"/>
                </a:schemeClr>
              </a:buClr>
              <a:buFont typeface="+mj-lt"/>
              <a:buAutoNum type="arabicPeriod"/>
            </a:pPr>
            <a:r>
              <a:rPr lang="ru-RU" sz="2700" dirty="0" smtClean="0"/>
              <a:t>Анкетирование учащихся  </a:t>
            </a:r>
            <a:r>
              <a:rPr lang="ru-RU" sz="2700" dirty="0" smtClean="0">
                <a:latin typeface="Adobe Fangsong Std R" pitchFamily="18" charset="-128"/>
                <a:ea typeface="Adobe Fangsong Std R" pitchFamily="18" charset="-128"/>
                <a:cs typeface="Adobe Arabic" pitchFamily="18" charset="-78"/>
              </a:rPr>
              <a:t>8-11</a:t>
            </a:r>
            <a:r>
              <a:rPr lang="ru-RU" sz="2700" dirty="0" smtClean="0">
                <a:ea typeface="Adobe Fangsong Std R" pitchFamily="18" charset="-128"/>
                <a:cs typeface="Adobe Arabic" pitchFamily="18" charset="-78"/>
              </a:rPr>
              <a:t> классов школы № 162</a:t>
            </a:r>
          </a:p>
          <a:p>
            <a:pPr marL="457200" indent="-457200">
              <a:buClr>
                <a:schemeClr val="tx1">
                  <a:lumMod val="85000"/>
                  <a:lumOff val="15000"/>
                </a:schemeClr>
              </a:buClr>
              <a:buFont typeface="+mj-lt"/>
              <a:buAutoNum type="arabicPeriod"/>
            </a:pPr>
            <a:r>
              <a:rPr lang="ru-RU" sz="2700" dirty="0" smtClean="0">
                <a:ea typeface="Adobe Fangsong Std R" pitchFamily="18" charset="-128"/>
                <a:cs typeface="Adobe Arabic" pitchFamily="18" charset="-78"/>
              </a:rPr>
              <a:t>Создание  устойчивых  групп для проведения профилактической работы и выработке общих подходов к формированию у учащихся внутренней мотивации к здоровому образу жизни.</a:t>
            </a:r>
          </a:p>
          <a:p>
            <a:pPr marL="457200" indent="-457200">
              <a:buClr>
                <a:schemeClr val="tx1">
                  <a:lumMod val="85000"/>
                  <a:lumOff val="15000"/>
                </a:schemeClr>
              </a:buClr>
              <a:buFont typeface="+mj-lt"/>
              <a:buAutoNum type="arabicPeriod"/>
            </a:pPr>
            <a:r>
              <a:rPr lang="ru-RU" sz="2700" dirty="0" smtClean="0">
                <a:ea typeface="Adobe Fangsong Std R" pitchFamily="18" charset="-128"/>
                <a:cs typeface="Adobe Arabic" pitchFamily="18" charset="-78"/>
              </a:rPr>
              <a:t>Создание постоянно действующего волонтерского клуба, который сможет продолжить деятельность по профилактике наркомании после окончания действия гранта.</a:t>
            </a:r>
          </a:p>
          <a:p>
            <a:pPr marL="457200" indent="-457200">
              <a:buClr>
                <a:schemeClr val="bg1">
                  <a:lumMod val="85000"/>
                  <a:lumOff val="15000"/>
                </a:schemeClr>
              </a:buClr>
              <a:buNone/>
            </a:pPr>
            <a:r>
              <a:rPr lang="ru-RU" sz="2700" dirty="0" smtClean="0">
                <a:ea typeface="Adobe Fangsong Std R" pitchFamily="18" charset="-128"/>
              </a:rPr>
              <a:t>Основной этап:</a:t>
            </a:r>
          </a:p>
          <a:p>
            <a:pPr marL="457200" indent="-457200">
              <a:buClr>
                <a:schemeClr val="tx1">
                  <a:lumMod val="85000"/>
                  <a:lumOff val="15000"/>
                </a:schemeClr>
              </a:buClr>
              <a:buFont typeface="+mj-lt"/>
              <a:buAutoNum type="arabicPeriod"/>
            </a:pPr>
            <a:r>
              <a:rPr lang="ru-RU" sz="2700" dirty="0" smtClean="0">
                <a:ea typeface="Adobe Fangsong Std R" pitchFamily="18" charset="-128"/>
              </a:rPr>
              <a:t>Обучение волонтерских групп молодежи по программе «Знаешь сам – Научи другого».</a:t>
            </a:r>
          </a:p>
          <a:p>
            <a:pPr marL="457200" indent="-457200">
              <a:buClr>
                <a:schemeClr val="tx1">
                  <a:lumMod val="85000"/>
                  <a:lumOff val="15000"/>
                </a:schemeClr>
              </a:buClr>
              <a:buFont typeface="+mj-lt"/>
              <a:buAutoNum type="arabicPeriod"/>
            </a:pPr>
            <a:r>
              <a:rPr lang="ru-RU" sz="2700" dirty="0" smtClean="0">
                <a:ea typeface="Adobe Fangsong Std R" pitchFamily="18" charset="-128"/>
              </a:rPr>
              <a:t>Разработка  и издание буклета «Просто о сложном».</a:t>
            </a:r>
          </a:p>
          <a:p>
            <a:pPr marL="514350" indent="-514350">
              <a:buClr>
                <a:schemeClr val="tx1">
                  <a:lumMod val="85000"/>
                  <a:lumOff val="15000"/>
                </a:schemeClr>
              </a:buClr>
              <a:buFont typeface="+mj-lt"/>
              <a:buAutoNum type="arabicPeriod" startAt="3"/>
            </a:pPr>
            <a:r>
              <a:rPr lang="ru-RU" sz="2700" dirty="0" smtClean="0">
                <a:ea typeface="Adobe Fangsong Std R" pitchFamily="18" charset="-128"/>
              </a:rPr>
              <a:t>Проведение конкурса для детей и подростков «Моё здоровье – моя судьба».</a:t>
            </a:r>
          </a:p>
          <a:p>
            <a:pPr marL="457200" indent="-457200">
              <a:buClr>
                <a:schemeClr val="tx1">
                  <a:lumMod val="85000"/>
                  <a:lumOff val="15000"/>
                </a:schemeClr>
              </a:buClr>
              <a:buFont typeface="+mj-lt"/>
              <a:buAutoNum type="arabicPeriod" startAt="3"/>
            </a:pPr>
            <a:r>
              <a:rPr lang="ru-RU" sz="2700" dirty="0" smtClean="0">
                <a:ea typeface="Adobe Fangsong Std R" pitchFamily="18" charset="-128"/>
              </a:rPr>
              <a:t>Проведение волонтерами мероприятий в школе № 162 в рамках проекта.</a:t>
            </a:r>
          </a:p>
          <a:p>
            <a:pPr marL="457200" indent="-457200">
              <a:buClr>
                <a:schemeClr val="tx1">
                  <a:lumMod val="85000"/>
                  <a:lumOff val="15000"/>
                </a:schemeClr>
              </a:buClr>
              <a:buFont typeface="+mj-lt"/>
              <a:buAutoNum type="arabicPeriod" startAt="3"/>
            </a:pPr>
            <a:r>
              <a:rPr lang="ru-RU" sz="2700" dirty="0" smtClean="0">
                <a:ea typeface="Adobe Fangsong Std R" pitchFamily="18" charset="-128"/>
              </a:rPr>
              <a:t>Проведение сбора лидеров «Знаешь сам – Научи другого».</a:t>
            </a:r>
          </a:p>
          <a:p>
            <a:pPr marL="457200" indent="-457200">
              <a:buClr>
                <a:schemeClr val="tx1">
                  <a:lumMod val="85000"/>
                  <a:lumOff val="15000"/>
                </a:schemeClr>
              </a:buClr>
              <a:buFont typeface="+mj-lt"/>
              <a:buAutoNum type="arabicPeriod" startAt="3"/>
            </a:pPr>
            <a:r>
              <a:rPr lang="ru-RU" sz="2700" dirty="0" smtClean="0">
                <a:ea typeface="Adobe Fangsong Std R" pitchFamily="18" charset="-128"/>
              </a:rPr>
              <a:t>Выпуск бюллетеней по распространению здорового образа жизни.</a:t>
            </a:r>
          </a:p>
          <a:p>
            <a:pPr marL="457200" indent="-457200">
              <a:buClr>
                <a:schemeClr val="bg1">
                  <a:lumMod val="85000"/>
                  <a:lumOff val="15000"/>
                </a:schemeClr>
              </a:buClr>
              <a:buNone/>
            </a:pPr>
            <a:r>
              <a:rPr lang="ru-RU" sz="2700" dirty="0" smtClean="0">
                <a:ea typeface="Adobe Fangsong Std R" pitchFamily="18" charset="-128"/>
              </a:rPr>
              <a:t>Заключительный этап:</a:t>
            </a:r>
          </a:p>
          <a:p>
            <a:pPr marL="457200" indent="-457200">
              <a:buClr>
                <a:schemeClr val="tx1">
                  <a:lumMod val="85000"/>
                  <a:lumOff val="15000"/>
                </a:schemeClr>
              </a:buClr>
              <a:buFont typeface="+mj-lt"/>
              <a:buAutoNum type="arabicPeriod"/>
            </a:pPr>
            <a:r>
              <a:rPr lang="ru-RU" sz="2700" dirty="0" smtClean="0">
                <a:ea typeface="Adobe Fangsong Std R" pitchFamily="18" charset="-128"/>
              </a:rPr>
              <a:t>Проведение итоговой научно-практической конференции.</a:t>
            </a:r>
          </a:p>
          <a:p>
            <a:pPr marL="457200" indent="-457200">
              <a:buClr>
                <a:schemeClr val="tx1">
                  <a:lumMod val="85000"/>
                  <a:lumOff val="15000"/>
                </a:schemeClr>
              </a:buClr>
              <a:buFont typeface="+mj-lt"/>
              <a:buAutoNum type="arabicPeriod"/>
            </a:pPr>
            <a:r>
              <a:rPr lang="ru-RU" sz="2700" dirty="0" smtClean="0">
                <a:ea typeface="Adobe Fangsong Std R" pitchFamily="18" charset="-128"/>
              </a:rPr>
              <a:t>Аналитический отчет по проекту.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>
    <p:strips dir="rd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608630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/>
              <a:t>Механизм оценки результатов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71546"/>
            <a:ext cx="7239000" cy="5384190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sz="2800" dirty="0" smtClean="0"/>
              <a:t>Для оценки выполнения задач предполагается организовать сбор и хранение документов, подтверждающих деятельность волонтерской организации.</a:t>
            </a:r>
          </a:p>
          <a:p>
            <a:pPr>
              <a:buNone/>
            </a:pPr>
            <a:r>
              <a:rPr lang="ru-RU" sz="2800" dirty="0" smtClean="0"/>
              <a:t>Для оценки степени доверия и степени информированности учащихся будут проводиться интерактивные вопросы.</a:t>
            </a:r>
          </a:p>
          <a:p>
            <a:pPr>
              <a:buNone/>
            </a:pPr>
            <a:r>
              <a:rPr lang="ru-RU" sz="2800" dirty="0" smtClean="0"/>
              <a:t>Для оценки степени доверия и степени информированности учащихся в отношении инструментов первичной профилактики будут проводиться исследования в форме интерактивных опросов.</a:t>
            </a:r>
          </a:p>
          <a:p>
            <a:pPr>
              <a:buNone/>
            </a:pPr>
            <a:r>
              <a:rPr lang="ru-RU" sz="2800" dirty="0" smtClean="0"/>
              <a:t>Для оценки соотношений негативных и позитивных откликов планируется ведение мониторинга поступающей корреспонденции.</a:t>
            </a:r>
          </a:p>
          <a:p>
            <a:pPr>
              <a:buNone/>
            </a:pPr>
            <a:r>
              <a:rPr lang="ru-RU" sz="2800" dirty="0" smtClean="0"/>
              <a:t>Количественные показатели фиксируются простым методом математического подсчета и будут отражены в документации проекта.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>
    <p:strips dir="rd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357166"/>
            <a:ext cx="7310438" cy="680068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/>
              <a:t>Календарный план работы</a:t>
            </a:r>
            <a:endParaRPr lang="ru-RU" sz="36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500034" y="1285860"/>
          <a:ext cx="7239000" cy="5357834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809750"/>
                <a:gridCol w="1733546"/>
                <a:gridCol w="1928826"/>
                <a:gridCol w="1766878"/>
              </a:tblGrid>
              <a:tr h="645984">
                <a:tc>
                  <a:txBody>
                    <a:bodyPr/>
                    <a:lstStyle/>
                    <a:p>
                      <a:r>
                        <a:rPr lang="ru-RU" dirty="0" smtClean="0"/>
                        <a:t>  Мероприятия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dirty="0" smtClean="0"/>
                        <a:t>     </a:t>
                      </a:r>
                      <a:r>
                        <a:rPr lang="ru-RU" baseline="0" dirty="0" smtClean="0"/>
                        <a:t>Сроки</a:t>
                      </a:r>
                    </a:p>
                    <a:p>
                      <a:pPr algn="l"/>
                      <a:r>
                        <a:rPr lang="ru-RU" baseline="0" dirty="0" smtClean="0"/>
                        <a:t>выполнения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Ответственный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     Благо-</a:t>
                      </a:r>
                    </a:p>
                    <a:p>
                      <a:r>
                        <a:rPr lang="ru-RU" dirty="0" smtClean="0"/>
                        <a:t>получатели</a:t>
                      </a:r>
                      <a:endParaRPr lang="ru-RU" dirty="0"/>
                    </a:p>
                  </a:txBody>
                  <a:tcPr/>
                </a:tc>
              </a:tr>
              <a:tr h="4711850">
                <a:tc>
                  <a:txBody>
                    <a:bodyPr/>
                    <a:lstStyle/>
                    <a:p>
                      <a:r>
                        <a:rPr kumimoji="0" lang="ru-RU" sz="1200" kern="1200" dirty="0" smtClean="0"/>
                        <a:t>1.</a:t>
                      </a:r>
                      <a:r>
                        <a:rPr kumimoji="0" lang="ru-RU" sz="1200" kern="1200" baseline="0" dirty="0" smtClean="0"/>
                        <a:t> </a:t>
                      </a:r>
                      <a:r>
                        <a:rPr kumimoji="0" lang="ru-RU" sz="1200" kern="1200" dirty="0" smtClean="0"/>
                        <a:t>Создание творческой группы по проекту</a:t>
                      </a:r>
                    </a:p>
                    <a:p>
                      <a:r>
                        <a:rPr kumimoji="0" lang="ru-RU" sz="1200" kern="1200" dirty="0" smtClean="0"/>
                        <a:t> </a:t>
                      </a:r>
                    </a:p>
                    <a:p>
                      <a:r>
                        <a:rPr kumimoji="0" lang="ru-RU" sz="1200" kern="1200" dirty="0" smtClean="0"/>
                        <a:t>2. Разработка анкеты для оценки факторов риска и защита школьников</a:t>
                      </a:r>
                    </a:p>
                    <a:p>
                      <a:r>
                        <a:rPr kumimoji="0" lang="ru-RU" sz="1200" kern="1200" dirty="0" smtClean="0"/>
                        <a:t> </a:t>
                      </a:r>
                    </a:p>
                    <a:p>
                      <a:r>
                        <a:rPr kumimoji="0" lang="ru-RU" sz="1200" kern="1200" dirty="0" smtClean="0"/>
                        <a:t>3. Тиражирование анкет</a:t>
                      </a:r>
                    </a:p>
                    <a:p>
                      <a:r>
                        <a:rPr kumimoji="0" lang="ru-RU" sz="1200" kern="1200" dirty="0" smtClean="0"/>
                        <a:t> </a:t>
                      </a:r>
                    </a:p>
                    <a:p>
                      <a:r>
                        <a:rPr kumimoji="0" lang="ru-RU" sz="1200" kern="1200" dirty="0" smtClean="0"/>
                        <a:t>4. Подготовка методического             материала для собраний, тренингов</a:t>
                      </a:r>
                    </a:p>
                    <a:p>
                      <a:pPr marL="342900" marR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endParaRPr kumimoji="0" lang="ru-RU" sz="1200" kern="1200" dirty="0" smtClean="0"/>
                    </a:p>
                    <a:p>
                      <a:pPr marL="342900" marR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kumimoji="0" lang="ru-RU" sz="1200" kern="1200" dirty="0" smtClean="0"/>
                        <a:t>5. Разработка условий участия в</a:t>
                      </a:r>
                      <a:r>
                        <a:rPr kumimoji="0" lang="ru-RU" sz="1200" kern="1200" baseline="0" dirty="0" smtClean="0"/>
                        <a:t> </a:t>
                      </a:r>
                      <a:r>
                        <a:rPr kumimoji="0" lang="ru-RU" sz="1200" kern="1200" dirty="0" smtClean="0"/>
                        <a:t>научно-методической конференции по профилактике злоупотребления ПАВ </a:t>
                      </a:r>
                      <a:endParaRPr kumimoji="0" lang="ru-RU" sz="12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500" dirty="0" smtClean="0"/>
                        <a:t>1 месяц</a:t>
                      </a:r>
                      <a:endParaRPr lang="ru-RU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500" kern="1200" dirty="0" smtClean="0"/>
                        <a:t>Сорокоумова В.А.</a:t>
                      </a:r>
                    </a:p>
                    <a:p>
                      <a:r>
                        <a:rPr kumimoji="0" lang="ru-RU" sz="1500" kern="1200" dirty="0" smtClean="0"/>
                        <a:t>Егорова Т.И.</a:t>
                      </a:r>
                    </a:p>
                    <a:p>
                      <a:r>
                        <a:rPr kumimoji="0" lang="ru-RU" sz="1500" kern="1200" dirty="0" smtClean="0"/>
                        <a:t>Егорова В.Н.</a:t>
                      </a:r>
                      <a:endParaRPr kumimoji="0" lang="ru-RU" sz="15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500" kern="1200" dirty="0" smtClean="0"/>
                        <a:t>Учащаяся молодежь,</a:t>
                      </a:r>
                    </a:p>
                    <a:p>
                      <a:r>
                        <a:rPr kumimoji="0" lang="ru-RU" sz="1500" kern="1200" dirty="0" smtClean="0"/>
                        <a:t>родители, </a:t>
                      </a:r>
                    </a:p>
                    <a:p>
                      <a:r>
                        <a:rPr kumimoji="0" lang="ru-RU" sz="1500" kern="1200" dirty="0" smtClean="0"/>
                        <a:t>учителя</a:t>
                      </a:r>
                      <a:endParaRPr lang="ru-RU" sz="15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>
    <p:strips dir="rd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Содержимое 6"/>
          <p:cNvGraphicFramePr>
            <a:graphicFrameLocks noGrp="1"/>
          </p:cNvGraphicFramePr>
          <p:nvPr>
            <p:ph idx="1"/>
          </p:nvPr>
        </p:nvGraphicFramePr>
        <p:xfrm>
          <a:off x="428596" y="285728"/>
          <a:ext cx="7239000" cy="6294120"/>
        </p:xfrm>
        <a:graphic>
          <a:graphicData uri="http://schemas.openxmlformats.org/drawingml/2006/table">
            <a:tbl>
              <a:tblPr firstRow="1" bandRow="1">
                <a:tableStyleId>{8A107856-5554-42FB-B03E-39F5DBC370BA}</a:tableStyleId>
              </a:tblPr>
              <a:tblGrid>
                <a:gridCol w="1809750"/>
                <a:gridCol w="1833588"/>
                <a:gridCol w="1785912"/>
                <a:gridCol w="1809750"/>
              </a:tblGrid>
              <a:tr h="6000792">
                <a:tc>
                  <a:txBody>
                    <a:bodyPr/>
                    <a:lstStyle/>
                    <a:p>
                      <a:r>
                        <a:rPr kumimoji="0" lang="ru-RU" sz="11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1.     Проведение информационного семинара для волонтеров – участников проекта</a:t>
                      </a:r>
                    </a:p>
                    <a:p>
                      <a:r>
                        <a:rPr kumimoji="0" lang="ru-RU" sz="11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  <a:p>
                      <a:r>
                        <a:rPr kumimoji="0" lang="ru-RU" sz="11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2.    Анкетирование школьников на информированность по профилактике наркомании</a:t>
                      </a:r>
                    </a:p>
                    <a:p>
                      <a:r>
                        <a:rPr kumimoji="0" lang="ru-RU" sz="11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  <a:p>
                      <a:r>
                        <a:rPr kumimoji="0" lang="ru-RU" sz="11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3.     Формирование молодежных групп для прохождения обучения в семинарах- тренингах по программе «Знаешь сам – научи другого»</a:t>
                      </a:r>
                    </a:p>
                    <a:p>
                      <a:endParaRPr lang="ru-RU" sz="1100" dirty="0" smtClean="0">
                        <a:latin typeface="+mn-lt"/>
                      </a:endParaRPr>
                    </a:p>
                    <a:p>
                      <a:r>
                        <a:rPr kumimoji="0" lang="ru-RU" sz="11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1. Проведение анализа анкетирования учащихся</a:t>
                      </a:r>
                    </a:p>
                    <a:p>
                      <a:r>
                        <a:rPr kumimoji="0" lang="ru-RU" sz="11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  <a:p>
                      <a:r>
                        <a:rPr kumimoji="0" lang="ru-RU" sz="11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2. Проведение волонтерами мероприятий для учащихся школы </a:t>
                      </a:r>
                    </a:p>
                    <a:p>
                      <a:r>
                        <a:rPr kumimoji="0" lang="ru-RU" sz="11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№ 162 (конкурсы, презентации, беседы) в рамках программы «Знаешь сам – научи другого»</a:t>
                      </a:r>
                    </a:p>
                    <a:p>
                      <a:r>
                        <a:rPr kumimoji="0" lang="ru-RU" sz="11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  <a:p>
                      <a:r>
                        <a:rPr kumimoji="0" lang="ru-RU" sz="11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3. Проведение двух семинаров для волонтеров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latin typeface="+mn-lt"/>
                          <a:ea typeface="Times New Roman"/>
                        </a:rPr>
                        <a:t>2-5 месяц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endParaRPr lang="ru-RU" sz="1100" dirty="0" smtClean="0">
                        <a:latin typeface="+mn-lt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endParaRPr lang="ru-RU" sz="1100" dirty="0" smtClean="0">
                        <a:latin typeface="+mn-lt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endParaRPr lang="ru-RU" sz="1100" dirty="0" smtClean="0">
                        <a:latin typeface="+mn-lt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endParaRPr lang="ru-RU" sz="1100" dirty="0" smtClean="0">
                        <a:latin typeface="+mn-lt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endParaRPr lang="ru-RU" sz="1100" dirty="0" smtClean="0">
                        <a:latin typeface="+mn-lt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endParaRPr lang="ru-RU" sz="1100" dirty="0" smtClean="0">
                        <a:latin typeface="+mn-lt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endParaRPr lang="ru-RU" sz="1100" dirty="0" smtClean="0">
                        <a:latin typeface="+mn-lt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endParaRPr lang="ru-RU" sz="1100" dirty="0" smtClean="0">
                        <a:latin typeface="+mn-lt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endParaRPr lang="ru-RU" sz="1100" dirty="0" smtClean="0">
                        <a:latin typeface="+mn-lt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endParaRPr lang="ru-RU" sz="1100" dirty="0" smtClean="0">
                        <a:latin typeface="+mn-lt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endParaRPr lang="ru-RU" sz="1100" dirty="0" smtClean="0">
                        <a:latin typeface="+mn-lt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endParaRPr lang="ru-RU" sz="1100" dirty="0" smtClean="0">
                        <a:latin typeface="+mn-lt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endParaRPr lang="ru-RU" sz="1100" dirty="0" smtClean="0">
                        <a:latin typeface="+mn-lt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latin typeface="+mn-lt"/>
                          <a:ea typeface="Times New Roman"/>
                        </a:rPr>
                        <a:t>6-8 месяц                 </a:t>
                      </a:r>
                      <a:endParaRPr lang="ru-RU" sz="1100" dirty="0">
                        <a:latin typeface="+mn-lt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+mn-lt"/>
                          <a:ea typeface="Times New Roman"/>
                        </a:rPr>
                        <a:t>Сорокоумова В.А.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+mn-lt"/>
                          <a:ea typeface="Times New Roman"/>
                        </a:rPr>
                        <a:t>Егорова Т.И.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+mn-lt"/>
                          <a:ea typeface="Times New Roman"/>
                        </a:rPr>
                        <a:t>Егорова В.Н</a:t>
                      </a:r>
                      <a:r>
                        <a:rPr lang="ru-RU" sz="1100" dirty="0" smtClean="0">
                          <a:latin typeface="+mn-lt"/>
                          <a:ea typeface="Times New Roman"/>
                        </a:rPr>
                        <a:t>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endParaRPr lang="ru-RU" sz="1100" dirty="0" smtClean="0">
                        <a:latin typeface="+mn-lt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endParaRPr lang="ru-RU" sz="1100" dirty="0" smtClean="0">
                        <a:latin typeface="+mn-lt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endParaRPr lang="ru-RU" sz="1100" dirty="0" smtClean="0">
                        <a:latin typeface="+mn-lt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endParaRPr lang="ru-RU" sz="1100" dirty="0" smtClean="0">
                        <a:latin typeface="+mn-lt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endParaRPr lang="ru-RU" sz="1100" dirty="0" smtClean="0">
                        <a:latin typeface="+mn-lt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endParaRPr lang="ru-RU" sz="1100" dirty="0" smtClean="0">
                        <a:latin typeface="+mn-lt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endParaRPr lang="ru-RU" sz="1100" dirty="0" smtClean="0">
                        <a:latin typeface="+mn-lt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endParaRPr lang="ru-RU" sz="1100" dirty="0" smtClean="0">
                        <a:latin typeface="+mn-lt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endParaRPr lang="ru-RU" sz="1100" dirty="0" smtClean="0">
                        <a:latin typeface="+mn-lt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endParaRPr lang="ru-RU" sz="1100" dirty="0" smtClean="0">
                        <a:latin typeface="+mn-lt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endParaRPr lang="ru-RU" sz="1100" dirty="0" smtClean="0">
                        <a:latin typeface="+mn-lt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latin typeface="+mn-lt"/>
                          <a:ea typeface="Times New Roman"/>
                        </a:rPr>
                        <a:t>Сорокоумова В.А.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latin typeface="+mn-lt"/>
                          <a:ea typeface="Times New Roman"/>
                        </a:rPr>
                        <a:t>Егорова Т.И.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latin typeface="+mn-lt"/>
                          <a:ea typeface="Times New Roman"/>
                        </a:rPr>
                        <a:t>Егорова В.Н.</a:t>
                      </a:r>
                      <a:endParaRPr lang="ru-RU" sz="1100" dirty="0">
                        <a:latin typeface="+mn-lt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+mn-lt"/>
                          <a:ea typeface="Times New Roman"/>
                        </a:rPr>
                        <a:t>Учащаяся молодежь,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+mn-lt"/>
                          <a:ea typeface="Times New Roman"/>
                        </a:rPr>
                        <a:t>родители, 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latin typeface="+mn-lt"/>
                          <a:ea typeface="Times New Roman"/>
                        </a:rPr>
                        <a:t>учителя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endParaRPr lang="ru-RU" sz="1100" dirty="0" smtClean="0">
                        <a:latin typeface="+mn-lt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endParaRPr lang="ru-RU" sz="1100" dirty="0" smtClean="0">
                        <a:latin typeface="+mn-lt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endParaRPr lang="ru-RU" sz="1100" dirty="0" smtClean="0">
                        <a:latin typeface="+mn-lt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endParaRPr lang="ru-RU" sz="1100" dirty="0" smtClean="0">
                        <a:latin typeface="+mn-lt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endParaRPr lang="ru-RU" sz="1100" dirty="0" smtClean="0">
                        <a:latin typeface="+mn-lt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endParaRPr lang="ru-RU" sz="1100" dirty="0" smtClean="0">
                        <a:latin typeface="+mn-lt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endParaRPr lang="ru-RU" sz="1100" dirty="0" smtClean="0">
                        <a:latin typeface="+mn-lt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endParaRPr lang="ru-RU" sz="1100" dirty="0" smtClean="0">
                        <a:latin typeface="+mn-lt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endParaRPr lang="ru-RU" sz="1100" dirty="0" smtClean="0">
                        <a:latin typeface="+mn-lt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endParaRPr lang="ru-RU" sz="1100" dirty="0" smtClean="0">
                        <a:latin typeface="+mn-lt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latin typeface="+mn-lt"/>
                          <a:ea typeface="Times New Roman"/>
                        </a:rPr>
                        <a:t>Учащаяся молодежь,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latin typeface="+mn-lt"/>
                          <a:ea typeface="Times New Roman"/>
                        </a:rPr>
                        <a:t>родители, 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latin typeface="+mn-lt"/>
                          <a:ea typeface="Times New Roman"/>
                        </a:rPr>
                        <a:t>учителя</a:t>
                      </a: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cxnSp>
        <p:nvCxnSpPr>
          <p:cNvPr id="9" name="Прямая соединительная линия 8"/>
          <p:cNvCxnSpPr/>
          <p:nvPr/>
        </p:nvCxnSpPr>
        <p:spPr>
          <a:xfrm>
            <a:off x="428596" y="3571876"/>
            <a:ext cx="7215238" cy="0"/>
          </a:xfrm>
          <a:prstGeom prst="line">
            <a:avLst/>
          </a:prstGeom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strips dir="rd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357188"/>
          <a:ext cx="7239000" cy="6142698"/>
        </p:xfrm>
        <a:graphic>
          <a:graphicData uri="http://schemas.openxmlformats.org/drawingml/2006/table">
            <a:tbl>
              <a:tblPr firstRow="1" bandRow="1">
                <a:tableStyleId>{8A107856-5554-42FB-B03E-39F5DBC370BA}</a:tableStyleId>
              </a:tblPr>
              <a:tblGrid>
                <a:gridCol w="1809750"/>
                <a:gridCol w="1809750"/>
                <a:gridCol w="1809750"/>
                <a:gridCol w="1809750"/>
              </a:tblGrid>
              <a:tr h="3143250">
                <a:tc>
                  <a:txBody>
                    <a:bodyPr/>
                    <a:lstStyle/>
                    <a:p>
                      <a:r>
                        <a:rPr kumimoji="0" lang="ru-RU" sz="11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4. Проведение конкурса «Моё здоровье – моя судьба»</a:t>
                      </a:r>
                    </a:p>
                    <a:p>
                      <a:r>
                        <a:rPr kumimoji="0" lang="ru-RU" sz="11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</a:p>
                    <a:p>
                      <a:r>
                        <a:rPr kumimoji="0" lang="ru-RU" sz="11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5. Проведение волонтерами бесед по программе «Знаешь сам – научи другого» </a:t>
                      </a:r>
                    </a:p>
                    <a:p>
                      <a:r>
                        <a:rPr kumimoji="0" lang="ru-RU" sz="11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  <a:p>
                      <a:r>
                        <a:rPr kumimoji="0" lang="ru-RU" sz="11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6. Подведение итогов конкурса на лучший плакат по профилактике ПАВ</a:t>
                      </a:r>
                    </a:p>
                    <a:p>
                      <a:r>
                        <a:rPr kumimoji="0" lang="ru-RU" sz="11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  <a:p>
                      <a:r>
                        <a:rPr kumimoji="0" lang="ru-RU" sz="11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7. Проведение конкурса «Моё здоровье – моя судьба»</a:t>
                      </a:r>
                      <a:endParaRPr lang="ru-RU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100" b="1" dirty="0" smtClean="0"/>
                    </a:p>
                    <a:p>
                      <a:endParaRPr lang="ru-RU" sz="1100" b="1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100" b="1"/>
                    </a:p>
                  </a:txBody>
                  <a:tcPr/>
                </a:tc>
              </a:tr>
              <a:tr h="170212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b="1" dirty="0">
                          <a:latin typeface="+mn-lt"/>
                          <a:ea typeface="Times New Roman"/>
                        </a:rPr>
                        <a:t>1. Проведение собрания для родителей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endParaRPr lang="ru-RU" sz="1100" b="1" dirty="0" smtClean="0">
                        <a:latin typeface="+mn-lt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b="1" dirty="0" smtClean="0">
                          <a:latin typeface="+mn-lt"/>
                          <a:ea typeface="Times New Roman"/>
                        </a:rPr>
                        <a:t>2</a:t>
                      </a:r>
                      <a:r>
                        <a:rPr lang="ru-RU" sz="1100" b="1" dirty="0">
                          <a:latin typeface="+mn-lt"/>
                          <a:ea typeface="Times New Roman"/>
                        </a:rPr>
                        <a:t>. Подведение итогов конкурса на лучший плакат по распространению здорового образа жизни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b="1" dirty="0">
                          <a:latin typeface="+mn-lt"/>
                          <a:ea typeface="Times New Roman"/>
                        </a:rPr>
                        <a:t>8-10 месяц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b="1" dirty="0">
                          <a:latin typeface="+mn-lt"/>
                          <a:ea typeface="Times New Roman"/>
                        </a:rPr>
                        <a:t>Сорокоумова В.А.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b="1" dirty="0">
                          <a:latin typeface="+mn-lt"/>
                          <a:ea typeface="Times New Roman"/>
                        </a:rPr>
                        <a:t>Чубарева И.Н.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b="1" dirty="0">
                          <a:latin typeface="+mn-lt"/>
                          <a:ea typeface="Times New Roman"/>
                        </a:rPr>
                        <a:t>Егорова В.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b="1" dirty="0">
                          <a:latin typeface="+mn-lt"/>
                          <a:ea typeface="Times New Roman"/>
                        </a:rPr>
                        <a:t>Бессолицын А.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b="1" dirty="0">
                          <a:latin typeface="+mn-lt"/>
                          <a:ea typeface="Times New Roman"/>
                        </a:rPr>
                        <a:t>Учащиеся школы № 162,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b="1" dirty="0">
                          <a:latin typeface="+mn-lt"/>
                          <a:ea typeface="Times New Roman"/>
                        </a:rPr>
                        <a:t>родительская общественность</a:t>
                      </a:r>
                    </a:p>
                  </a:txBody>
                  <a:tcPr marL="68580" marR="68580" marT="0" marB="0"/>
                </a:tc>
              </a:tr>
              <a:tr h="129732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b="1" dirty="0">
                          <a:latin typeface="+mn-lt"/>
                          <a:ea typeface="Times New Roman"/>
                        </a:rPr>
                        <a:t>1. Проведение итоговой научно-практической конференции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endParaRPr lang="ru-RU" sz="1100" b="1" dirty="0" smtClean="0">
                        <a:latin typeface="+mn-lt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b="1" dirty="0" smtClean="0">
                          <a:latin typeface="+mn-lt"/>
                          <a:ea typeface="Times New Roman"/>
                        </a:rPr>
                        <a:t>2</a:t>
                      </a:r>
                      <a:r>
                        <a:rPr lang="ru-RU" sz="1100" b="1" dirty="0">
                          <a:latin typeface="+mn-lt"/>
                          <a:ea typeface="Times New Roman"/>
                        </a:rPr>
                        <a:t>. Работа над итоговым отчетом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b="1" dirty="0">
                          <a:latin typeface="+mn-lt"/>
                          <a:ea typeface="Times New Roman"/>
                        </a:rPr>
                        <a:t>11 месяц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b="1" dirty="0">
                          <a:latin typeface="+mn-lt"/>
                          <a:ea typeface="Times New Roman"/>
                        </a:rPr>
                        <a:t>Сорокоумова В.А.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b="1" dirty="0">
                          <a:latin typeface="+mn-lt"/>
                          <a:ea typeface="Times New Roman"/>
                        </a:rPr>
                        <a:t>Иванова М.Р.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b="1" dirty="0">
                          <a:latin typeface="+mn-lt"/>
                          <a:ea typeface="Times New Roman"/>
                        </a:rPr>
                        <a:t>Учащиеся школы № 162,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b="1" dirty="0">
                          <a:latin typeface="+mn-lt"/>
                          <a:ea typeface="Times New Roman"/>
                        </a:rPr>
                        <a:t>педагоги школы № 162</a:t>
                      </a: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ransition>
    <p:strips dir="rd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89438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Ожидаемые результаты проекта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85860"/>
            <a:ext cx="7239000" cy="5169876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b="1" dirty="0" smtClean="0"/>
              <a:t>А. Качественные</a:t>
            </a:r>
            <a:endParaRPr lang="ru-RU" dirty="0" smtClean="0"/>
          </a:p>
          <a:p>
            <a:pPr>
              <a:buNone/>
            </a:pPr>
            <a:r>
              <a:rPr lang="ru-RU" b="1" dirty="0" smtClean="0"/>
              <a:t> </a:t>
            </a:r>
          </a:p>
          <a:p>
            <a:pPr>
              <a:buNone/>
            </a:pPr>
            <a:r>
              <a:rPr lang="ru-RU" dirty="0" smtClean="0"/>
              <a:t>В ходе реализации проекта у учащихся школы № 162 произойдет формирование позитивной мотивации к ведению здорового образа жизни. Они получат объективную научную информацию по первичной профилактике наркомании. Будут созданы устойчивые добровольческие группы для проведения бесед среди учащихся по принципу «Знаешь сам – научи другого».</a:t>
            </a:r>
          </a:p>
          <a:p>
            <a:pPr>
              <a:buNone/>
            </a:pPr>
            <a:r>
              <a:rPr lang="ru-RU" dirty="0" smtClean="0"/>
              <a:t>	Наряду с этим произойдет активизация совместной деятельности родителей, учителей школы № 162 в выработке новых подходов к обсуждению вопросов здорового образа жизни.</a:t>
            </a:r>
          </a:p>
          <a:p>
            <a:pPr>
              <a:buNone/>
            </a:pPr>
            <a:r>
              <a:rPr lang="ru-RU" dirty="0" smtClean="0"/>
              <a:t>	Возрастет авторитет добровольцев, участвующих в проекте, среди сверстников.</a:t>
            </a:r>
          </a:p>
          <a:p>
            <a:pPr>
              <a:buNone/>
            </a:pPr>
            <a:r>
              <a:rPr lang="ru-RU" dirty="0" smtClean="0"/>
              <a:t>	Выпущенные плакаты помогут профилактической работе по употреблению ПАВ.</a:t>
            </a:r>
          </a:p>
          <a:p>
            <a:pPr>
              <a:buNone/>
            </a:pPr>
            <a:r>
              <a:rPr lang="ru-RU" dirty="0" smtClean="0"/>
              <a:t>	Деятельность волонтеров будет способствовать личностному самовыражению внутренней позиции к данной теме. Освещение целей, задач, результатов проекта будет формировать позитивное общественное мнение обо всех участниках проекта.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>
    <p:strips dir="rd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57166"/>
            <a:ext cx="7239000" cy="6098570"/>
          </a:xfrm>
        </p:spPr>
        <p:txBody>
          <a:bodyPr/>
          <a:lstStyle/>
          <a:p>
            <a:pPr>
              <a:buNone/>
            </a:pPr>
            <a:r>
              <a:rPr lang="ru-RU" b="1" dirty="0" smtClean="0"/>
              <a:t>Б. Количественные</a:t>
            </a: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Clr>
                <a:schemeClr val="tx2">
                  <a:lumMod val="75000"/>
                </a:schemeClr>
              </a:buClr>
            </a:pPr>
            <a:r>
              <a:rPr lang="ru-RU" dirty="0" smtClean="0"/>
              <a:t>Привлечены в проект не менее 10 человек.</a:t>
            </a:r>
          </a:p>
          <a:p>
            <a:pPr>
              <a:buClr>
                <a:schemeClr val="tx2">
                  <a:lumMod val="75000"/>
                </a:schemeClr>
              </a:buClr>
            </a:pPr>
            <a:r>
              <a:rPr lang="ru-RU" dirty="0" smtClean="0"/>
              <a:t>Сформированы и обучены добровольческие группы молодежи по программе «Знаешь сам – научи другого» с привлечением 36 человек.</a:t>
            </a:r>
          </a:p>
          <a:p>
            <a:pPr>
              <a:buClr>
                <a:schemeClr val="tx2">
                  <a:lumMod val="75000"/>
                </a:schemeClr>
              </a:buClr>
            </a:pPr>
            <a:r>
              <a:rPr lang="ru-RU" dirty="0" smtClean="0"/>
              <a:t>Проведено волонтерами не менее 6 мероприятий.</a:t>
            </a:r>
          </a:p>
          <a:p>
            <a:pPr>
              <a:buClr>
                <a:schemeClr val="tx2">
                  <a:lumMod val="75000"/>
                </a:schemeClr>
              </a:buClr>
            </a:pPr>
            <a:r>
              <a:rPr lang="ru-RU" dirty="0" smtClean="0"/>
              <a:t>Проведено № семинара для волонтеров.</a:t>
            </a:r>
          </a:p>
          <a:p>
            <a:pPr>
              <a:buClr>
                <a:schemeClr val="tx2">
                  <a:lumMod val="75000"/>
                </a:schemeClr>
              </a:buClr>
            </a:pPr>
            <a:r>
              <a:rPr lang="ru-RU" dirty="0" smtClean="0"/>
              <a:t>Проведена итоговая научно-практическая конференция с участием не менее 60 человек.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>
    <p:strips dir="rd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idx="1"/>
          </p:nvPr>
        </p:nvSpPr>
        <p:spPr>
          <a:xfrm>
            <a:off x="457200" y="428625"/>
            <a:ext cx="7239000" cy="6027738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tang" pitchFamily="18" charset="-127"/>
                <a:ea typeface="Batang" pitchFamily="18" charset="-127"/>
              </a:rPr>
              <a:t>Информация об общественной организации</a:t>
            </a:r>
          </a:p>
          <a:p>
            <a:pPr>
              <a:buNone/>
            </a:pPr>
            <a:r>
              <a:rPr lang="ru-RU" sz="2800" dirty="0" smtClean="0"/>
              <a:t> </a:t>
            </a:r>
          </a:p>
          <a:p>
            <a:pPr>
              <a:buNone/>
            </a:pPr>
            <a:r>
              <a:rPr lang="ru-RU" sz="2800" dirty="0" smtClean="0"/>
              <a:t>Организация волонтерского движения образована в 2009-2010 учебном году. Она объединяет учащихся 7-х и 10-х классов школы № 162</a:t>
            </a:r>
          </a:p>
          <a:p>
            <a:pPr>
              <a:buNone/>
            </a:pPr>
            <a:endParaRPr lang="ru-RU" sz="2800" dirty="0" smtClean="0"/>
          </a:p>
          <a:p>
            <a:pPr>
              <a:buNone/>
            </a:pPr>
            <a:endParaRPr lang="ru-RU" sz="2800" dirty="0" smtClean="0"/>
          </a:p>
          <a:p>
            <a:pPr>
              <a:buNone/>
            </a:pPr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tang" pitchFamily="18" charset="-127"/>
                <a:ea typeface="Batang" pitchFamily="18" charset="-127"/>
              </a:rPr>
              <a:t>Основные задачи организации:</a:t>
            </a:r>
            <a:endParaRPr lang="ru-RU" sz="36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atang" pitchFamily="18" charset="-127"/>
              <a:ea typeface="Batang" pitchFamily="18" charset="-127"/>
            </a:endParaRPr>
          </a:p>
          <a:p>
            <a:pPr>
              <a:buNone/>
            </a:pPr>
            <a:r>
              <a:rPr lang="ru-RU" sz="2800" dirty="0" smtClean="0"/>
              <a:t> </a:t>
            </a:r>
          </a:p>
          <a:p>
            <a:pPr>
              <a:buClr>
                <a:schemeClr val="tx2">
                  <a:lumMod val="75000"/>
                </a:schemeClr>
              </a:buClr>
            </a:pPr>
            <a:r>
              <a:rPr lang="ru-RU" sz="2800" dirty="0" smtClean="0"/>
              <a:t>Реализация программ по экологическому воспитанию учащихся.</a:t>
            </a:r>
          </a:p>
          <a:p>
            <a:pPr>
              <a:buClr>
                <a:schemeClr val="tx2">
                  <a:lumMod val="75000"/>
                </a:schemeClr>
              </a:buClr>
            </a:pPr>
            <a:r>
              <a:rPr lang="ru-RU" sz="2800" dirty="0" smtClean="0"/>
              <a:t>Обеспечение необходимых условий для личностного развития, укрепления здоровья молодежи, профессионального самоопределения. </a:t>
            </a:r>
          </a:p>
          <a:p>
            <a:pPr>
              <a:buNone/>
            </a:pPr>
            <a:endParaRPr lang="ru-RU" sz="2800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>
    <p:strips dir="rd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608630"/>
          </a:xfrm>
        </p:spPr>
        <p:txBody>
          <a:bodyPr/>
          <a:lstStyle/>
          <a:p>
            <a:pPr algn="ctr"/>
            <a:r>
              <a:rPr lang="ru-RU" dirty="0" smtClean="0"/>
              <a:t>Бюджет проекта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07769492"/>
              </p:ext>
            </p:extLst>
          </p:nvPr>
        </p:nvGraphicFramePr>
        <p:xfrm>
          <a:off x="457200" y="1000125"/>
          <a:ext cx="7239000" cy="542544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809750"/>
                <a:gridCol w="1809750"/>
                <a:gridCol w="1809750"/>
                <a:gridCol w="1809750"/>
              </a:tblGrid>
              <a:tr h="37084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Статья расходов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Всего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</a:rPr>
                        <a:t>Имеется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Требуется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Расходные материалы: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latin typeface="Times New Roman"/>
                          <a:ea typeface="Times New Roman"/>
                        </a:rPr>
                        <a:t>9</a:t>
                      </a:r>
                      <a:r>
                        <a:rPr lang="ru-RU" sz="1600" dirty="0" smtClean="0">
                          <a:latin typeface="Times New Roman"/>
                          <a:ea typeface="Times New Roman"/>
                        </a:rPr>
                        <a:t>000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Ватман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25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latin typeface="Times New Roman"/>
                          <a:ea typeface="Times New Roman"/>
                        </a:rPr>
                        <a:t>500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Краски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latin typeface="Times New Roman"/>
                          <a:ea typeface="Times New Roman"/>
                        </a:rPr>
                        <a:t>500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Блокноты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2000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Ручки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50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</a:rPr>
                        <a:t>500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</a:rPr>
                        <a:t>Папки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1000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</a:rPr>
                        <a:t>Маркеры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60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1200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</a:rPr>
                        <a:t>Ксероксная бумага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1000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spc="-50">
                          <a:latin typeface="Times New Roman"/>
                          <a:ea typeface="Times New Roman"/>
                        </a:rPr>
                        <a:t>Бумага для сертификатов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20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latin typeface="Times New Roman"/>
                          <a:ea typeface="Times New Roman"/>
                        </a:rPr>
                        <a:t>500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</a:rPr>
                        <a:t>Карандаши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latin typeface="Times New Roman"/>
                          <a:ea typeface="Times New Roman"/>
                        </a:rPr>
                        <a:t>500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</a:rPr>
                        <a:t>Скотч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latin typeface="Times New Roman"/>
                          <a:ea typeface="Times New Roman"/>
                        </a:rPr>
                        <a:t>500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</a:rPr>
                        <a:t>Ножницы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800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ИТОГО: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latin typeface="Times New Roman"/>
                          <a:ea typeface="Times New Roman"/>
                        </a:rPr>
                        <a:t>9</a:t>
                      </a:r>
                      <a:r>
                        <a:rPr lang="ru-RU" sz="1600" dirty="0" smtClean="0">
                          <a:latin typeface="Times New Roman"/>
                          <a:ea typeface="Times New Roman"/>
                        </a:rPr>
                        <a:t>000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ransition>
    <p:strips dir="rd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>
            <a:spLocks noGrp="1"/>
          </p:cNvSpPr>
          <p:nvPr>
            <p:ph idx="1"/>
          </p:nvPr>
        </p:nvSpPr>
        <p:spPr>
          <a:xfrm>
            <a:off x="457200" y="285750"/>
            <a:ext cx="7239000" cy="6170613"/>
          </a:xfrm>
        </p:spPr>
        <p:txBody>
          <a:bodyPr>
            <a:normAutofit lnSpcReduction="10000"/>
          </a:bodyPr>
          <a:lstStyle/>
          <a:p>
            <a:pPr marL="514350" indent="-514350">
              <a:buClr>
                <a:schemeClr val="tx2">
                  <a:lumMod val="75000"/>
                </a:schemeClr>
              </a:buClr>
            </a:pPr>
            <a:r>
              <a:rPr lang="ru-RU" sz="2800" dirty="0" smtClean="0">
                <a:solidFill>
                  <a:schemeClr val="tx1">
                    <a:lumMod val="85000"/>
                  </a:schemeClr>
                </a:solidFill>
                <a:latin typeface="Calibri" pitchFamily="34" charset="0"/>
                <a:cs typeface="Calibri" pitchFamily="34" charset="0"/>
              </a:rPr>
              <a:t>Название проекта:</a:t>
            </a:r>
          </a:p>
          <a:p>
            <a:pPr>
              <a:buNone/>
            </a:pPr>
            <a:r>
              <a:rPr lang="ru-RU" sz="2800" dirty="0" smtClean="0">
                <a:solidFill>
                  <a:schemeClr val="tx1">
                    <a:lumMod val="85000"/>
                  </a:schemeClr>
                </a:solidFill>
                <a:latin typeface="Calibri" pitchFamily="34" charset="0"/>
                <a:cs typeface="Calibri" pitchFamily="34" charset="0"/>
              </a:rPr>
              <a:t>   «Здоровая молодёжь – здоровое общество» </a:t>
            </a:r>
          </a:p>
          <a:p>
            <a:pPr>
              <a:buClr>
                <a:schemeClr val="tx2">
                  <a:lumMod val="75000"/>
                </a:schemeClr>
              </a:buClr>
            </a:pPr>
            <a:r>
              <a:rPr lang="ru-RU" sz="2800" dirty="0" smtClean="0">
                <a:solidFill>
                  <a:schemeClr val="tx1">
                    <a:lumMod val="85000"/>
                  </a:schemeClr>
                </a:solidFill>
                <a:latin typeface="Calibri" pitchFamily="34" charset="0"/>
                <a:cs typeface="Calibri" pitchFamily="34" charset="0"/>
              </a:rPr>
              <a:t>Соискатель : Волонтерская организация МОУ СОШ</a:t>
            </a:r>
            <a:r>
              <a:rPr lang="en-US" sz="2800" dirty="0" smtClean="0">
                <a:solidFill>
                  <a:schemeClr val="tx1">
                    <a:lumMod val="85000"/>
                  </a:schemeClr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ru-RU" sz="2800" dirty="0" smtClean="0">
                <a:solidFill>
                  <a:schemeClr val="tx1">
                    <a:lumMod val="85000"/>
                  </a:schemeClr>
                </a:solidFill>
                <a:latin typeface="Calibri" pitchFamily="34" charset="0"/>
                <a:cs typeface="Calibri" pitchFamily="34" charset="0"/>
              </a:rPr>
              <a:t>№ 162 города Омска</a:t>
            </a:r>
          </a:p>
          <a:p>
            <a:pPr>
              <a:buClr>
                <a:schemeClr val="tx2">
                  <a:lumMod val="75000"/>
                </a:schemeClr>
              </a:buClr>
            </a:pPr>
            <a:r>
              <a:rPr lang="ru-RU" sz="2800" dirty="0" smtClean="0">
                <a:solidFill>
                  <a:schemeClr val="tx1">
                    <a:lumMod val="85000"/>
                  </a:schemeClr>
                </a:solidFill>
                <a:latin typeface="Calibri" pitchFamily="34" charset="0"/>
                <a:cs typeface="Calibri" pitchFamily="34" charset="0"/>
              </a:rPr>
              <a:t>География проекта: город Омск</a:t>
            </a:r>
          </a:p>
          <a:p>
            <a:pPr>
              <a:buClr>
                <a:schemeClr val="tx2">
                  <a:lumMod val="75000"/>
                </a:schemeClr>
              </a:buClr>
            </a:pPr>
            <a:r>
              <a:rPr lang="ru-RU" sz="2800" dirty="0" smtClean="0">
                <a:solidFill>
                  <a:schemeClr val="tx1">
                    <a:lumMod val="85000"/>
                  </a:schemeClr>
                </a:solidFill>
                <a:latin typeface="Calibri" pitchFamily="34" charset="0"/>
                <a:cs typeface="Calibri" pitchFamily="34" charset="0"/>
              </a:rPr>
              <a:t>Сроки проведения: с февраля 2011 года по декабрь 2011 года</a:t>
            </a:r>
          </a:p>
          <a:p>
            <a:pPr>
              <a:buClr>
                <a:schemeClr val="tx2">
                  <a:lumMod val="75000"/>
                </a:schemeClr>
              </a:buClr>
            </a:pPr>
            <a:r>
              <a:rPr lang="ru-RU" sz="2800" dirty="0" smtClean="0">
                <a:solidFill>
                  <a:schemeClr val="tx1">
                    <a:lumMod val="85000"/>
                  </a:schemeClr>
                </a:solidFill>
                <a:latin typeface="Calibri" pitchFamily="34" charset="0"/>
                <a:cs typeface="Calibri" pitchFamily="34" charset="0"/>
              </a:rPr>
              <a:t>Сумма затрат на реализацию проекта: 6000 рублей</a:t>
            </a:r>
          </a:p>
          <a:p>
            <a:pPr>
              <a:buClr>
                <a:schemeClr val="tx2">
                  <a:lumMod val="75000"/>
                </a:schemeClr>
              </a:buClr>
            </a:pPr>
            <a:r>
              <a:rPr lang="ru-RU" sz="2800" dirty="0" smtClean="0">
                <a:solidFill>
                  <a:schemeClr val="tx1">
                    <a:lumMod val="85000"/>
                  </a:schemeClr>
                </a:solidFill>
                <a:latin typeface="Calibri" pitchFamily="34" charset="0"/>
                <a:cs typeface="Calibri" pitchFamily="34" charset="0"/>
              </a:rPr>
              <a:t>Руководитель проекта: Сорокоумова Валентина  Алексеевна</a:t>
            </a:r>
          </a:p>
          <a:p>
            <a:pPr>
              <a:buClr>
                <a:schemeClr val="tx2">
                  <a:lumMod val="75000"/>
                </a:schemeClr>
              </a:buClr>
            </a:pPr>
            <a:r>
              <a:rPr lang="ru-RU" sz="2800" dirty="0" smtClean="0">
                <a:solidFill>
                  <a:schemeClr val="tx1">
                    <a:lumMod val="85000"/>
                  </a:schemeClr>
                </a:solidFill>
                <a:latin typeface="Calibri" pitchFamily="34" charset="0"/>
                <a:cs typeface="Calibri" pitchFamily="34" charset="0"/>
              </a:rPr>
              <a:t>Рабочий адрес: 644020, г. Омск, ул. Лобкова, д. 2                тел. 44-32-09</a:t>
            </a:r>
          </a:p>
          <a:p>
            <a:endParaRPr lang="ru-RU" dirty="0"/>
          </a:p>
        </p:txBody>
      </p:sp>
    </p:spTree>
  </p:cSld>
  <p:clrMapOvr>
    <a:masterClrMapping/>
  </p:clrMapOvr>
  <p:transition>
    <p:strips dir="rd"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608630"/>
          </a:xfrm>
        </p:spPr>
        <p:txBody>
          <a:bodyPr/>
          <a:lstStyle/>
          <a:p>
            <a:pPr algn="ctr"/>
            <a:r>
              <a:rPr lang="ru-RU" dirty="0" smtClean="0"/>
              <a:t>Возможные риски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00108"/>
            <a:ext cx="7239000" cy="5455628"/>
          </a:xfrm>
        </p:spPr>
        <p:txBody>
          <a:bodyPr/>
          <a:lstStyle/>
          <a:p>
            <a:pPr>
              <a:buClr>
                <a:schemeClr val="tx2">
                  <a:lumMod val="75000"/>
                </a:schemeClr>
              </a:buClr>
            </a:pPr>
            <a:r>
              <a:rPr lang="ru-RU" dirty="0" smtClean="0"/>
              <a:t>Отторжение некоторыми учащимися идей проекта.</a:t>
            </a:r>
          </a:p>
          <a:p>
            <a:pPr>
              <a:buClr>
                <a:schemeClr val="tx2">
                  <a:lumMod val="75000"/>
                </a:schemeClr>
              </a:buClr>
            </a:pPr>
            <a:r>
              <a:rPr lang="ru-RU" dirty="0" smtClean="0"/>
              <a:t>Нежелание распространять здоровый образ жизни.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>
    <p:strips dir="rd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Аннотация проекта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2000" dirty="0" smtClean="0"/>
              <a:t>Проект направлен на формирование и подготовку семейных групп добровольцев для проведения мероприятий по профилактике первичной наркомании и адресной пропаганде здорового образа жизни в школе № 162 г. Омска.</a:t>
            </a:r>
          </a:p>
          <a:p>
            <a:pPr>
              <a:buNone/>
            </a:pPr>
            <a:r>
              <a:rPr lang="ru-RU" sz="2000" dirty="0" smtClean="0"/>
              <a:t>Одна из острых социальных проблем г. Омска – распространение наркомании и токсикомании. Поэтому будут проведены мероприятия, направленные на профилактику первичной наркомании:</a:t>
            </a:r>
          </a:p>
          <a:p>
            <a:pPr>
              <a:buClr>
                <a:schemeClr val="tx2">
                  <a:lumMod val="75000"/>
                </a:schemeClr>
              </a:buClr>
            </a:pPr>
            <a:r>
              <a:rPr lang="ru-RU" sz="2000" dirty="0" smtClean="0"/>
              <a:t>Выпуск информационных материалов для подростков;</a:t>
            </a:r>
          </a:p>
          <a:p>
            <a:pPr>
              <a:buClr>
                <a:schemeClr val="tx2">
                  <a:lumMod val="75000"/>
                </a:schemeClr>
              </a:buClr>
            </a:pPr>
            <a:r>
              <a:rPr lang="ru-RU" sz="2000" dirty="0" smtClean="0"/>
              <a:t>Организация и проведение семинаров-тренингов «Знаешь сам– научи другого»;</a:t>
            </a:r>
          </a:p>
          <a:p>
            <a:pPr>
              <a:buClr>
                <a:schemeClr val="tx2">
                  <a:lumMod val="75000"/>
                </a:schemeClr>
              </a:buClr>
            </a:pPr>
            <a:r>
              <a:rPr lang="ru-RU" sz="2000" dirty="0" smtClean="0"/>
              <a:t>Организация и проведение совместных</a:t>
            </a:r>
          </a:p>
          <a:p>
            <a:pPr>
              <a:buClr>
                <a:schemeClr val="bg1">
                  <a:lumMod val="95000"/>
                  <a:lumOff val="5000"/>
                </a:schemeClr>
              </a:buClr>
              <a:buNone/>
            </a:pPr>
            <a:r>
              <a:rPr lang="ru-RU" sz="2000" dirty="0" smtClean="0"/>
              <a:t> семинаров с родителями и учащимися школы № 162</a:t>
            </a:r>
          </a:p>
          <a:p>
            <a:pPr>
              <a:buNone/>
            </a:pPr>
            <a:endParaRPr lang="ru-RU" sz="1700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>
    <p:strips dir="rd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Постановка проблемы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2400" dirty="0" smtClean="0"/>
              <a:t>По данным наркологической службы на учете с наркологическими расстройствами в городе Омске состоит более тысячи детей и подростков. При этом первичная профилактика наркомании практически отсутствует. 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>
    <p:strips dir="rd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Цели и задачи проекта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Профилактика злоупотребления ПАВ среди учеников школы № 162 путем мобилизации структур гражданского общества через вовлечение молодежи и родителей в общественно полезную работу по профилактике наркомании среди учащихся;</a:t>
            </a:r>
          </a:p>
          <a:p>
            <a:r>
              <a:rPr lang="ru-RU" dirty="0" smtClean="0"/>
              <a:t>Повышение у родителей уровня понимания важности данной социальной проблемы путем проведения бесед, конференций.</a:t>
            </a:r>
          </a:p>
          <a:p>
            <a:endParaRPr lang="ru-RU" dirty="0"/>
          </a:p>
        </p:txBody>
      </p:sp>
    </p:spTree>
  </p:cSld>
  <p:clrMapOvr>
    <a:masterClrMapping/>
  </p:clrMapOvr>
  <p:transition>
    <p:strips dir="rd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Задачи проекта: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ru-RU" sz="2400" dirty="0" smtClean="0"/>
              <a:t>Организовать профилактическую работу по исключению злоупотребления ПАВ в школе № 162;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400" dirty="0" smtClean="0"/>
              <a:t>Организовать и провести интерактивные тренинги с лидерами старшеклассников по программе «Знаешь сам - научи другого»;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400" dirty="0" smtClean="0"/>
              <a:t>Продолжить работу волонтерской организации по профилактике наркомании;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400" dirty="0" smtClean="0"/>
              <a:t>Провести конкурс «Моё здоровье – моя судьба»;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400" dirty="0" smtClean="0"/>
              <a:t>Организовать конкурс плакатов по профилактике ПАВ.</a:t>
            </a:r>
          </a:p>
          <a:p>
            <a:pPr marL="514350" indent="-514350">
              <a:buNone/>
            </a:pPr>
            <a:endParaRPr lang="ru-RU" sz="2000" dirty="0" smtClean="0"/>
          </a:p>
          <a:p>
            <a:pPr marL="514350" indent="-514350">
              <a:buFont typeface="+mj-lt"/>
              <a:buAutoNum type="arabicPeriod"/>
            </a:pPr>
            <a:endParaRPr lang="ru-RU" dirty="0"/>
          </a:p>
        </p:txBody>
      </p:sp>
    </p:spTree>
  </p:cSld>
  <p:clrMapOvr>
    <a:masterClrMapping/>
  </p:clrMapOvr>
  <p:transition>
    <p:strips dir="rd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Механизм реализации проекта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Приоритеты проекта будут акцентированы на учащихся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8-11 </a:t>
            </a:r>
            <a:r>
              <a:rPr lang="ru-RU" dirty="0" smtClean="0">
                <a:cs typeface="Arial" pitchFamily="34" charset="0"/>
              </a:rPr>
              <a:t>классов.</a:t>
            </a:r>
          </a:p>
          <a:p>
            <a:pPr>
              <a:buNone/>
            </a:pPr>
            <a:r>
              <a:rPr lang="ru-RU" dirty="0" smtClean="0">
                <a:cs typeface="Arial" pitchFamily="34" charset="0"/>
              </a:rPr>
              <a:t>Формирование позитивной мотивации к здоровому образу жизни: волонтеры проведут семинары-тренинги «Знаешь сам – научи другого». </a:t>
            </a:r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>
    <p:strips dir="rd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800" dirty="0" smtClean="0"/>
              <a:t>Предоставление молодёжи информации о вреде потребления психоактивных средств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Волонтеры подготовят презентацию с изображением системы организма, внутренних органов с изображением поражения систем организма, внутренних органов, веществами , содержащимися в наркотиках.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>
    <p:strips dir="rd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000" dirty="0" smtClean="0"/>
              <a:t>Активизация родителей и учителей школы № 162 к выработке общих подходов к формированию у учащихся внутренней мотивации к здоровому образу жизни</a:t>
            </a:r>
            <a:endParaRPr lang="ru-RU" sz="2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Волонтеры проведут информационные беседы с родителями. Родители получат информацию о наркоситуации в регионе, о том, что такое первичная профилактика употребления ПАВ в повозрастном аспекте.</a:t>
            </a:r>
          </a:p>
          <a:p>
            <a:pPr>
              <a:buNone/>
            </a:pPr>
            <a:r>
              <a:rPr lang="ru-RU" dirty="0" smtClean="0"/>
              <a:t>Выступления волонтеров будут проводиться в течение всего срока реализации проекта.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>
    <p:strips dir="rd"/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68</TotalTime>
  <Words>997</Words>
  <Application>Microsoft Office PowerPoint</Application>
  <PresentationFormat>Экран (4:3)</PresentationFormat>
  <Paragraphs>233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Изящная</vt:lpstr>
      <vt:lpstr>«Здоровая молодежь – здоровое общество»</vt:lpstr>
      <vt:lpstr>Презентация PowerPoint</vt:lpstr>
      <vt:lpstr>Аннотация проекта</vt:lpstr>
      <vt:lpstr>Постановка проблемы</vt:lpstr>
      <vt:lpstr>Цели и задачи проекта</vt:lpstr>
      <vt:lpstr>Задачи проекта:</vt:lpstr>
      <vt:lpstr>Механизм реализации проекта</vt:lpstr>
      <vt:lpstr>Предоставление молодёжи информации о вреде потребления психоактивных средств</vt:lpstr>
      <vt:lpstr>Активизация родителей и учителей школы № 162 к выработке общих подходов к формированию у учащихся внутренней мотивации к здоровому образу жизни</vt:lpstr>
      <vt:lpstr>Рост авторитета волонтёрской организации среди сверстников</vt:lpstr>
      <vt:lpstr>Настоящий проект реализуется в три этапа</vt:lpstr>
      <vt:lpstr>Механизм оценки результатов</vt:lpstr>
      <vt:lpstr>Календарный план работы</vt:lpstr>
      <vt:lpstr>Презентация PowerPoint</vt:lpstr>
      <vt:lpstr>Презентация PowerPoint</vt:lpstr>
      <vt:lpstr>Ожидаемые результаты проекта</vt:lpstr>
      <vt:lpstr>Презентация PowerPoint</vt:lpstr>
      <vt:lpstr>Презентация PowerPoint</vt:lpstr>
      <vt:lpstr>Бюджет проекта</vt:lpstr>
      <vt:lpstr>Возможные риски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«Здоровая молодежь – здоровое общество»</dc:title>
  <dc:creator>Лера</dc:creator>
  <cp:lastModifiedBy>Информатика</cp:lastModifiedBy>
  <cp:revision>9</cp:revision>
  <dcterms:created xsi:type="dcterms:W3CDTF">2011-12-29T06:02:03Z</dcterms:created>
  <dcterms:modified xsi:type="dcterms:W3CDTF">2012-01-09T05:35:25Z</dcterms:modified>
</cp:coreProperties>
</file>