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328"/>
            <a:ext cx="8507288" cy="12527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FF00"/>
                </a:solidFill>
              </a:rPr>
              <a:t>Мотивация ученика </a:t>
            </a:r>
            <a:r>
              <a:rPr lang="ru-RU" sz="4000" b="1" dirty="0" smtClean="0">
                <a:solidFill>
                  <a:srgbClr val="FFFF00"/>
                </a:solidFill>
              </a:rPr>
              <a:t>–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основное </a:t>
            </a:r>
            <a:r>
              <a:rPr lang="ru-RU" sz="3200" b="1" dirty="0">
                <a:solidFill>
                  <a:srgbClr val="FFFF00"/>
                </a:solidFill>
              </a:rPr>
              <a:t>условие успешного обучения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000" dirty="0"/>
              <a:t>       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endParaRPr lang="ru-RU" sz="1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000" dirty="0"/>
              <a:t>           </a:t>
            </a:r>
            <a:endParaRPr lang="ru-RU" sz="1200" dirty="0">
              <a:solidFill>
                <a:schemeClr val="tx2"/>
              </a:solidFill>
            </a:endParaRPr>
          </a:p>
        </p:txBody>
      </p:sp>
      <p:pic>
        <p:nvPicPr>
          <p:cNvPr id="1030" name="Picture 6" descr="C:\Users\Елена\Desktop\фото осень 2011\DSC0077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76064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483768" y="5589240"/>
            <a:ext cx="6264696" cy="11205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solidFill>
                  <a:schemeClr val="tx1">
                    <a:lumMod val="95000"/>
                  </a:schemeClr>
                </a:solidFill>
              </a:rPr>
              <a:t>Жарикова Елена Анатольевна</a:t>
            </a:r>
            <a:endParaRPr lang="ru-RU" sz="32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3200" b="1" dirty="0">
                <a:solidFill>
                  <a:schemeClr val="tx1">
                    <a:lumMod val="95000"/>
                  </a:schemeClr>
                </a:solidFill>
              </a:rPr>
              <a:t>у</a:t>
            </a: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</a:rPr>
              <a:t>читель начальных классов</a:t>
            </a:r>
            <a:endParaRPr lang="ru-RU" sz="32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751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/>
              <a:t>Недостаток любви затрудняет развитие ребенка</a:t>
            </a:r>
            <a:r>
              <a:rPr lang="ru-RU" sz="2400" b="1" dirty="0" smtClean="0"/>
              <a:t>.</a:t>
            </a:r>
          </a:p>
          <a:p>
            <a:pPr marL="18288" indent="0">
              <a:lnSpc>
                <a:spcPct val="90000"/>
              </a:lnSpc>
              <a:buNone/>
            </a:pP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Влияние плохого психологического климата в </a:t>
            </a:r>
            <a:r>
              <a:rPr lang="ru-RU" sz="2400" b="1" dirty="0" smtClean="0"/>
              <a:t>школе</a:t>
            </a:r>
          </a:p>
          <a:p>
            <a:pPr marL="18288" indent="0">
              <a:lnSpc>
                <a:spcPct val="90000"/>
              </a:lnSpc>
              <a:buNone/>
            </a:pP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С</a:t>
            </a:r>
            <a:r>
              <a:rPr lang="ru-RU" sz="2400" b="1" dirty="0" smtClean="0"/>
              <a:t>трах </a:t>
            </a:r>
            <a:r>
              <a:rPr lang="ru-RU" sz="2400" b="1" dirty="0"/>
              <a:t>мешает детям стать </a:t>
            </a:r>
            <a:r>
              <a:rPr lang="ru-RU" sz="2400" b="1" dirty="0" smtClean="0"/>
              <a:t>самостоятельными</a:t>
            </a:r>
          </a:p>
          <a:p>
            <a:pPr marL="18288" indent="0">
              <a:lnSpc>
                <a:spcPct val="90000"/>
              </a:lnSpc>
              <a:buNone/>
            </a:pP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 Чрезмерные нагрузки отнимают энергию </a:t>
            </a:r>
            <a:endParaRPr lang="ru-RU" sz="2400" b="1" dirty="0" smtClean="0"/>
          </a:p>
          <a:p>
            <a:pPr marL="18288" indent="0">
              <a:lnSpc>
                <a:spcPct val="90000"/>
              </a:lnSpc>
              <a:buNone/>
            </a:pP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Завышенные требования не дают детям полноценно учиться </a:t>
            </a:r>
            <a:endParaRPr lang="ru-RU" sz="2400" b="1" dirty="0" smtClean="0"/>
          </a:p>
          <a:p>
            <a:pPr marL="18288" indent="0">
              <a:lnSpc>
                <a:spcPct val="90000"/>
              </a:lnSpc>
              <a:buNone/>
            </a:pP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Кто считает себя глупым, таким и будет </a:t>
            </a:r>
            <a:endParaRPr lang="ru-RU" sz="2400" b="1" dirty="0" smtClean="0"/>
          </a:p>
          <a:p>
            <a:pPr marL="18288" indent="0">
              <a:lnSpc>
                <a:spcPct val="90000"/>
              </a:lnSpc>
              <a:buNone/>
            </a:pP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Когда нет интереса к предмету, нет и </a:t>
            </a:r>
            <a:r>
              <a:rPr lang="ru-RU" sz="2400" b="1"/>
              <a:t>желания </a:t>
            </a:r>
            <a:r>
              <a:rPr lang="ru-RU" sz="2400" b="1" smtClean="0"/>
              <a:t>учиться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554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3136"/>
            <a:ext cx="8219256" cy="1872208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Доска и мел – главные наши инструменты,</a:t>
            </a:r>
            <a:br>
              <a:rPr lang="ru-RU" sz="3600" dirty="0" smtClean="0"/>
            </a:br>
            <a:r>
              <a:rPr lang="ru-RU" sz="3600" dirty="0" smtClean="0"/>
              <a:t>но хочется большего…</a:t>
            </a:r>
            <a:endParaRPr lang="ru-RU" sz="3600" dirty="0"/>
          </a:p>
        </p:txBody>
      </p:sp>
      <p:pic>
        <p:nvPicPr>
          <p:cNvPr id="3078" name="Picture 6" descr="C:\Users\Елена\Desktop\фото осень 2011\DSC0059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585665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4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404664"/>
            <a:ext cx="3816424" cy="593898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effectLst/>
              </a:rPr>
              <a:t>Цель</a:t>
            </a:r>
            <a:r>
              <a:rPr lang="ru-RU" sz="3200" dirty="0">
                <a:effectLst/>
              </a:rPr>
              <a:t> — это предвидимый результат, </a:t>
            </a:r>
            <a:r>
              <a:rPr lang="ru-RU" sz="3200" dirty="0" smtClean="0">
                <a:effectLst/>
              </a:rPr>
              <a:t>представляемый </a:t>
            </a:r>
            <a:r>
              <a:rPr lang="ru-RU" sz="3200" dirty="0">
                <a:effectLst/>
              </a:rPr>
              <a:t>и осознаваемый человеком. </a:t>
            </a:r>
          </a:p>
          <a:p>
            <a:endParaRPr lang="ru-RU" sz="3200" b="1" dirty="0" smtClean="0">
              <a:solidFill>
                <a:srgbClr val="FFFF00"/>
              </a:solidFill>
              <a:effectLst/>
            </a:endParaRPr>
          </a:p>
          <a:p>
            <a:r>
              <a:rPr lang="ru-RU" sz="3200" b="1" dirty="0" smtClean="0">
                <a:solidFill>
                  <a:srgbClr val="FFFF00"/>
                </a:solidFill>
                <a:effectLst/>
              </a:rPr>
              <a:t>Мотив</a:t>
            </a:r>
            <a:r>
              <a:rPr lang="ru-RU" sz="3200" dirty="0" smtClean="0">
                <a:effectLst/>
              </a:rPr>
              <a:t> </a:t>
            </a:r>
            <a:r>
              <a:rPr lang="ru-RU" sz="3200" dirty="0">
                <a:effectLst/>
              </a:rPr>
              <a:t>- это то, что побуждает человека к действию.</a:t>
            </a:r>
          </a:p>
          <a:p>
            <a:endParaRPr lang="ru-RU" sz="3200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23528" y="3645024"/>
            <a:ext cx="8424936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endParaRPr lang="ru-RU" sz="3200" dirty="0"/>
          </a:p>
        </p:txBody>
      </p:sp>
      <p:pic>
        <p:nvPicPr>
          <p:cNvPr id="2051" name="Picture 3" descr="C:\Users\Елена\Desktop\фото осень 2011\DSC0055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07306"/>
            <a:ext cx="4915537" cy="368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2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83532" y="754440"/>
            <a:ext cx="51125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Учебная деятельность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24128" y="5013176"/>
            <a:ext cx="201622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Оценка</a:t>
            </a:r>
            <a:endParaRPr lang="ru-RU" sz="2400" b="1" dirty="0"/>
          </a:p>
        </p:txBody>
      </p:sp>
      <p:sp>
        <p:nvSpPr>
          <p:cNvPr id="15" name="Овал 14"/>
          <p:cNvSpPr/>
          <p:nvPr/>
        </p:nvSpPr>
        <p:spPr>
          <a:xfrm>
            <a:off x="3563888" y="2591944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Учебные действия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1691680" y="5013176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Целепо-лагание</a:t>
            </a:r>
            <a:endParaRPr lang="ru-RU" sz="2400" b="1" dirty="0"/>
          </a:p>
        </p:txBody>
      </p:sp>
      <p:sp>
        <p:nvSpPr>
          <p:cNvPr id="17" name="Овал 16"/>
          <p:cNvSpPr/>
          <p:nvPr/>
        </p:nvSpPr>
        <p:spPr>
          <a:xfrm>
            <a:off x="6660232" y="2694040"/>
            <a:ext cx="2160240" cy="1482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Контроль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683568" y="2492896"/>
            <a:ext cx="2088232" cy="1626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Мотивы</a:t>
            </a:r>
            <a:endParaRPr lang="ru-RU" sz="2000" b="1" dirty="0"/>
          </a:p>
        </p:txBody>
      </p:sp>
      <p:cxnSp>
        <p:nvCxnSpPr>
          <p:cNvPr id="20" name="Прямая со стрелкой 19"/>
          <p:cNvCxnSpPr>
            <a:endCxn id="16" idx="0"/>
          </p:cNvCxnSpPr>
          <p:nvPr/>
        </p:nvCxnSpPr>
        <p:spPr>
          <a:xfrm flipH="1">
            <a:off x="2771800" y="1668840"/>
            <a:ext cx="504056" cy="334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267744" y="1668840"/>
            <a:ext cx="504056" cy="1025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5" idx="0"/>
          </p:cNvCxnSpPr>
          <p:nvPr/>
        </p:nvCxnSpPr>
        <p:spPr>
          <a:xfrm>
            <a:off x="4644008" y="1668840"/>
            <a:ext cx="0" cy="923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1668840"/>
            <a:ext cx="1080120" cy="3344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372200" y="1589392"/>
            <a:ext cx="936104" cy="118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5025751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 </a:t>
            </a:r>
            <a:r>
              <a:rPr lang="ru-RU" sz="3600" dirty="0">
                <a:effectLst/>
              </a:rPr>
              <a:t>Этап вызывания исходной </a:t>
            </a:r>
            <a:r>
              <a:rPr lang="ru-RU" sz="3600" dirty="0" smtClean="0">
                <a:effectLst/>
              </a:rPr>
              <a:t>мотивации</a:t>
            </a:r>
            <a:r>
              <a:rPr lang="ru-RU" sz="3600" dirty="0">
                <a:effectLst/>
              </a:rPr>
              <a:t> </a:t>
            </a:r>
            <a:endParaRPr lang="ru-RU" sz="3600" dirty="0" smtClean="0">
              <a:effectLst/>
            </a:endParaRPr>
          </a:p>
          <a:p>
            <a:endParaRPr lang="ru-RU" sz="3600" dirty="0">
              <a:effectLst/>
            </a:endParaRPr>
          </a:p>
          <a:p>
            <a:r>
              <a:rPr lang="ru-RU" sz="3600" dirty="0" smtClean="0">
                <a:effectLst/>
              </a:rPr>
              <a:t>Этап </a:t>
            </a:r>
            <a:r>
              <a:rPr lang="ru-RU" sz="3600" dirty="0">
                <a:effectLst/>
              </a:rPr>
              <a:t>подкрепления и усиления возникшей </a:t>
            </a:r>
            <a:r>
              <a:rPr lang="ru-RU" sz="3600" dirty="0" smtClean="0">
                <a:effectLst/>
              </a:rPr>
              <a:t>мотивации</a:t>
            </a:r>
          </a:p>
          <a:p>
            <a:pPr marL="18288" indent="0">
              <a:buNone/>
            </a:pPr>
            <a:endParaRPr lang="ru-RU" sz="3600" dirty="0">
              <a:effectLst/>
            </a:endParaRPr>
          </a:p>
          <a:p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Этап завершения урока</a:t>
            </a:r>
            <a:r>
              <a:rPr lang="ru-RU" dirty="0">
                <a:effectLst/>
              </a:rPr>
              <a:t>.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60648"/>
            <a:ext cx="8964488" cy="9144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Этапы формирования мотивации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96" y="0"/>
            <a:ext cx="8676456" cy="9144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Формирование мотивов учения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2051720" y="5589240"/>
            <a:ext cx="4968552" cy="98390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600" dirty="0" smtClean="0"/>
              <a:t>Эмоциональный блок</a:t>
            </a:r>
            <a:endParaRPr lang="ru-RU" sz="3600" dirty="0"/>
          </a:p>
        </p:txBody>
      </p:sp>
      <p:pic>
        <p:nvPicPr>
          <p:cNvPr id="5122" name="Picture 2" descr="C:\Users\Елена\Desktop\фото осень 2011\DSC006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784643" cy="433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17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48464" cy="85003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Формирование мотивов учения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6147" name="Picture 3" descr="C:\Users\Елена\Desktop\фото осень 2011\DSC0067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5"/>
            <a:ext cx="5616624" cy="421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179512" y="5445224"/>
            <a:ext cx="8748464" cy="850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 smtClean="0"/>
              <a:t>Мотивационно-целевой блок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7994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Познавательный блок</a:t>
            </a:r>
            <a:endParaRPr lang="ru-RU" sz="3600" dirty="0"/>
          </a:p>
        </p:txBody>
      </p:sp>
      <p:pic>
        <p:nvPicPr>
          <p:cNvPr id="7170" name="Picture 2" descr="C:\Users\Елена\Desktop\фото осень 2011\DSC0069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320480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Елена\Desktop\фото осень 2011\DSC0055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4194308" cy="314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2"/>
          <p:cNvSpPr txBox="1">
            <a:spLocks/>
          </p:cNvSpPr>
          <p:nvPr/>
        </p:nvSpPr>
        <p:spPr>
          <a:xfrm>
            <a:off x="192144" y="188640"/>
            <a:ext cx="8748464" cy="850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smtClean="0">
                <a:solidFill>
                  <a:srgbClr val="FFFF00"/>
                </a:solidFill>
              </a:rPr>
              <a:t>Формирование мотивов учения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725144"/>
            <a:ext cx="8208912" cy="1872208"/>
          </a:xfrm>
        </p:spPr>
        <p:txBody>
          <a:bodyPr/>
          <a:lstStyle/>
          <a:p>
            <a:r>
              <a:rPr lang="ru-RU" sz="4000" i="1" dirty="0">
                <a:effectLst/>
              </a:rPr>
              <a:t>Ученик – это не сосуд, который нужно наполнить,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sz="4000" i="1" dirty="0">
                <a:effectLst/>
              </a:rPr>
              <a:t> а свеча, которую нужно запалить</a:t>
            </a:r>
            <a:r>
              <a:rPr lang="ru-RU" sz="4000" i="1" dirty="0" smtClean="0">
                <a:effectLst/>
              </a:rPr>
              <a:t>.</a:t>
            </a:r>
            <a:endParaRPr lang="ru-RU" sz="4000" dirty="0"/>
          </a:p>
        </p:txBody>
      </p:sp>
      <p:pic>
        <p:nvPicPr>
          <p:cNvPr id="8196" name="Picture 4" descr="C:\Users\Елена\Desktop\фото осень 2011\DSC0065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4" r="23876" b="28750"/>
          <a:stretch/>
        </p:blipFill>
        <p:spPr bwMode="auto">
          <a:xfrm>
            <a:off x="2195736" y="260648"/>
            <a:ext cx="5049389" cy="418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93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105</TotalTime>
  <Words>129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Мотивация ученика –  основное условие успешного обучения </vt:lpstr>
      <vt:lpstr>Доска и мел – главные наши инструменты, но хочется большего…</vt:lpstr>
      <vt:lpstr>Презентация PowerPoint</vt:lpstr>
      <vt:lpstr>Презентация PowerPoint</vt:lpstr>
      <vt:lpstr>Этапы формирования мотивации</vt:lpstr>
      <vt:lpstr>Формирование мотивов учения</vt:lpstr>
      <vt:lpstr>Формирование мотивов учения</vt:lpstr>
      <vt:lpstr>Познавательный блок</vt:lpstr>
      <vt:lpstr>Ученик – это не сосуд, который нужно наполнить,  а свеча, которую нужно запалить.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ученика –  основное условие успешного обучения </dc:title>
  <dc:creator>Елена</dc:creator>
  <cp:lastModifiedBy>Елена</cp:lastModifiedBy>
  <cp:revision>11</cp:revision>
  <dcterms:created xsi:type="dcterms:W3CDTF">2011-12-14T14:59:03Z</dcterms:created>
  <dcterms:modified xsi:type="dcterms:W3CDTF">2012-02-18T11:23:29Z</dcterms:modified>
</cp:coreProperties>
</file>