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0" r:id="rId1"/>
  </p:sldMasterIdLst>
  <p:sldIdLst>
    <p:sldId id="256" r:id="rId2"/>
    <p:sldId id="263" r:id="rId3"/>
    <p:sldId id="259" r:id="rId4"/>
    <p:sldId id="262" r:id="rId5"/>
    <p:sldId id="264" r:id="rId6"/>
    <p:sldId id="265" r:id="rId7"/>
    <p:sldId id="266" r:id="rId8"/>
    <p:sldId id="267"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4671" autoAdjust="0"/>
  </p:normalViewPr>
  <p:slideViewPr>
    <p:cSldViewPr>
      <p:cViewPr varScale="1">
        <p:scale>
          <a:sx n="69" d="100"/>
          <a:sy n="69" d="100"/>
        </p:scale>
        <p:origin x="-1128" y="-108"/>
      </p:cViewPr>
      <p:guideLst>
        <p:guide orient="horz" pos="2160"/>
        <p:guide pos="2880"/>
      </p:guideLst>
    </p:cSldViewPr>
  </p:slideViewPr>
  <p:outlineViewPr>
    <p:cViewPr>
      <p:scale>
        <a:sx n="33" d="100"/>
        <a:sy n="33" d="100"/>
      </p:scale>
      <p:origin x="0" y="449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pPr/>
              <a:t>19.02.2012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pPr/>
              <a:t>19.02.2012</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pPr/>
              <a:t>19.02.2012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19.02.2012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pPr/>
              <a:t>19.02.2012</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19.02.2012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pPr/>
              <a:t>19.02.2012</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pPr/>
              <a:t>19.02.2012</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pPr/>
              <a:t>19.02.2012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p:cNvSpPr txBox="1">
            <a:spLocks/>
          </p:cNvSpPr>
          <p:nvPr/>
        </p:nvSpPr>
        <p:spPr>
          <a:xfrm>
            <a:off x="5364088" y="5470336"/>
            <a:ext cx="3570272" cy="1152128"/>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lvl="1"/>
            <a:endParaRPr lang="ru-RU" sz="1800" dirty="0"/>
          </a:p>
        </p:txBody>
      </p:sp>
      <p:sp>
        <p:nvSpPr>
          <p:cNvPr id="8" name="Подзаголовок 2"/>
          <p:cNvSpPr txBox="1">
            <a:spLocks/>
          </p:cNvSpPr>
          <p:nvPr/>
        </p:nvSpPr>
        <p:spPr>
          <a:xfrm>
            <a:off x="6372200" y="5445224"/>
            <a:ext cx="2304256" cy="1190952"/>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lvl="1"/>
            <a:endParaRPr lang="ru-RU" sz="1800" dirty="0" smtClean="0"/>
          </a:p>
        </p:txBody>
      </p:sp>
      <p:sp>
        <p:nvSpPr>
          <p:cNvPr id="9" name="Заголовок 8"/>
          <p:cNvSpPr>
            <a:spLocks noGrp="1"/>
          </p:cNvSpPr>
          <p:nvPr>
            <p:ph type="ctrTitle"/>
          </p:nvPr>
        </p:nvSpPr>
        <p:spPr>
          <a:xfrm>
            <a:off x="1979712" y="1700808"/>
            <a:ext cx="6172200" cy="1894362"/>
          </a:xfrm>
        </p:spPr>
        <p:txBody>
          <a:bodyPr>
            <a:normAutofit/>
          </a:bodyPr>
          <a:lstStyle/>
          <a:p>
            <a:pPr algn="ctr"/>
            <a:r>
              <a:rPr lang="ru-RU" sz="4000" dirty="0" smtClean="0">
                <a:solidFill>
                  <a:schemeClr val="tx1"/>
                </a:solidFill>
              </a:rPr>
              <a:t>Презентация</a:t>
            </a:r>
            <a:r>
              <a:rPr lang="ru-RU" sz="4000" dirty="0" smtClean="0"/>
              <a:t> </a:t>
            </a:r>
            <a:r>
              <a:rPr lang="ru-RU" sz="4000" dirty="0" smtClean="0">
                <a:solidFill>
                  <a:schemeClr val="tx1"/>
                </a:solidFill>
              </a:rPr>
              <a:t>«Кавказские горы»</a:t>
            </a:r>
            <a:endParaRPr lang="ru-RU" sz="4000" dirty="0">
              <a:solidFill>
                <a:schemeClr val="tx1"/>
              </a:solidFill>
            </a:endParaRPr>
          </a:p>
        </p:txBody>
      </p:sp>
      <p:sp>
        <p:nvSpPr>
          <p:cNvPr id="10" name="Заголовок 8"/>
          <p:cNvSpPr txBox="1">
            <a:spLocks/>
          </p:cNvSpPr>
          <p:nvPr/>
        </p:nvSpPr>
        <p:spPr>
          <a:xfrm>
            <a:off x="6084168" y="5877272"/>
            <a:ext cx="2850192" cy="772264"/>
          </a:xfrm>
          <a:prstGeom prst="rect">
            <a:avLst/>
          </a:prstGeom>
        </p:spPr>
        <p:txBody>
          <a:bodyPr vert="horz" anchor="b">
            <a:normAutofit fontScale="70000" lnSpcReduction="20000"/>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pPr algn="ctr"/>
            <a:r>
              <a:rPr lang="ru-RU" sz="1800" dirty="0" smtClean="0">
                <a:solidFill>
                  <a:schemeClr val="tx1"/>
                </a:solidFill>
              </a:rPr>
              <a:t>Презентацию выполнила </a:t>
            </a:r>
            <a:r>
              <a:rPr lang="ru-RU" sz="1800" dirty="0" smtClean="0">
                <a:solidFill>
                  <a:schemeClr val="tx1"/>
                </a:solidFill>
              </a:rPr>
              <a:t>ученицей 8а </a:t>
            </a:r>
            <a:r>
              <a:rPr lang="ru-RU" sz="1800" dirty="0" smtClean="0">
                <a:solidFill>
                  <a:schemeClr val="tx1"/>
                </a:solidFill>
              </a:rPr>
              <a:t> ГБОУ школы №509 Санкт-Петербурга </a:t>
            </a:r>
            <a:r>
              <a:rPr lang="ru-RU" sz="1800" smtClean="0">
                <a:solidFill>
                  <a:schemeClr val="tx1"/>
                </a:solidFill>
              </a:rPr>
              <a:t>Грибова Любовь</a:t>
            </a:r>
            <a:endParaRPr lang="ru-RU" sz="1800" dirty="0">
              <a:solidFill>
                <a:schemeClr val="tx1"/>
              </a:solidFill>
            </a:endParaRPr>
          </a:p>
        </p:txBody>
      </p:sp>
      <p:sp>
        <p:nvSpPr>
          <p:cNvPr id="11" name="Заголовок 8"/>
          <p:cNvSpPr txBox="1">
            <a:spLocks/>
          </p:cNvSpPr>
          <p:nvPr/>
        </p:nvSpPr>
        <p:spPr>
          <a:xfrm>
            <a:off x="179512" y="5887144"/>
            <a:ext cx="2850192" cy="772264"/>
          </a:xfrm>
          <a:prstGeom prst="rect">
            <a:avLst/>
          </a:prstGeom>
        </p:spPr>
        <p:txBody>
          <a:bodyPr vert="horz" anchor="b">
            <a:norm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pPr algn="ctr"/>
            <a:r>
              <a:rPr lang="ru-RU" sz="1600" dirty="0" smtClean="0">
                <a:solidFill>
                  <a:schemeClr val="tx1"/>
                </a:solidFill>
              </a:rPr>
              <a:t> </a:t>
            </a:r>
            <a:r>
              <a:rPr lang="ru-RU" sz="1600" dirty="0" smtClean="0">
                <a:solidFill>
                  <a:schemeClr val="tx1"/>
                </a:solidFill>
              </a:rPr>
              <a:t>13.12.10</a:t>
            </a:r>
            <a:endParaRPr lang="ru-RU" sz="1600" dirty="0">
              <a:solidFill>
                <a:schemeClr val="tx1"/>
              </a:solidFill>
            </a:endParaRPr>
          </a:p>
        </p:txBody>
      </p:sp>
    </p:spTree>
    <p:extLst>
      <p:ext uri="{BB962C8B-B14F-4D97-AF65-F5344CB8AC3E}">
        <p14:creationId xmlns:p14="http://schemas.microsoft.com/office/powerpoint/2010/main" xmlns="" val="7166060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 calcmode="lin" valueType="num">
                                      <p:cBhvr additive="base">
                                        <p:cTn id="3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 calcmode="lin" valueType="num">
                                      <p:cBhvr additive="base">
                                        <p:cTn id="3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solidFill>
                  <a:schemeClr val="tx1"/>
                </a:solidFill>
              </a:rPr>
              <a:t>Оглавление:</a:t>
            </a:r>
            <a:endParaRPr lang="ru-RU" sz="4000" dirty="0">
              <a:solidFill>
                <a:schemeClr val="tx1"/>
              </a:solidFill>
            </a:endParaRPr>
          </a:p>
        </p:txBody>
      </p:sp>
      <p:sp>
        <p:nvSpPr>
          <p:cNvPr id="3" name="Объект 2"/>
          <p:cNvSpPr>
            <a:spLocks noGrp="1"/>
          </p:cNvSpPr>
          <p:nvPr>
            <p:ph sz="quarter" idx="1"/>
          </p:nvPr>
        </p:nvSpPr>
        <p:spPr>
          <a:xfrm>
            <a:off x="755576" y="1984248"/>
            <a:ext cx="7467600" cy="4873752"/>
          </a:xfrm>
        </p:spPr>
        <p:txBody>
          <a:bodyPr/>
          <a:lstStyle/>
          <a:p>
            <a:r>
              <a:rPr lang="ru-RU" dirty="0" smtClean="0"/>
              <a:t>1)Кавказские горы-это…;</a:t>
            </a:r>
          </a:p>
          <a:p>
            <a:r>
              <a:rPr lang="ru-RU" dirty="0" smtClean="0"/>
              <a:t>2)Большой Кавказ;</a:t>
            </a:r>
          </a:p>
          <a:p>
            <a:r>
              <a:rPr lang="ru-RU" dirty="0" smtClean="0"/>
              <a:t>3)Малый Кавказ;</a:t>
            </a:r>
          </a:p>
          <a:p>
            <a:r>
              <a:rPr lang="ru-RU" dirty="0" smtClean="0"/>
              <a:t>4)Геология;</a:t>
            </a:r>
          </a:p>
          <a:p>
            <a:r>
              <a:rPr lang="ru-RU" dirty="0"/>
              <a:t>5) Географическая </a:t>
            </a:r>
            <a:r>
              <a:rPr lang="ru-RU" dirty="0" smtClean="0"/>
              <a:t>принадлежность;</a:t>
            </a:r>
          </a:p>
          <a:p>
            <a:r>
              <a:rPr lang="ru-RU" dirty="0" smtClean="0"/>
              <a:t>6)Население;</a:t>
            </a:r>
          </a:p>
          <a:p>
            <a:r>
              <a:rPr lang="ru-RU" dirty="0"/>
              <a:t>7</a:t>
            </a:r>
            <a:r>
              <a:rPr lang="ru-RU" dirty="0" smtClean="0"/>
              <a:t>)Флора;</a:t>
            </a:r>
          </a:p>
          <a:p>
            <a:r>
              <a:rPr lang="ru-RU" dirty="0"/>
              <a:t>8</a:t>
            </a:r>
            <a:r>
              <a:rPr lang="ru-RU" dirty="0" smtClean="0"/>
              <a:t>)Фауна.</a:t>
            </a:r>
            <a:endParaRPr lang="ru-RU" dirty="0"/>
          </a:p>
        </p:txBody>
      </p:sp>
    </p:spTree>
    <p:extLst>
      <p:ext uri="{BB962C8B-B14F-4D97-AF65-F5344CB8AC3E}">
        <p14:creationId xmlns:p14="http://schemas.microsoft.com/office/powerpoint/2010/main" xmlns="" val="4174178515"/>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1" dur="5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8" dur="5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6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1824" y="6021288"/>
            <a:ext cx="7467600" cy="1296144"/>
          </a:xfrm>
        </p:spPr>
        <p:txBody>
          <a:bodyPr>
            <a:normAutofit fontScale="90000"/>
          </a:bodyPr>
          <a:lstStyle/>
          <a:p>
            <a:pPr algn="ctr"/>
            <a:r>
              <a:rPr lang="ru-RU" sz="3100" dirty="0" smtClean="0">
                <a:solidFill>
                  <a:schemeClr val="tx1"/>
                </a:solidFill>
              </a:rPr>
              <a:t>Разделяется на </a:t>
            </a:r>
            <a:r>
              <a:rPr lang="ru-RU" sz="3100" dirty="0">
                <a:solidFill>
                  <a:schemeClr val="tx1"/>
                </a:solidFill>
              </a:rPr>
              <a:t>две горные системы: Большой Кавказ и Малый Кавказ.</a:t>
            </a:r>
            <a:br>
              <a:rPr lang="ru-RU" sz="3100" dirty="0">
                <a:solidFill>
                  <a:schemeClr val="tx1"/>
                </a:solidFill>
              </a:rPr>
            </a:br>
            <a:r>
              <a:rPr lang="ru-RU" dirty="0"/>
              <a:t/>
            </a:r>
            <a:br>
              <a:rPr lang="ru-RU" dirty="0"/>
            </a:br>
            <a:endParaRPr lang="ru-RU" dirty="0"/>
          </a:p>
        </p:txBody>
      </p:sp>
      <p:pic>
        <p:nvPicPr>
          <p:cNvPr id="3074" name="Picture 2" descr="C:\Users\ЛЮБА_2\Desktop\280px-Caucasus_A2001306_0815_250m.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89076" y="1844824"/>
            <a:ext cx="5112568" cy="316020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Заголовок 1"/>
          <p:cNvSpPr txBox="1">
            <a:spLocks/>
          </p:cNvSpPr>
          <p:nvPr/>
        </p:nvSpPr>
        <p:spPr>
          <a:xfrm>
            <a:off x="517022" y="404664"/>
            <a:ext cx="7467600" cy="1296144"/>
          </a:xfrm>
          <a:prstGeom prst="rect">
            <a:avLst/>
          </a:prstGeom>
        </p:spPr>
        <p:txBody>
          <a:bodyPr vert="horz" anchor="b">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ru-RU" sz="3100" dirty="0" smtClean="0">
                <a:solidFill>
                  <a:schemeClr val="tx1"/>
                </a:solidFill>
              </a:rPr>
              <a:t/>
            </a:r>
            <a:br>
              <a:rPr lang="ru-RU" sz="3100" dirty="0" smtClean="0">
                <a:solidFill>
                  <a:schemeClr val="tx1"/>
                </a:solidFill>
              </a:rPr>
            </a:br>
            <a:r>
              <a:rPr lang="ru-RU" dirty="0" smtClean="0"/>
              <a:t/>
            </a:r>
            <a:br>
              <a:rPr lang="ru-RU" dirty="0" smtClean="0"/>
            </a:br>
            <a:endParaRPr lang="ru-RU" dirty="0"/>
          </a:p>
        </p:txBody>
      </p:sp>
      <p:sp>
        <p:nvSpPr>
          <p:cNvPr id="6" name="Заголовок 1"/>
          <p:cNvSpPr txBox="1">
            <a:spLocks/>
          </p:cNvSpPr>
          <p:nvPr/>
        </p:nvSpPr>
        <p:spPr>
          <a:xfrm>
            <a:off x="513895" y="393642"/>
            <a:ext cx="7467600" cy="1296144"/>
          </a:xfrm>
          <a:prstGeom prst="rect">
            <a:avLst/>
          </a:prstGeom>
        </p:spPr>
        <p:txBody>
          <a:bodyPr vert="horz" anchor="b">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ru-RU" sz="3100" dirty="0" smtClean="0">
                <a:solidFill>
                  <a:schemeClr val="tx1"/>
                </a:solidFill>
              </a:rPr>
              <a:t/>
            </a:r>
            <a:br>
              <a:rPr lang="ru-RU" sz="3100" dirty="0" smtClean="0">
                <a:solidFill>
                  <a:schemeClr val="tx1"/>
                </a:solidFill>
              </a:rPr>
            </a:br>
            <a:r>
              <a:rPr lang="ru-RU" dirty="0" smtClean="0"/>
              <a:t/>
            </a:r>
            <a:br>
              <a:rPr lang="ru-RU" dirty="0" smtClean="0"/>
            </a:br>
            <a:endParaRPr lang="ru-RU" dirty="0"/>
          </a:p>
        </p:txBody>
      </p:sp>
      <p:sp>
        <p:nvSpPr>
          <p:cNvPr id="7" name="Заголовок 1"/>
          <p:cNvSpPr txBox="1">
            <a:spLocks/>
          </p:cNvSpPr>
          <p:nvPr/>
        </p:nvSpPr>
        <p:spPr>
          <a:xfrm>
            <a:off x="649377" y="548680"/>
            <a:ext cx="7467600" cy="1152128"/>
          </a:xfrm>
          <a:prstGeom prst="rect">
            <a:avLst/>
          </a:prstGeom>
        </p:spPr>
        <p:txBody>
          <a:bodyPr vert="horz" anchor="b">
            <a:normAutofit fontScale="30000" lnSpcReduction="2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ru-RU" sz="7100" dirty="0">
                <a:solidFill>
                  <a:schemeClr val="tx1"/>
                </a:solidFill>
              </a:rPr>
              <a:t> </a:t>
            </a:r>
            <a:r>
              <a:rPr lang="ru-RU" sz="9300" dirty="0" smtClean="0">
                <a:solidFill>
                  <a:schemeClr val="tx1"/>
                </a:solidFill>
              </a:rPr>
              <a:t>Кавказские горы-горная </a:t>
            </a:r>
            <a:r>
              <a:rPr lang="ru-RU" sz="9300" dirty="0">
                <a:solidFill>
                  <a:schemeClr val="tx1"/>
                </a:solidFill>
              </a:rPr>
              <a:t>система между Чёрным и Каспийским морями.</a:t>
            </a:r>
          </a:p>
          <a:p>
            <a:pPr algn="ctr"/>
            <a:r>
              <a:rPr lang="ru-RU" sz="3100" dirty="0" smtClean="0">
                <a:solidFill>
                  <a:schemeClr val="tx1"/>
                </a:solidFill>
              </a:rPr>
              <a:t/>
            </a:r>
            <a:br>
              <a:rPr lang="ru-RU" sz="3100" dirty="0" smtClean="0">
                <a:solidFill>
                  <a:schemeClr val="tx1"/>
                </a:solidFill>
              </a:rPr>
            </a:br>
            <a:r>
              <a:rPr lang="ru-RU" dirty="0" smtClean="0"/>
              <a:t/>
            </a:r>
            <a:br>
              <a:rPr lang="ru-RU" dirty="0" smtClean="0"/>
            </a:br>
            <a:endParaRPr lang="ru-RU" dirty="0"/>
          </a:p>
        </p:txBody>
      </p:sp>
    </p:spTree>
    <p:extLst>
      <p:ext uri="{BB962C8B-B14F-4D97-AF65-F5344CB8AC3E}">
        <p14:creationId xmlns:p14="http://schemas.microsoft.com/office/powerpoint/2010/main" xmlns="" val="165357258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circle(in)">
                                      <p:cBhvr>
                                        <p:cTn id="12" dur="20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67600" cy="580926"/>
          </a:xfrm>
        </p:spPr>
        <p:txBody>
          <a:bodyPr>
            <a:normAutofit fontScale="90000"/>
          </a:bodyPr>
          <a:lstStyle/>
          <a:p>
            <a:pPr algn="ctr"/>
            <a:r>
              <a:rPr lang="ru-RU" sz="4000" dirty="0" smtClean="0">
                <a:solidFill>
                  <a:schemeClr val="tx1"/>
                </a:solidFill>
              </a:rPr>
              <a:t>Геология</a:t>
            </a:r>
            <a:endParaRPr lang="ru-RU" sz="4000" dirty="0">
              <a:solidFill>
                <a:schemeClr val="tx1"/>
              </a:solidFill>
            </a:endParaRPr>
          </a:p>
        </p:txBody>
      </p:sp>
      <p:sp>
        <p:nvSpPr>
          <p:cNvPr id="3" name="Объект 2"/>
          <p:cNvSpPr>
            <a:spLocks noGrp="1"/>
          </p:cNvSpPr>
          <p:nvPr>
            <p:ph sz="quarter" idx="1"/>
          </p:nvPr>
        </p:nvSpPr>
        <p:spPr>
          <a:xfrm>
            <a:off x="539552" y="980728"/>
            <a:ext cx="7467600" cy="5709248"/>
          </a:xfrm>
        </p:spPr>
        <p:txBody>
          <a:bodyPr>
            <a:normAutofit fontScale="92500" lnSpcReduction="10000"/>
          </a:bodyPr>
          <a:lstStyle/>
          <a:p>
            <a:r>
              <a:rPr lang="ru-RU" dirty="0"/>
              <a:t>Кавказ — это складчатые горы с некоторой вулканической активностью, которые сформировались как Альпы. Кавказ образует широкую зону деформации, которая является частью пояса столкновения континентальных плит от Альп до Гималаев. Архитектоника области сформирована перемещением Аравийской плиты на север на Евразийскую плиту. Прижатая Африканской плитой, она двигается каждый год примерно на несколько сантиметров. Поэтому в конце XX века на Кавказе происходили большие землетрясения с интенсивностью от 6,5 до 7 баллов, имевшие катастрофические последствия для населения и экономики в регионе. Более 25 тысяч человек погибли в Спитаке в Армении 7 декабря 1988 года, примерно 20 тысяч были ранены и примерно 515 тысяч остались без крова.</a:t>
            </a:r>
          </a:p>
        </p:txBody>
      </p:sp>
    </p:spTree>
    <p:extLst>
      <p:ext uri="{BB962C8B-B14F-4D97-AF65-F5344CB8AC3E}">
        <p14:creationId xmlns:p14="http://schemas.microsoft.com/office/powerpoint/2010/main" xmlns="" val="282165577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467600" cy="652934"/>
          </a:xfrm>
        </p:spPr>
        <p:txBody>
          <a:bodyPr>
            <a:normAutofit/>
          </a:bodyPr>
          <a:lstStyle/>
          <a:p>
            <a:r>
              <a:rPr lang="ru-RU" sz="3200" dirty="0">
                <a:solidFill>
                  <a:schemeClr val="tx1"/>
                </a:solidFill>
              </a:rPr>
              <a:t>Географическая принадлежность</a:t>
            </a:r>
          </a:p>
        </p:txBody>
      </p:sp>
      <p:sp>
        <p:nvSpPr>
          <p:cNvPr id="3" name="Объект 2"/>
          <p:cNvSpPr>
            <a:spLocks noGrp="1"/>
          </p:cNvSpPr>
          <p:nvPr>
            <p:ph sz="quarter" idx="1"/>
          </p:nvPr>
        </p:nvSpPr>
        <p:spPr>
          <a:xfrm>
            <a:off x="479368" y="1196752"/>
            <a:ext cx="7693031" cy="5184576"/>
          </a:xfrm>
        </p:spPr>
        <p:txBody>
          <a:bodyPr/>
          <a:lstStyle/>
          <a:p>
            <a:r>
              <a:rPr lang="ru-RU" dirty="0"/>
              <a:t>Нет чёткой договоренности о том, являются ли Кавказские горы частью Европы или Азии. В зависимости от подхода, самой высокой горой Европы считается соответственно либо Гора Эльбрус (5642 м), либо Монблан (4810 м) в Альпах, на итало-французской границе. Кавказские горы находятся в центре Евразийской плиты между Европой и Азией. </a:t>
            </a:r>
          </a:p>
          <a:p>
            <a:endParaRPr lang="ru-RU" dirty="0"/>
          </a:p>
          <a:p>
            <a:endParaRPr lang="ru-RU"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4653136"/>
            <a:ext cx="7346950" cy="17024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63387482"/>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796950"/>
          </a:xfrm>
        </p:spPr>
        <p:txBody>
          <a:bodyPr>
            <a:normAutofit/>
          </a:bodyPr>
          <a:lstStyle/>
          <a:p>
            <a:pPr algn="ctr"/>
            <a:r>
              <a:rPr lang="ru-RU" sz="4000" dirty="0" smtClean="0">
                <a:solidFill>
                  <a:schemeClr val="tx1"/>
                </a:solidFill>
              </a:rPr>
              <a:t>Население</a:t>
            </a:r>
            <a:endParaRPr lang="ru-RU" sz="4000" dirty="0">
              <a:solidFill>
                <a:schemeClr val="tx1"/>
              </a:solidFill>
            </a:endParaRPr>
          </a:p>
        </p:txBody>
      </p:sp>
      <p:sp>
        <p:nvSpPr>
          <p:cNvPr id="3" name="Объект 2"/>
          <p:cNvSpPr>
            <a:spLocks noGrp="1"/>
          </p:cNvSpPr>
          <p:nvPr>
            <p:ph sz="quarter" idx="1"/>
          </p:nvPr>
        </p:nvSpPr>
        <p:spPr>
          <a:xfrm>
            <a:off x="457200" y="764704"/>
            <a:ext cx="7787208" cy="2952328"/>
          </a:xfrm>
        </p:spPr>
        <p:txBody>
          <a:bodyPr>
            <a:noAutofit/>
          </a:bodyPr>
          <a:lstStyle/>
          <a:p>
            <a:r>
              <a:rPr lang="ru-RU" sz="2000" dirty="0"/>
              <a:t>На Кавказе живут примерно 50 народов, которые обозначаются как кавказские народы (например: аварцы, черкесы, чеченцы), русские и т. д., говорящие на кавказских, индоевропейских, а также алтайских языках. Местные жители являются частично мусульманами, частично христианами (русские, армяне, осетины, грузины, часть кабардинцев). Армянская Церковь и Грузинская Церковь являются одними из древнейших христианских церквей в </a:t>
            </a:r>
            <a:r>
              <a:rPr lang="ru-RU" sz="2000" dirty="0" smtClean="0"/>
              <a:t>мире.</a:t>
            </a:r>
            <a:endParaRPr lang="ru-RU" sz="2000" dirty="0"/>
          </a:p>
        </p:txBody>
      </p:sp>
      <p:pic>
        <p:nvPicPr>
          <p:cNvPr id="1026" name="Picture 2" descr="C:\Users\ЛЮБА_2\Desktop\Kavkaz.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3573016"/>
            <a:ext cx="3878560" cy="295232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4309966" y="3355245"/>
            <a:ext cx="4572000" cy="3170099"/>
          </a:xfrm>
          <a:prstGeom prst="rect">
            <a:avLst/>
          </a:prstGeom>
        </p:spPr>
        <p:txBody>
          <a:bodyPr>
            <a:spAutoFit/>
          </a:bodyPr>
          <a:lstStyle/>
          <a:p>
            <a:r>
              <a:rPr lang="ru-RU" sz="2000" dirty="0"/>
              <a:t>Армянская Церковь и Грузинская Церковь являются одними из древнейших христианских церквей в мире. </a:t>
            </a:r>
            <a:r>
              <a:rPr lang="ru-RU" sz="2000" dirty="0" smtClean="0"/>
              <a:t>Обе </a:t>
            </a:r>
            <a:r>
              <a:rPr lang="ru-RU" sz="2000" dirty="0"/>
              <a:t>церкви имеют исключительно важную роль в качестве пропаганды и защиты национальной самобытности народов, которые на протяжении двух столетий были под иностранным правлением </a:t>
            </a:r>
          </a:p>
        </p:txBody>
      </p:sp>
    </p:spTree>
    <p:extLst>
      <p:ext uri="{BB962C8B-B14F-4D97-AF65-F5344CB8AC3E}">
        <p14:creationId xmlns:p14="http://schemas.microsoft.com/office/powerpoint/2010/main" xmlns="" val="239216999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7467600" cy="580926"/>
          </a:xfrm>
        </p:spPr>
        <p:txBody>
          <a:bodyPr>
            <a:normAutofit fontScale="90000"/>
          </a:bodyPr>
          <a:lstStyle/>
          <a:p>
            <a:pPr algn="ctr"/>
            <a:r>
              <a:rPr lang="ru-RU" sz="3600" dirty="0" smtClean="0">
                <a:solidFill>
                  <a:schemeClr val="tx1"/>
                </a:solidFill>
              </a:rPr>
              <a:t>Флора</a:t>
            </a:r>
            <a:endParaRPr lang="ru-RU" sz="3600" dirty="0">
              <a:solidFill>
                <a:schemeClr val="tx1"/>
              </a:solidFill>
            </a:endParaRPr>
          </a:p>
        </p:txBody>
      </p:sp>
      <p:sp>
        <p:nvSpPr>
          <p:cNvPr id="3" name="Объект 2"/>
          <p:cNvSpPr>
            <a:spLocks noGrp="1"/>
          </p:cNvSpPr>
          <p:nvPr>
            <p:ph sz="quarter" idx="1"/>
          </p:nvPr>
        </p:nvSpPr>
        <p:spPr>
          <a:xfrm>
            <a:off x="539552" y="836712"/>
            <a:ext cx="7467600" cy="4873752"/>
          </a:xfrm>
        </p:spPr>
        <p:txBody>
          <a:bodyPr>
            <a:normAutofit/>
          </a:bodyPr>
          <a:lstStyle/>
          <a:p>
            <a:r>
              <a:rPr lang="ru-RU" sz="2000" dirty="0"/>
              <a:t>На Кавказе, 6350 видов цветковых растений, в том числе 1600 местных видов. 17 видов горных растений зародились на Кавказе. Гигантский Борщевик, который считается в Европе неофитом захватнических видов, происходит из этого региона. Он импортировался в 1890 году как декоративное растение в Европу.</a:t>
            </a:r>
          </a:p>
          <a:p>
            <a:endParaRPr lang="ru-RU" sz="2000" dirty="0"/>
          </a:p>
          <a:p>
            <a:r>
              <a:rPr lang="ru-RU" sz="2000" dirty="0"/>
              <a:t>Биоразнообразие Кавказа падает с тревожной скоростью. Горный регион с точки зрения охраны природы один из 25 наиболее уязвимых регионов на Земле.</a:t>
            </a:r>
          </a:p>
          <a:p>
            <a:endParaRPr lang="ru-RU" dirty="0"/>
          </a:p>
          <a:p>
            <a:endParaRPr lang="ru-RU" dirty="0"/>
          </a:p>
        </p:txBody>
      </p:sp>
      <p:pic>
        <p:nvPicPr>
          <p:cNvPr id="6146" name="Picture 2" descr="C:\Users\ЛЮБА_2\Desktop\0_1c75c_56dc3b18_XL.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4581128"/>
            <a:ext cx="2771800" cy="2078850"/>
          </a:xfrm>
          <a:prstGeom prst="rect">
            <a:avLst/>
          </a:prstGeom>
          <a:noFill/>
          <a:extLst>
            <a:ext uri="{909E8E84-426E-40DD-AFC4-6F175D3DCCD1}">
              <a14:hiddenFill xmlns:a14="http://schemas.microsoft.com/office/drawing/2010/main" xmlns="">
                <a:solidFill>
                  <a:srgbClr val="FFFFFF"/>
                </a:solidFill>
              </a14:hiddenFill>
            </a:ext>
          </a:extLst>
        </p:spPr>
      </p:pic>
      <p:pic>
        <p:nvPicPr>
          <p:cNvPr id="6147" name="Picture 3" descr="C:\Users\ЛЮБА_2\Desktop\37-30b.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03848" y="4581129"/>
            <a:ext cx="2520279" cy="2078850"/>
          </a:xfrm>
          <a:prstGeom prst="rect">
            <a:avLst/>
          </a:prstGeom>
          <a:noFill/>
          <a:extLst>
            <a:ext uri="{909E8E84-426E-40DD-AFC4-6F175D3DCCD1}">
              <a14:hiddenFill xmlns:a14="http://schemas.microsoft.com/office/drawing/2010/main" xmlns="">
                <a:solidFill>
                  <a:srgbClr val="FFFFFF"/>
                </a:solidFill>
              </a14:hiddenFill>
            </a:ext>
          </a:extLst>
        </p:spPr>
      </p:pic>
      <p:pic>
        <p:nvPicPr>
          <p:cNvPr id="6148" name="Picture 4" descr="C:\Users\ЛЮБА_2\Desktop\5.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901280" y="4572018"/>
            <a:ext cx="2796092" cy="20970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33836956"/>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6146"/>
                                        </p:tgtEl>
                                        <p:attrNameLst>
                                          <p:attrName>style.visibility</p:attrName>
                                        </p:attrNameLst>
                                      </p:cBhvr>
                                      <p:to>
                                        <p:strVal val="visible"/>
                                      </p:to>
                                    </p:set>
                                    <p:animEffect transition="in" filter="randombar(horizontal)">
                                      <p:cBhvr>
                                        <p:cTn id="24" dur="500"/>
                                        <p:tgtEl>
                                          <p:spTgt spid="6146"/>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147"/>
                                        </p:tgtEl>
                                        <p:attrNameLst>
                                          <p:attrName>style.visibility</p:attrName>
                                        </p:attrNameLst>
                                      </p:cBhvr>
                                      <p:to>
                                        <p:strVal val="visible"/>
                                      </p:to>
                                    </p:set>
                                    <p:animEffect transition="in" filter="randombar(horizontal)">
                                      <p:cBhvr>
                                        <p:cTn id="29" dur="500"/>
                                        <p:tgtEl>
                                          <p:spTgt spid="6147"/>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6148"/>
                                        </p:tgtEl>
                                        <p:attrNameLst>
                                          <p:attrName>style.visibility</p:attrName>
                                        </p:attrNameLst>
                                      </p:cBhvr>
                                      <p:to>
                                        <p:strVal val="visible"/>
                                      </p:to>
                                    </p:set>
                                    <p:animEffect transition="in" filter="randombar(horizontal)">
                                      <p:cBhvr>
                                        <p:cTn id="34"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67600" cy="508918"/>
          </a:xfrm>
        </p:spPr>
        <p:txBody>
          <a:bodyPr>
            <a:normAutofit fontScale="90000"/>
          </a:bodyPr>
          <a:lstStyle/>
          <a:p>
            <a:pPr algn="ctr"/>
            <a:r>
              <a:rPr lang="ru-RU" sz="3200" dirty="0" smtClean="0">
                <a:solidFill>
                  <a:schemeClr val="tx1"/>
                </a:solidFill>
              </a:rPr>
              <a:t>Фауна</a:t>
            </a:r>
            <a:endParaRPr lang="ru-RU" sz="3200" dirty="0">
              <a:solidFill>
                <a:schemeClr val="tx1"/>
              </a:solidFill>
            </a:endParaRPr>
          </a:p>
        </p:txBody>
      </p:sp>
      <p:sp>
        <p:nvSpPr>
          <p:cNvPr id="3" name="Объект 2"/>
          <p:cNvSpPr>
            <a:spLocks noGrp="1"/>
          </p:cNvSpPr>
          <p:nvPr>
            <p:ph sz="quarter" idx="1"/>
          </p:nvPr>
        </p:nvSpPr>
        <p:spPr>
          <a:xfrm>
            <a:off x="683568" y="908720"/>
            <a:ext cx="7467600" cy="4873752"/>
          </a:xfrm>
        </p:spPr>
        <p:txBody>
          <a:bodyPr>
            <a:noAutofit/>
          </a:bodyPr>
          <a:lstStyle/>
          <a:p>
            <a:r>
              <a:rPr lang="ru-RU" dirty="0"/>
              <a:t>Помимо повсеместно распространённых диких животных встречаются дикие кабаны, серны, горные козлы, а также беркуты. Кроме того все ещё встречаются дикие медведи. Крайне редко встречается Кавказский леопард </a:t>
            </a:r>
            <a:r>
              <a:rPr lang="ru-RU" dirty="0" smtClean="0"/>
              <a:t>который </a:t>
            </a:r>
            <a:r>
              <a:rPr lang="ru-RU" dirty="0"/>
              <a:t>переоткрывался лишь в 2003 году. В исторический период были также Азиатские львы и Каспийские тигры, но вскоре после рождения Христа были искоренены полностью. Подвид Европейского зубра, кавказский зубр, вымер в 1925 году. Последний экземпляр кавказского лося был убит в 1810 году. На Кавказе очень много видов беспозвоночных животных, к примеру, примерно 1000 видов пауков там подтверждены до сих пор</a:t>
            </a:r>
          </a:p>
          <a:p>
            <a:endParaRPr lang="ru-RU" dirty="0"/>
          </a:p>
        </p:txBody>
      </p:sp>
    </p:spTree>
    <p:extLst>
      <p:ext uri="{BB962C8B-B14F-4D97-AF65-F5344CB8AC3E}">
        <p14:creationId xmlns:p14="http://schemas.microsoft.com/office/powerpoint/2010/main" xmlns="" val="626631167"/>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172</TotalTime>
  <Words>524</Words>
  <Application>Microsoft Office PowerPoint</Application>
  <PresentationFormat>Экран (4:3)</PresentationFormat>
  <Paragraphs>30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Презентация «Кавказские горы»</vt:lpstr>
      <vt:lpstr>Оглавление:</vt:lpstr>
      <vt:lpstr>Разделяется на две горные системы: Большой Кавказ и Малый Кавказ.  </vt:lpstr>
      <vt:lpstr>Геология</vt:lpstr>
      <vt:lpstr>Географическая принадлежность</vt:lpstr>
      <vt:lpstr>Население</vt:lpstr>
      <vt:lpstr>Флора</vt:lpstr>
      <vt:lpstr>Фауна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ЛЮБА</dc:creator>
  <cp:lastModifiedBy>Наталья</cp:lastModifiedBy>
  <cp:revision>21</cp:revision>
  <dcterms:created xsi:type="dcterms:W3CDTF">2011-12-13T17:50:51Z</dcterms:created>
  <dcterms:modified xsi:type="dcterms:W3CDTF">2012-02-19T19:25:51Z</dcterms:modified>
</cp:coreProperties>
</file>