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Override12.xml" ContentType="application/vnd.openxmlformats-officedocument.themeOverrid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Override17.xml" ContentType="application/vnd.openxmlformats-officedocument.themeOverride+xml"/>
  <Override PartName="/ppt/theme/themeOverride28.xml" ContentType="application/vnd.openxmlformats-officedocument.themeOverride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Override20.xml" ContentType="application/vnd.openxmlformats-officedocument.themeOverride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Override31.xml" ContentType="application/vnd.openxmlformats-officedocument.themeOverride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theme/themeOverride25.xml" ContentType="application/vnd.openxmlformats-officedocument.themeOverrid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heme/themeOverride14.xml" ContentType="application/vnd.openxmlformats-officedocument.themeOverrid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Override19.xml" ContentType="application/vnd.openxmlformats-officedocument.themeOverride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Override22.xml" ContentType="application/vnd.openxmlformats-officedocument.themeOverride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85.xml" ContentType="application/vnd.openxmlformats-officedocument.presentationml.slideLayout+xml"/>
  <Override PartName="/ppt/theme/themeOverride11.xml" ContentType="application/vnd.openxmlformats-officedocument.themeOverride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theme/themeOverride27.xml" ContentType="application/vnd.openxmlformats-officedocument.themeOverride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Override16.xml" ContentType="application/vnd.openxmlformats-officedocument.themeOverride+xml"/>
  <Override PartName="/ppt/slideLayouts/slideLayout179.xml" ContentType="application/vnd.openxmlformats-officedocument.presentationml.slideLayout+xml"/>
  <Override PartName="/ppt/theme/theme13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Override9.xml" ContentType="application/vnd.openxmlformats-officedocument.themeOverr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Override23.xml" ContentType="application/vnd.openxmlformats-officedocument.themeOverride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Override30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theme/themeOverride24.xml" ContentType="application/vnd.openxmlformats-officedocument.themeOverrid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Override13.xml" ContentType="application/vnd.openxmlformats-officedocument.themeOverrid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Override29.xml" ContentType="application/vnd.openxmlformats-officedocument.themeOverride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theme/themeOverride18.xml" ContentType="application/vnd.openxmlformats-officedocument.themeOverride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theme/themeOverride32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Override21.xml" ContentType="application/vnd.openxmlformats-officedocument.themeOverride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theme/themeOverride10.xml" ContentType="application/vnd.openxmlformats-officedocument.themeOverride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Override15.xml" ContentType="application/vnd.openxmlformats-officedocument.themeOverride+xml"/>
  <Override PartName="/ppt/theme/themeOverride26.xml" ContentType="application/vnd.openxmlformats-officedocument.themeOverride+xml"/>
  <Override PartName="/ppt/slideLayouts/slideLayout223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  <p:sldMasterId id="2147483705" r:id="rId5"/>
    <p:sldMasterId id="2147483720" r:id="rId6"/>
    <p:sldMasterId id="2147483735" r:id="rId7"/>
    <p:sldMasterId id="2147483750" r:id="rId8"/>
    <p:sldMasterId id="2147483765" r:id="rId9"/>
    <p:sldMasterId id="2147483780" r:id="rId10"/>
    <p:sldMasterId id="2147483795" r:id="rId11"/>
    <p:sldMasterId id="2147483810" r:id="rId12"/>
    <p:sldMasterId id="2147483825" r:id="rId13"/>
    <p:sldMasterId id="2147483840" r:id="rId14"/>
    <p:sldMasterId id="2147483855" r:id="rId15"/>
    <p:sldMasterId id="2147483870" r:id="rId16"/>
    <p:sldMasterId id="2147483885" r:id="rId17"/>
  </p:sldMasterIdLst>
  <p:sldIdLst>
    <p:sldId id="256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1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2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2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2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2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2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2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2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6.xml"/><Relationship Id="rId1" Type="http://schemas.openxmlformats.org/officeDocument/2006/relationships/themeOverride" Target="../theme/themeOverride3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3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7.xml"/><Relationship Id="rId1" Type="http://schemas.openxmlformats.org/officeDocument/2006/relationships/themeOverride" Target="../theme/themeOverride3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5CD5-AD87-49F3-8F6C-34CC012BE3B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8CDE-48BE-45BA-8BA8-E40757D4880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B9F-929E-47A6-8EFD-C07EE45AD2A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B723-8006-4315-BC20-730989C8C66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74A6-1830-44E5-AEEA-A55AE180210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92F1-AC0E-4CC7-A1BD-FCCAA9F2AA6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12D-B48E-440B-901B-15DE25BCB08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0C99A-B810-4C51-8D3D-9E2066A9A4D2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5755-4314-41F8-9633-12BB6217064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422E0-BA3E-44AB-9A48-9E50D97BA4D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2B196-A1E8-4867-A573-DAD02D02E048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A219-754B-4CFD-9DA5-96C71CADCD1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5BDC6-F4FE-47C3-B659-6FC92C2D8516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08B3-4499-4139-9512-52B8AF2ADF01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slideLayout" Target="../slideLayouts/slideLayout15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slideLayout" Target="../slideLayouts/slideLayout192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slideLayout" Target="../slideLayouts/slideLayout19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slideLayout" Target="../slideLayouts/slideLayout20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Relationship Id="rId14" Type="http://schemas.openxmlformats.org/officeDocument/2006/relationships/slideLayout" Target="../slideLayouts/slideLayout22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4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5" Type="http://schemas.openxmlformats.org/officeDocument/2006/relationships/theme" Target="../theme/theme17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1B92D4-4603-415E-8542-97269B4A5CF7}" type="slidenum">
              <a:rPr lang="ru-RU">
                <a:solidFill>
                  <a:srgbClr val="04617B">
                    <a:shade val="90000"/>
                  </a:srgbClr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Comic Sans MS" pitchFamily="66" charset="0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Comic Sans MS" pitchFamily="66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42875" y="285750"/>
            <a:ext cx="3929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CC0000"/>
                </a:solidFill>
                <a:latin typeface="Arial" charset="0"/>
                <a:cs typeface="Times New Roman" pitchFamily="18" charset="0"/>
              </a:rPr>
              <a:t>Как бы жили мы без книг </a:t>
            </a: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30723" name="Рисунок 34" descr="http://zanimatika.narod.ru/Kniga_min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2762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57188" y="590550"/>
            <a:ext cx="3000375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000080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Мы дружны с печатным словом,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Если б не было его,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Ни о старом, ни о новом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Мы не знали б ничего!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Ты представь себе на миг,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Как бы жили мы без книг?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Что бы делал ученик,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Если не было бы книг,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Если б всё исчезло разом,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Что писалось для детей: </a:t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>От волшебных добрых сказок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smtClean="0">
                <a:solidFill>
                  <a:srgbClr val="0B5395"/>
                </a:solidFill>
                <a:latin typeface="Arial" charset="0"/>
                <a:cs typeface="Arial" charset="0"/>
              </a:rPr>
              <a:t>До весёлых повестей?.. </a:t>
            </a: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600" b="1" smtClean="0">
                <a:solidFill>
                  <a:srgbClr val="0B5395"/>
                </a:solidFill>
                <a:latin typeface="Arial" charset="0"/>
                <a:cs typeface="Times New Roman" pitchFamily="18" charset="0"/>
              </a:rPr>
            </a:br>
            <a:endParaRPr lang="ru-RU" b="1" smtClean="0">
              <a:solidFill>
                <a:srgbClr val="0B5395"/>
              </a:solidFill>
              <a:latin typeface="Arial" charset="0"/>
            </a:endParaRPr>
          </a:p>
        </p:txBody>
      </p:sp>
      <p:pic>
        <p:nvPicPr>
          <p:cNvPr id="30725" name="Рисунок 4" descr="0007-007-Knigi-Nekrasov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0"/>
            <a:ext cx="5786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5720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0000"/>
                </a:solidFill>
                <a:latin typeface="Arial" charset="0"/>
                <a:cs typeface="Arial" charset="0"/>
              </a:rPr>
              <a:t>Позади вторая военная зима, и бледные, исхудавшие лица ребят ещё одно свидетельство тяжелой поры.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0000"/>
                </a:solidFill>
                <a:latin typeface="Arial" charset="0"/>
                <a:cs typeface="Arial" charset="0"/>
              </a:rPr>
              <a:t> Но глаза… ребячьи глаза горят, оживление нарастает по мере приближения к известнейшему в мире зданию: Дом Союзов.</a:t>
            </a:r>
          </a:p>
        </p:txBody>
      </p:sp>
      <p:pic>
        <p:nvPicPr>
          <p:cNvPr id="39939" name="Рисунок 3" descr="image069bc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928688"/>
            <a:ext cx="41433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4" descr="s320x24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500"/>
            <a:ext cx="47148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0" y="357188"/>
            <a:ext cx="87868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C00000"/>
                </a:solidFill>
                <a:latin typeface="Arial" charset="0"/>
                <a:cs typeface="Arial" charset="0"/>
              </a:rPr>
              <a:t>Нарядный зал Дома Союзов был переполнен детишками из разных уголков Москвы. В Колонный зал Дома союзов к московским школьникам  пришли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C00000"/>
                </a:solidFill>
                <a:latin typeface="Arial" charset="0"/>
                <a:cs typeface="Arial" charset="0"/>
              </a:rPr>
              <a:t>С. Маршак, К. Чуковский, Л. Кассиль, А. Барто, М. Прилежаева, З. Воскресенская, С. Михалков (некоторые специально приехали с фронта!). </a:t>
            </a:r>
          </a:p>
        </p:txBody>
      </p:sp>
      <p:pic>
        <p:nvPicPr>
          <p:cNvPr id="40963" name="Рисунок 2" descr="image10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5"/>
            <a:ext cx="20383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3" descr="image11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2143125"/>
            <a:ext cx="24669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Рисунок 4" descr="image1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143125"/>
            <a:ext cx="19812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Рисунок 5" descr="image115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8" y="3429000"/>
            <a:ext cx="25146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357188" y="285750"/>
            <a:ext cx="8786812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Открывал первый праздник писатель Лев Кассиль – главный инициатор и душа книжкиных именин... Благодарные читатели жадно внимали каждому слову любимых авторов: К.Чуковского, С.Маршака, А.Фадеева, А.Барто, С.Михалкова. Они рассказывали девчонкам и мальчишкам, чьи отцы и братья сражались с врагом, как рождается книга. </a:t>
            </a:r>
          </a:p>
        </p:txBody>
      </p:sp>
      <p:pic>
        <p:nvPicPr>
          <p:cNvPr id="41987" name="Рисунок 3" descr="image08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643188"/>
            <a:ext cx="792956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88582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А потом читали стихи, беседовали. Состоялся большой разговор о книге, чтении и о жизни. 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 И каждому ребёнку, кто пришел в Колонный зал дома Союзов подарили по книге. Тоненькую, отпечатанную на серой бумаге книгу, дети уносили как боевой паек, который надо сберечь и растянуть на много дней. Книга согревала, добавляла света, вселяла силы.</a:t>
            </a:r>
          </a:p>
        </p:txBody>
      </p:sp>
      <p:pic>
        <p:nvPicPr>
          <p:cNvPr id="43011" name="Рисунок 3" descr="image08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571750"/>
            <a:ext cx="764381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1"/>
          <p:cNvSpPr>
            <a:spLocks noChangeArrowheads="1"/>
          </p:cNvSpPr>
          <p:nvPr/>
        </p:nvSpPr>
        <p:spPr bwMode="auto">
          <a:xfrm>
            <a:off x="285750" y="357188"/>
            <a:ext cx="65722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C00000"/>
                </a:solidFill>
                <a:latin typeface="Arial" charset="0"/>
                <a:cs typeface="Arial" charset="0"/>
              </a:rPr>
              <a:t>Идея и реализация первого праздника «Неделя детской книги» - дала импульс к изданию тех произведений, которые хотели читать дети. И писателям и издателям стало понятно, что эта первая встреча имеет большое будущее. </a:t>
            </a:r>
          </a:p>
        </p:txBody>
      </p:sp>
      <p:pic>
        <p:nvPicPr>
          <p:cNvPr id="44035" name="Рисунок 2" descr="image093 c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571750"/>
            <a:ext cx="7143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Прямоугольник 1"/>
          <p:cNvSpPr>
            <a:spLocks noChangeArrowheads="1"/>
          </p:cNvSpPr>
          <p:nvPr/>
        </p:nvSpPr>
        <p:spPr bwMode="auto">
          <a:xfrm>
            <a:off x="214313" y="285750"/>
            <a:ext cx="850106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С 1943 по 1945 год в стране было издано около полутора тысяч наименований книг для детей, в том числе прозаические произведения Леонида Пантелеева «Честное слово», Вениамина Каверина «Два капитана», Валентина Катаева «Сын полка».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5059" name="Рисунок 2" descr="image087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43125"/>
            <a:ext cx="75009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1"/>
          <p:cNvSpPr>
            <a:spLocks noChangeArrowheads="1"/>
          </p:cNvSpPr>
          <p:nvPr/>
        </p:nvSpPr>
        <p:spPr bwMode="auto">
          <a:xfrm>
            <a:off x="214313" y="357188"/>
            <a:ext cx="8501062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Книги, представленные вашему взору, читали в годы Великой Отечественной войны. Они помогли детям выжить в суровые дни бомбёжек и голода.  Как писал Николай Браун, книги согревали в стужу "сильнее всех печей, что есть на свете".</a:t>
            </a:r>
            <a:endParaRPr lang="ru-RU" sz="200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6083" name="Рисунок 2" descr="%20%20~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25"/>
            <a:ext cx="9144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Рисунок 1" descr="2432343242342342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Текст 6"/>
          <p:cNvSpPr>
            <a:spLocks noGrp="1"/>
          </p:cNvSpPr>
          <p:nvPr>
            <p:ph type="body" idx="2"/>
          </p:nvPr>
        </p:nvSpPr>
        <p:spPr>
          <a:xfrm>
            <a:off x="0" y="214313"/>
            <a:ext cx="3465513" cy="5911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/>
              <a:t>Тает снег, клокочут воды,</a:t>
            </a:r>
            <a:endParaRPr lang="ru-RU" sz="1800" i="1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Звонко птицы гомонят.</a:t>
            </a: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По весеннему сегодня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Расцвели глаза ребят                       </a:t>
            </a: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Очень любят праздник книжки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И девчонки, и мальчишки.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Книга – верный,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Книга – первый,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Книга – лучший друг ребят.</a:t>
            </a: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Нам никак нельзя без книжки,</a:t>
            </a: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Нам никак нельзя без книжки!</a:t>
            </a: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 Все ребята говорят.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 eaLnBrk="1" hangingPunct="1"/>
            <a:endParaRPr lang="ru-RU" sz="2000" smtClean="0"/>
          </a:p>
        </p:txBody>
      </p:sp>
      <p:pic>
        <p:nvPicPr>
          <p:cNvPr id="48132" name="Содержимое 4" descr="yinyikenyikun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43313" y="0"/>
            <a:ext cx="5500687" cy="68580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6"/>
          <p:cNvSpPr>
            <a:spLocks noChangeArrowheads="1"/>
          </p:cNvSpPr>
          <p:nvPr/>
        </p:nvSpPr>
        <p:spPr bwMode="auto">
          <a:xfrm>
            <a:off x="142875" y="214313"/>
            <a:ext cx="9001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prstClr val="black"/>
                </a:solidFill>
                <a:latin typeface="Arial" charset="0"/>
                <a:cs typeface="Arial" charset="0"/>
              </a:rPr>
              <a:t>Книжкины  именины теперь отмечают каждый год. И мы с вами эту неделю посвятим книге. Почитаем, поиграем пригласим в гости любимых персонажей и даже напишем собственную книгу. </a:t>
            </a:r>
            <a:endParaRPr lang="ru-RU" sz="2400" smtClean="0">
              <a:solidFill>
                <a:prstClr val="black"/>
              </a:solidFill>
              <a:latin typeface="Comic Sans MS" pitchFamily="66" charset="0"/>
            </a:endParaRPr>
          </a:p>
        </p:txBody>
      </p:sp>
      <p:pic>
        <p:nvPicPr>
          <p:cNvPr id="49155" name="Рисунок 8" descr="u343_4ddf98b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8"/>
            <a:ext cx="914400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1000125" y="214313"/>
            <a:ext cx="70008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prstClr val="black"/>
                </a:solidFill>
                <a:latin typeface="Comic Sans MS" pitchFamily="66" charset="0"/>
              </a:rPr>
              <a:t>Каждый год, весной, к юным читателям приходит «книжкин праздник». </a:t>
            </a:r>
            <a:endParaRPr lang="ru-RU" sz="2400" b="1" smtClean="0">
              <a:solidFill>
                <a:prstClr val="black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Это название придумал Лев Кассиль. В 1943 году вместе с другими детскими писателями он участвовал  в самом первом празднике детской книги. Праздник проходил в Москве, в Колонном зале Дома Союзов. </a:t>
            </a: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31747" name="Рисунок 3" descr="image0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0" descr="j0410098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786313" cy="6858000"/>
          </a:xfrm>
        </p:spPr>
      </p:pic>
      <p:sp>
        <p:nvSpPr>
          <p:cNvPr id="10249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6313" y="0"/>
            <a:ext cx="4357687" cy="638175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10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1000" dirty="0"/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i="1" dirty="0"/>
              <a:t>Читайте, читайте и читайте! Читайте не торопясь, чтобы не терять ни одной капли  драгоценного содержания книги. Человек «глотающий» книги, похож на путешественника, знакомящегося с миром из окна поезда.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i="1" dirty="0"/>
              <a:t>     Заставляйте себя читать медленно, запоминая, представляя себя самого в гуще тех событий, какими наполнена книга. 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i="1" dirty="0"/>
              <a:t>     Читайте, но умейте сдерживать себя, если чтение отрывает вас от учения, от работы. Если вы думаете, что станете по – настоящему образованными, если будете много читать, но не будете обращать внимания на школьные науки, вы очень ошибаетесь: человек, обладающий знаниями. Получает от книг намного больше пользы и удовольствия, чем человек с наименьшими познаниями.</a:t>
            </a:r>
          </a:p>
          <a:p>
            <a:pPr marL="274320" indent="-274320" eaLnBrk="1" fontAlgn="auto" hangingPunct="1">
              <a:lnSpc>
                <a:spcPct val="16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i="1" dirty="0"/>
              <a:t>   Мудрость и красота литературы открывается во всей широт только перед человеком просвещенным.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Рисунок 36" descr="http://zanimatika.narod.ru/Kniga_min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2762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3324225"/>
            <a:ext cx="914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latin typeface="Calibri" pitchFamily="34" charset="0"/>
                <a:cs typeface="Times New Roman" pitchFamily="18" charset="0"/>
              </a:rPr>
              <a:t>  </a:t>
            </a:r>
            <a:endParaRPr lang="ru-RU" sz="1100"/>
          </a:p>
        </p:txBody>
      </p:sp>
      <p:sp>
        <p:nvSpPr>
          <p:cNvPr id="54276" name="Заголовок 4"/>
          <p:cNvSpPr>
            <a:spLocks noGrp="1"/>
          </p:cNvSpPr>
          <p:nvPr>
            <p:ph type="title"/>
          </p:nvPr>
        </p:nvSpPr>
        <p:spPr>
          <a:xfrm>
            <a:off x="714375" y="285750"/>
            <a:ext cx="5786438" cy="571500"/>
          </a:xfrm>
        </p:spPr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CC0000"/>
                </a:solidFill>
                <a:cs typeface="Times New Roman" pitchFamily="18" charset="0"/>
              </a:rPr>
              <a:t>Читайте, дети! </a:t>
            </a:r>
            <a:r>
              <a:rPr lang="ru-RU" sz="320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3200" smtClean="0">
                <a:solidFill>
                  <a:schemeClr val="tx1"/>
                </a:solidFill>
                <a:latin typeface="Arial" charset="0"/>
              </a:rPr>
            </a:br>
            <a:endParaRPr lang="ru-RU" sz="3200" smtClean="0"/>
          </a:p>
        </p:txBody>
      </p:sp>
      <p:sp>
        <p:nvSpPr>
          <p:cNvPr id="54277" name="Содержимое 5"/>
          <p:cNvSpPr>
            <a:spLocks noGrp="1"/>
          </p:cNvSpPr>
          <p:nvPr>
            <p:ph sz="half" idx="1"/>
          </p:nvPr>
        </p:nvSpPr>
        <p:spPr>
          <a:xfrm>
            <a:off x="214313" y="928688"/>
            <a:ext cx="4038600" cy="44354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Читайте, мальчишки!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Девчонки, читайте!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Любимые книжки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Ищите на сайте!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 метро, в электричке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 автомобиле,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 гостях или дома,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На даче, на вилле –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Читайте, девчонки!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Читайте, мальчишки!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Плохому не учат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Любимые книжки!</a:t>
            </a:r>
            <a:br>
              <a:rPr lang="ru-RU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endParaRPr lang="ru-RU" sz="30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sp>
        <p:nvSpPr>
          <p:cNvPr id="54278" name="Содержимое 6"/>
          <p:cNvSpPr>
            <a:spLocks noGrp="1"/>
          </p:cNvSpPr>
          <p:nvPr>
            <p:ph sz="half" idx="2"/>
          </p:nvPr>
        </p:nvSpPr>
        <p:spPr>
          <a:xfrm>
            <a:off x="4500563" y="928688"/>
            <a:ext cx="4038600" cy="4435475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Не всё в этом мире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Легко нам даётся,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 всё же упорный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 мудрый – добьётся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Того, к чему доброе 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Сердце стремится: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Он клетку откроет,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Где птица томится!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 каждый из нас 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Облегчённо вздохнёт,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Поверив, что мудрое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Время – придёт!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И мудрое, новое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Время – придёт!</a:t>
            </a:r>
            <a:b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</a:br>
            <a:endParaRPr lang="ru-RU" sz="2400" b="1" smtClean="0">
              <a:solidFill>
                <a:srgbClr val="000080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smtClean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(Н. Пикулева)</a:t>
            </a:r>
            <a:r>
              <a:rPr lang="ru-RU" sz="240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24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357188"/>
            <a:ext cx="8572500" cy="2400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F6FC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На фронтах Великой Отечественной разворачивались ожесточенные сражения. Фашиста уже далеко   отогнали от Москвы, но до Победы еще предстояло пройти нелегкий путь.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0F6FC6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Кругом было холодно, голодно, и мало радостей выпадало на долю   ребятишек  в  те суровые дни.</a:t>
            </a:r>
          </a:p>
        </p:txBody>
      </p:sp>
      <p:pic>
        <p:nvPicPr>
          <p:cNvPr id="32771" name="Рисунок 2" descr="vov_8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2643188"/>
            <a:ext cx="65722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3" descr="deti-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 descr="yyyp_0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7191425" cy="539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post-117223628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2" descr="22-popup-low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4"/>
          <p:cNvSpPr>
            <a:spLocks noChangeArrowheads="1"/>
          </p:cNvSpPr>
          <p:nvPr/>
        </p:nvSpPr>
        <p:spPr bwMode="auto">
          <a:xfrm>
            <a:off x="285750" y="285750"/>
            <a:ext cx="8429625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Arial" charset="0"/>
                <a:cs typeface="Arial" charset="0"/>
              </a:rPr>
              <a:t>Вдруг по Москве прокатился слух о том, что в Колонном зале Дома Союзов состоится день детской книги, куда придут знаменитые писатели, поэты и художники</a:t>
            </a:r>
          </a:p>
          <a:p>
            <a:pPr algn="ctr"/>
            <a:r>
              <a:rPr lang="ru-RU" sz="2400">
                <a:solidFill>
                  <a:srgbClr val="FF0000"/>
                </a:solidFill>
              </a:rPr>
              <a:t>В городе – Неделя книги!</a:t>
            </a:r>
          </a:p>
          <a:p>
            <a:pPr algn="ctr"/>
            <a:r>
              <a:rPr lang="ru-RU" sz="2400">
                <a:solidFill>
                  <a:srgbClr val="FF0000"/>
                </a:solidFill>
              </a:rPr>
              <a:t>Прозвучало как сигнал.</a:t>
            </a:r>
          </a:p>
          <a:p>
            <a:pPr algn="ctr"/>
            <a:r>
              <a:rPr lang="ru-RU" sz="2400">
                <a:solidFill>
                  <a:srgbClr val="FF0000"/>
                </a:solidFill>
              </a:rPr>
              <a:t>Стал огромный город мигом</a:t>
            </a:r>
          </a:p>
          <a:p>
            <a:pPr algn="ctr"/>
            <a:r>
              <a:rPr lang="ru-RU" sz="2400">
                <a:solidFill>
                  <a:srgbClr val="FF0000"/>
                </a:solidFill>
              </a:rPr>
              <a:t>Как один читальный зал!  </a:t>
            </a:r>
          </a:p>
          <a:p>
            <a:pPr algn="ctr"/>
            <a:r>
              <a:rPr lang="ru-RU" sz="2400">
                <a:solidFill>
                  <a:srgbClr val="FF0000"/>
                </a:solidFill>
              </a:rPr>
              <a:t>  (</a:t>
            </a:r>
            <a:r>
              <a:rPr lang="ru-RU" sz="2400" i="1">
                <a:solidFill>
                  <a:srgbClr val="FF0000"/>
                </a:solidFill>
              </a:rPr>
              <a:t>Сенатович О.)</a:t>
            </a:r>
            <a:endParaRPr lang="ru-RU" sz="2400">
              <a:solidFill>
                <a:srgbClr val="FF0000"/>
              </a:solidFill>
            </a:endParaRPr>
          </a:p>
        </p:txBody>
      </p:sp>
      <p:pic>
        <p:nvPicPr>
          <p:cNvPr id="37891" name="Рисунок 5" descr="evseevasklassom194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3571875"/>
            <a:ext cx="7429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428625" y="500063"/>
            <a:ext cx="45720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Arial" charset="0"/>
                <a:cs typeface="Arial" charset="0"/>
              </a:rPr>
              <a:t>Участники и очевидцы  первой детской Недели вспоминают: «Ранним утром 26 марта 1943 года – это была пятница – из станций метро «Охотный ряд» и «Площадь Свердлова», трамваев и троллейбусов выбегали мальчики и девочки в залатанных валенках, прохудившихся  курточках.</a:t>
            </a:r>
          </a:p>
        </p:txBody>
      </p:sp>
      <p:pic>
        <p:nvPicPr>
          <p:cNvPr id="38915" name="Рисунок 2" descr="yyyp_0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0"/>
            <a:ext cx="4286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0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564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17</vt:i4>
      </vt:variant>
      <vt:variant>
        <vt:lpstr>Заголовки слайдов</vt:lpstr>
      </vt:variant>
      <vt:variant>
        <vt:i4>21</vt:i4>
      </vt:variant>
    </vt:vector>
  </HeadingPairs>
  <TitlesOfParts>
    <vt:vector size="38" baseType="lpstr">
      <vt:lpstr>Тема Office</vt:lpstr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8_Поток</vt:lpstr>
      <vt:lpstr>9_Поток</vt:lpstr>
      <vt:lpstr>10_Поток</vt:lpstr>
      <vt:lpstr>11_Поток</vt:lpstr>
      <vt:lpstr>12_Поток</vt:lpstr>
      <vt:lpstr>13_Поток</vt:lpstr>
      <vt:lpstr>14_Поток</vt:lpstr>
      <vt:lpstr>15_Поток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Читайте, дети!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2012-02-19T09:06:24Z</dcterms:modified>
</cp:coreProperties>
</file>