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8" r:id="rId4"/>
    <p:sldId id="280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72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60" r:id="rId25"/>
    <p:sldId id="25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3300"/>
    <a:srgbClr val="AFF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E49D-80BA-40FF-8B2D-5BAB1AB1221A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482E9-23E2-48CE-B629-CA0BFC62E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3ED9B-6807-4F1E-A2AE-CACFE8B87EBE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3ECC-11EC-4691-A4D5-6BC0F0BBF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11318-1108-4FBA-B3BA-747245A4A583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57CF5-1C50-45AC-8240-B5B9E1B32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D6CA-FB1B-4A59-882F-C8050B83A16A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CE5E-E4DE-433F-8EE2-C482148B4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95F9C-8A5F-473A-80A2-2FA43E9FDDA9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F9D2B-8ECF-41FC-A69E-A080F820E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3317-B6D0-40CF-A1EC-66943C51CF44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98A4E-4311-4929-AB9E-AD28ABAF1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7A81-200C-4E84-B5E8-8C137C907F84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CF3E7-3B89-4457-A7C6-256406FB1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9EB9-84E6-45EC-AC84-821DC0BDD145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8A0B0-86CC-4F87-83CB-FD1A5B114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0D45-0F7E-445C-835A-FA67A779CB65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9BE4-4E5B-4946-B61B-8D7ACC23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E848E7-64B5-4173-8ED2-C5406E1D9397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EAEF65-62A2-4FC5-9BA4-B4B78D891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693" r:id="rId10"/>
    <p:sldLayoutId id="2147483694" r:id="rId11"/>
  </p:sldLayoutIdLst>
  <p:transition advTm="15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998693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Береза – символ России</a:t>
            </a:r>
            <a:endParaRPr lang="ru-RU" sz="3600" b="1" spc="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355976" y="1556792"/>
            <a:ext cx="3672408" cy="4608512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     Весь 3</a:t>
            </a:r>
            <a:r>
              <a:rPr lang="en-US" sz="2800" dirty="0" smtClean="0">
                <a:solidFill>
                  <a:srgbClr val="663300"/>
                </a:solidFill>
              </a:rPr>
              <a:t>’</a:t>
            </a:r>
            <a:r>
              <a:rPr lang="ru-RU" sz="2800" dirty="0" smtClean="0">
                <a:solidFill>
                  <a:srgbClr val="663300"/>
                </a:solidFill>
              </a:rPr>
              <a:t>А проект готовил: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     Одни писали реферат,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Трудились много дней подряд,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Другие рисовали лес,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В нем мир березовых чудес…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5" name="Рисунок 4" descr="C:\Documents and Settings\Елена\Рабочий стол\Березка - символ России 2009\CIMG697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4149080"/>
            <a:ext cx="2880320" cy="21602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6" descr="C:\Documents and Settings\Елена\Рабочий стол\Березка - символ России 2009\CIMG6983.JPG"/>
          <p:cNvPicPr>
            <a:picLocks noGrp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27504" y="980728"/>
            <a:ext cx="385106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753344" y="1412777"/>
            <a:ext cx="5915000" cy="1152127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Плечом к плечу трудились рядом,</a:t>
            </a:r>
          </a:p>
          <a:p>
            <a:pPr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Помочь друг другу были рады</a:t>
            </a:r>
            <a:r>
              <a:rPr lang="en-US" sz="2800" dirty="0" smtClean="0">
                <a:solidFill>
                  <a:srgbClr val="663300"/>
                </a:solidFill>
              </a:rPr>
              <a:t>.</a:t>
            </a:r>
            <a:endParaRPr lang="ru-RU" sz="2800" dirty="0"/>
          </a:p>
        </p:txBody>
      </p:sp>
      <p:pic>
        <p:nvPicPr>
          <p:cNvPr id="5" name="Рисунок 4" descr="C:\Documents and Settings\Елена\Рабочий стол\Березка - символ России 2009\CIMG697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2924944"/>
            <a:ext cx="2339999" cy="3168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Documents and Settings\Елена\Рабочий стол\Березка - символ России 2009\CIMG69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2780928"/>
            <a:ext cx="4671634" cy="352839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направление – </a:t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пропаганда идей исследований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4212977" y="1628800"/>
            <a:ext cx="4031431" cy="2181919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Охранять березку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Станем мы гурьбою,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 краса-березка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Выросла большою!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7" descr="C:\Documents and Settings\Елена\Рабочий стол\фото проект Берёза 2\IMG_3897.JPG"/>
          <p:cNvPicPr>
            <a:picLocks noGrp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7742" y="1844825"/>
            <a:ext cx="3256226" cy="417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3" descr="C:\Documents and Settings\Елена\Рабочий стол\Березка - символ России 2009\S1050158.JPG"/>
          <p:cNvPicPr>
            <a:picLocks noGrp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3557" y="3717032"/>
            <a:ext cx="3476835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5733256"/>
            <a:ext cx="6120680" cy="648072"/>
          </a:xfrm>
        </p:spPr>
        <p:txBody>
          <a:bodyPr/>
          <a:lstStyle/>
          <a:p>
            <a:pPr algn="r"/>
            <a:r>
              <a:rPr lang="ru-RU" sz="1800" i="1" dirty="0" smtClean="0">
                <a:solidFill>
                  <a:srgbClr val="336600"/>
                </a:solidFill>
              </a:rPr>
              <a:t>(Из сочинения ученика 3 </a:t>
            </a:r>
            <a:r>
              <a:rPr lang="en-US" sz="1800" i="1" dirty="0" smtClean="0">
                <a:solidFill>
                  <a:srgbClr val="336600"/>
                </a:solidFill>
              </a:rPr>
              <a:t>A </a:t>
            </a:r>
            <a:r>
              <a:rPr lang="ru-RU" sz="1800" i="1" dirty="0" smtClean="0">
                <a:solidFill>
                  <a:srgbClr val="336600"/>
                </a:solidFill>
              </a:rPr>
              <a:t>класса</a:t>
            </a:r>
            <a:r>
              <a:rPr lang="en-US" sz="1800" i="1" dirty="0" smtClean="0">
                <a:solidFill>
                  <a:srgbClr val="336600"/>
                </a:solidFill>
              </a:rPr>
              <a:t> </a:t>
            </a:r>
            <a:r>
              <a:rPr lang="ru-RU" sz="1800" i="1" dirty="0" smtClean="0">
                <a:solidFill>
                  <a:srgbClr val="336600"/>
                </a:solidFill>
              </a:rPr>
              <a:t>Головни Максима)</a:t>
            </a:r>
            <a:endParaRPr lang="ru-RU" sz="1800" i="1" dirty="0">
              <a:solidFill>
                <a:srgbClr val="336600"/>
              </a:solidFill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827584" y="1772817"/>
            <a:ext cx="5554960" cy="4176463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Берёза по-своему красива в любое время года. Она - самое  нежное и нарядное и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дерево на свете. Но  не все люди ценят эту красоту. Мне и самому становится больно, когда я вижу, как вытекает сок из ран берёзки. Люди, если вы берёте у берёзы сок, то замазывайте ранки, чтобы дерево не погибло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!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6" descr="D:\ЛЕНА_ДОКУМЕНТЫ\Дронникова Е.И\берёза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1844824"/>
            <a:ext cx="2184897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01216" y="2032248"/>
            <a:ext cx="6635080" cy="3773016"/>
          </a:xfrm>
        </p:spPr>
        <p:txBody>
          <a:bodyPr/>
          <a:lstStyle/>
          <a:p>
            <a:r>
              <a:rPr lang="ru-RU" sz="2800" dirty="0" smtClean="0">
                <a:solidFill>
                  <a:srgbClr val="663300"/>
                </a:solidFill>
              </a:rPr>
              <a:t>мини-энциклопедия </a:t>
            </a: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Все о березе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выставка поделок из бересты, гриба чаги, веток берёзы;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изготовление информационных плакатов, газет;</a:t>
            </a:r>
          </a:p>
          <a:p>
            <a:r>
              <a:rPr lang="ru-RU" sz="2800" dirty="0" smtClean="0">
                <a:solidFill>
                  <a:srgbClr val="663300"/>
                </a:solidFill>
              </a:rPr>
              <a:t>разработка сценария</a:t>
            </a:r>
            <a:r>
              <a:rPr lang="en-US" sz="2800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>
                <a:solidFill>
                  <a:srgbClr val="663300"/>
                </a:solidFill>
              </a:rPr>
              <a:t>внеклассного мероприятия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6" name="Picture 4" descr="IMAGE00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48154" y="2132856"/>
            <a:ext cx="2644326" cy="3551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праздник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893440" y="2204864"/>
            <a:ext cx="4038600" cy="396044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Березке русской праздник посвящаем,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О ней теперь мы очень много знаем.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И знанием  готовы поделиться,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Нам всем пришлось немало потрудиться.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6" name="Содержимое 9" descr="C:\Documents and Settings\Елена\Рабочий стол\фото проект Берёза 2\IMG_3914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688124"/>
            <a:ext cx="3100098" cy="4477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23928" y="1556792"/>
            <a:ext cx="4392488" cy="4176464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rgbClr val="663300"/>
                </a:solidFill>
              </a:rPr>
              <a:t>Проекта интереснейший вопрос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Заставил нас задуматься всерьез.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Мы план составили  и начертили схему,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Писали реферат на тему</a:t>
            </a:r>
            <a:br>
              <a:rPr lang="ru-RU" sz="2800" dirty="0" smtClean="0">
                <a:solidFill>
                  <a:srgbClr val="663300"/>
                </a:solidFill>
              </a:rPr>
            </a:br>
            <a:r>
              <a:rPr lang="ru-RU" sz="2800" dirty="0" smtClean="0">
                <a:solidFill>
                  <a:srgbClr val="663300"/>
                </a:solidFill>
              </a:rPr>
              <a:t>О том, что видов 60 мы насчитали у берез.</a:t>
            </a:r>
            <a:endParaRPr lang="ru-RU" sz="2800" dirty="0"/>
          </a:p>
        </p:txBody>
      </p:sp>
      <p:pic>
        <p:nvPicPr>
          <p:cNvPr id="5" name="Рисунок 4" descr="C:\Documents and Settings\Елена\Рабочий стол\фото проект Берёза 2\IMG_39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9822" y="620688"/>
            <a:ext cx="2820090" cy="4002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IMAGE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455114"/>
            <a:ext cx="2736304" cy="20522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440160"/>
          </a:xfrm>
        </p:spPr>
        <p:txBody>
          <a:bodyPr/>
          <a:lstStyle/>
          <a:p>
            <a:pPr algn="l"/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	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Вечно жить</a:t>
            </a:r>
            <a:b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	берёзовым рощам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4645025" y="1052736"/>
            <a:ext cx="4041775" cy="49685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6" descr="C:\Documents and Settings\Елена\Рабочий стол\фото проект Берёза 2\IMG_3915.JPG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556792"/>
            <a:ext cx="399454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11960" y="2060848"/>
            <a:ext cx="4283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Самые страшные для березы действия человека: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вырубка леса;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лесные пожары;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надписи на деревьях;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- неразумная добыча березового сока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.</a:t>
            </a:r>
            <a:endParaRPr lang="ru-RU" sz="2800" dirty="0" smtClean="0">
              <a:latin typeface="+mn-lt"/>
            </a:endParaRPr>
          </a:p>
        </p:txBody>
      </p:sp>
      <p:pic>
        <p:nvPicPr>
          <p:cNvPr id="8" name="Picture 5" descr="IMAGE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4005064"/>
            <a:ext cx="2520280" cy="25005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 txBox="1">
            <a:spLocks/>
          </p:cNvSpPr>
          <p:nvPr/>
        </p:nvSpPr>
        <p:spPr bwMode="auto">
          <a:xfrm>
            <a:off x="457200" y="360040"/>
            <a:ext cx="86868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Вдохновение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8" descr="IMAGE0001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908720"/>
            <a:ext cx="250101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10" descr="C:\Documents and Settings\Елена\Рабочий стол\Березка - символ России 2009\S1050163.JPG"/>
          <p:cNvPicPr>
            <a:picLocks noGrp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4613" y="1844824"/>
            <a:ext cx="4553491" cy="3528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4" descr="IMAGE000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05037" y="3645024"/>
            <a:ext cx="2191299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русскую берёзку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C:\Documents and Settings\Елена\Рабочий стол\фото проект Берёза 2\IMG_39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002" y="1988840"/>
            <a:ext cx="6049342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8352" y="306896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200" b="1" spc="120" dirty="0" smtClean="0">
                <a:solidFill>
                  <a:srgbClr val="663300"/>
                </a:solidFill>
                <a:latin typeface="+mj-lt"/>
              </a:rPr>
              <a:t>Елена Ивановна </a:t>
            </a:r>
            <a:br>
              <a:rPr lang="ru-RU" sz="3200" b="1" spc="120" dirty="0" smtClean="0">
                <a:solidFill>
                  <a:srgbClr val="663300"/>
                </a:solidFill>
                <a:latin typeface="+mj-lt"/>
              </a:rPr>
            </a:br>
            <a:r>
              <a:rPr lang="ru-RU" sz="3200" b="1" spc="120" dirty="0" err="1" smtClean="0">
                <a:solidFill>
                  <a:srgbClr val="663300"/>
                </a:solidFill>
                <a:latin typeface="+mj-lt"/>
              </a:rPr>
              <a:t>Дронникова</a:t>
            </a:r>
            <a:r>
              <a:rPr lang="en-US" sz="3200" b="1" spc="120" dirty="0" smtClean="0">
                <a:solidFill>
                  <a:srgbClr val="663300"/>
                </a:solidFill>
                <a:latin typeface="+mj-lt"/>
              </a:rPr>
              <a:t> </a:t>
            </a:r>
            <a:endParaRPr lang="ru-RU" sz="3200" b="1" spc="120" dirty="0">
              <a:solidFill>
                <a:srgbClr val="6633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Учитель начальных классов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МБОУ </a:t>
            </a:r>
            <a:r>
              <a:rPr lang="ru-RU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Видновской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СОШ№2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Ленинского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муниципального района 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Московской области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Tm="15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рядом с тобою берёза…</a:t>
            </a:r>
            <a:r>
              <a:rPr 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3" descr="C:\Documents and Settings\Елена\Рабочий стол\Березка - символ России 2009\CIMG688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9298" y="2420888"/>
            <a:ext cx="3952702" cy="29094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рямоугольник 5"/>
          <p:cNvSpPr/>
          <p:nvPr/>
        </p:nvSpPr>
        <p:spPr>
          <a:xfrm>
            <a:off x="4211960" y="1700808"/>
            <a:ext cx="396044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Лопаются серёжки у берёзки – время снять хлеб. </a:t>
            </a:r>
          </a:p>
          <a:p>
            <a:pPr algn="r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800" dirty="0" smtClean="0">
              <a:solidFill>
                <a:srgbClr val="663300"/>
              </a:solidFill>
              <a:latin typeface="+mj-lt"/>
            </a:endParaRPr>
          </a:p>
          <a:p>
            <a:pPr lvl="0" algn="r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Если весною берёза перед ольхою лист распустит, то лето будет сухое, а если ольха наперёд – мокрое. </a:t>
            </a:r>
          </a:p>
          <a:p>
            <a:pPr lvl="0" algn="r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800" dirty="0" smtClean="0">
              <a:solidFill>
                <a:srgbClr val="663300"/>
              </a:solidFill>
              <a:latin typeface="+mj-lt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В начале октября с них лист не опал – снег ляжет поздно.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44016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Березка в творчестве</a:t>
            </a:r>
            <a:b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русских поэтов и писателей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6" descr="C:\Documents and Settings\Елена\Рабочий стол\фото проект Берёза 2\IMG_3922.JPG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821912"/>
            <a:ext cx="6048672" cy="405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/>
          <a:lstStyle/>
          <a:p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Берёзовое царство – </a:t>
            </a:r>
            <a:b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хорошее лекарство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5025" y="4149080"/>
            <a:ext cx="4041775" cy="2376264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Содержимое 6" descr="C:\Documents and Settings\Елена\Рабочий стол\фото проект Берёза 2\IMG_3932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2060848"/>
            <a:ext cx="3384376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Содержимое 7" descr="C:\Documents and Settings\Елена\Рабочий стол\фото проект Берёза 2\IMG_393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0324" y="1844824"/>
            <a:ext cx="3241636" cy="4347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739134"/>
            <a:ext cx="8229600" cy="1858218"/>
          </a:xfrm>
        </p:spPr>
        <p:txBody>
          <a:bodyPr/>
          <a:lstStyle/>
          <a:p>
            <a:r>
              <a:rPr lang="en-US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“</a:t>
            </a: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Верил я не в присказку, </a:t>
            </a:r>
            <a:b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не в сказку,</a:t>
            </a:r>
            <a:b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А в берёзку, ждущую меня…</a:t>
            </a:r>
            <a:r>
              <a:rPr lang="en-US" sz="3200" i="1" spc="100" dirty="0" smtClean="0">
                <a:solidFill>
                  <a:srgbClr val="663300"/>
                </a:solidFill>
                <a:latin typeface="Monotype Corsiva" pitchFamily="66" charset="0"/>
              </a:rPr>
              <a:t>”</a:t>
            </a:r>
            <a:endParaRPr lang="ru-RU" sz="3200" i="1" spc="100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C:\Documents and Settings\Елена\Рабочий стол\фото проект Берёза 2\IMG_39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980728"/>
            <a:ext cx="2634959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Documents and Settings\Елена\Рабочий стол\Березка - символ России 2009\S105016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62543" y="1340768"/>
            <a:ext cx="4782563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659014"/>
            <a:ext cx="8229600" cy="3010346"/>
          </a:xfrm>
        </p:spPr>
        <p:txBody>
          <a:bodyPr/>
          <a:lstStyle/>
          <a:p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Почему, – вдруг тебя бы спросили,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- Ты в берёзке видишь </a:t>
            </a:r>
            <a:r>
              <a:rPr lang="ru-RU" sz="2800" i="1" spc="110" dirty="0" smtClean="0">
                <a:solidFill>
                  <a:srgbClr val="663300"/>
                </a:solidFill>
                <a:latin typeface="Monotype Corsiva" pitchFamily="66" charset="0"/>
              </a:rPr>
              <a:t>Россию</a:t>
            </a: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 ?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Потому, что в красе и силе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 Не уступит она России.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Приглядись: роняют берёзы </a:t>
            </a:r>
            <a:b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800" spc="110" dirty="0" smtClean="0">
                <a:solidFill>
                  <a:srgbClr val="663300"/>
                </a:solidFill>
                <a:latin typeface="Monotype Corsiva" pitchFamily="66" charset="0"/>
              </a:rPr>
              <a:t>По погибшим солдатам слёзы </a:t>
            </a:r>
            <a:r>
              <a:rPr lang="en-US" sz="2800" spc="110" dirty="0" smtClean="0">
                <a:solidFill>
                  <a:srgbClr val="663300"/>
                </a:solidFill>
                <a:latin typeface="Monotype Corsiva" pitchFamily="66" charset="0"/>
              </a:rPr>
              <a:t> </a:t>
            </a:r>
            <a:endParaRPr lang="ru-RU" sz="2800" spc="110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Documents and Settings\Елена\Рабочий стол\фото проект Берёза 2\IMG_393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476672"/>
            <a:ext cx="46911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…И я люблю тебя по-русски,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берёзовая Русь!</a:t>
            </a:r>
            <a:r>
              <a:rPr lang="en-US" sz="3600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C:\Documents and Settings\Елена\Рабочий стол\Березка - символ России 2009\CIMG696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844824"/>
            <a:ext cx="384042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:\ЛЕНА_ДОКУМЕНТЫ\Дронникова Е.И сканирование\берёза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9460" y="2132857"/>
            <a:ext cx="387303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85800" y="260648"/>
            <a:ext cx="7772400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Берёза – символ России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611560" y="2780928"/>
            <a:ext cx="52565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Без берёзы не мыслю России,-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Так светла по-славянски она,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Что, быть может, в столетья иные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Monotype Corsiva" pitchFamily="66" charset="0"/>
              </a:rPr>
              <a:t>От берёзы - вся Русь рождена</a:t>
            </a:r>
          </a:p>
        </p:txBody>
      </p:sp>
      <p:pic>
        <p:nvPicPr>
          <p:cNvPr id="6" name="Picture 4" descr="Pim0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2420888"/>
            <a:ext cx="2330147" cy="3097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задача</a:t>
            </a:r>
            <a:r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1152128"/>
          </a:xfrm>
        </p:spPr>
        <p:txBody>
          <a:bodyPr/>
          <a:lstStyle/>
          <a:p>
            <a:pPr lvl="0" algn="ctr">
              <a:buNone/>
            </a:pPr>
            <a:r>
              <a:rPr lang="ru-RU" sz="2800" b="1" i="1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>
                <a:solidFill>
                  <a:srgbClr val="663300"/>
                </a:solidFill>
              </a:rPr>
              <a:t>воспитание гражданско-патриотических чувств, любовь к большой Родине и малой родине.</a:t>
            </a:r>
            <a:endParaRPr lang="ru-RU" sz="2800" dirty="0">
              <a:solidFill>
                <a:srgbClr val="663300"/>
              </a:solidFill>
            </a:endParaRPr>
          </a:p>
        </p:txBody>
      </p:sp>
      <p:pic>
        <p:nvPicPr>
          <p:cNvPr id="6" name="Рисунок 5" descr="C:\Documents and Settings\Елена\Рабочий стол\фото проект Берёза 2\IMG_393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3068960"/>
            <a:ext cx="511256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105272" y="2276872"/>
            <a:ext cx="7427168" cy="31683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Собрать материал о берёзе;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Узнать, как используют её в промышленности, в быту, в медицине;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Сделать подборку стихов, песен, пословиц, загадок, народных примет;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3300"/>
                </a:solidFill>
              </a:rPr>
              <a:t>Подобрать репродукции картин</a:t>
            </a:r>
            <a:endParaRPr lang="ru-RU" sz="2800" dirty="0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105272" y="1916832"/>
            <a:ext cx="7787208" cy="4104456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Вдохновение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Рисуем русскую берёзку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Солдатские берёзы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Берёзовое царство – хорошее лекарство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Если рядом с тобою берёза…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: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предсказание;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разновидности берёзы;</a:t>
            </a:r>
          </a:p>
          <a:p>
            <a:pPr>
              <a:buFontTx/>
              <a:buChar char="-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праздник у берёзки.</a:t>
            </a:r>
            <a:endParaRPr lang="ru-RU" sz="28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33264" y="1916832"/>
            <a:ext cx="7571184" cy="3960440"/>
          </a:xfrm>
        </p:spPr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800" i="1" dirty="0" smtClean="0">
                <a:solidFill>
                  <a:srgbClr val="663300"/>
                </a:solidFill>
              </a:rPr>
              <a:t>“</a:t>
            </a:r>
            <a:r>
              <a:rPr lang="ru-RU" sz="2800" i="1" dirty="0" smtClean="0">
                <a:solidFill>
                  <a:srgbClr val="663300"/>
                </a:solidFill>
              </a:rPr>
              <a:t>Мало леса – береги,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i="1" dirty="0" smtClean="0">
                <a:solidFill>
                  <a:srgbClr val="663300"/>
                </a:solidFill>
              </a:rPr>
              <a:t>		Много леса – не руби,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i="1" dirty="0" smtClean="0">
                <a:solidFill>
                  <a:srgbClr val="663300"/>
                </a:solidFill>
              </a:rPr>
              <a:t>			Нет леса – посади!</a:t>
            </a:r>
            <a:r>
              <a:rPr lang="en-US" sz="2800" i="1" dirty="0" smtClean="0">
                <a:solidFill>
                  <a:srgbClr val="663300"/>
                </a:solidFill>
              </a:rPr>
              <a:t>”</a:t>
            </a:r>
            <a:endParaRPr lang="ru-RU" sz="2800" i="1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Мы посадим берёзы кругом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Что делают из берёзы?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Берёза-талисман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Берёзка – символ Родины моей!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endParaRPr lang="ru-RU" sz="2800" dirty="0" smtClean="0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rgbClr val="663300"/>
                </a:solidFill>
              </a:rPr>
              <a:t>  Викторина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1-е направление в работе –</a:t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 изучение материалов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D:\ЛЕНА_ДОКУМЕНТЫ\Cборка\CIMG087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685" y="1628800"/>
            <a:ext cx="336978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Documents and Settings\Елена\Рабочий стол\фото проект Берёза 2\IMG_39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3861048"/>
            <a:ext cx="215289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3968" y="2265834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Проект не прост. Все мы вначале 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В библиотеках материал искали.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Смотрели в словари, 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Энциклопедии читали,</a:t>
            </a:r>
          </a:p>
          <a:p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Своих знакомых, бабушек 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“</a:t>
            </a: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пытали</a:t>
            </a:r>
            <a:r>
              <a:rPr lang="en-US" sz="2800" dirty="0" smtClean="0">
                <a:solidFill>
                  <a:srgbClr val="663300"/>
                </a:solidFill>
                <a:latin typeface="+mn-lt"/>
              </a:rPr>
              <a:t>”</a:t>
            </a:r>
            <a:r>
              <a:rPr lang="ru-RU" sz="2800" dirty="0" smtClean="0">
                <a:solidFill>
                  <a:srgbClr val="66330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55576" y="1888232"/>
            <a:ext cx="4608512" cy="413305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Собрав необходимый материал,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Отбор его мы провели старательно.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Затем о том, что каждый разузнал,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663300"/>
                </a:solidFill>
              </a:rPr>
              <a:t>“</a:t>
            </a:r>
            <a:r>
              <a:rPr lang="ru-RU" sz="2800" dirty="0" smtClean="0">
                <a:solidFill>
                  <a:srgbClr val="663300"/>
                </a:solidFill>
              </a:rPr>
              <a:t>Энциклопедию</a:t>
            </a:r>
            <a:r>
              <a:rPr lang="en-US" sz="2800" dirty="0" smtClean="0">
                <a:solidFill>
                  <a:srgbClr val="663300"/>
                </a:solidFill>
              </a:rPr>
              <a:t>”</a:t>
            </a:r>
            <a:r>
              <a:rPr lang="ru-RU" sz="2800" dirty="0" smtClean="0">
                <a:solidFill>
                  <a:srgbClr val="663300"/>
                </a:solidFill>
              </a:rPr>
              <a:t> писали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3300"/>
                </a:solidFill>
              </a:rPr>
              <a:t>обстоятельно.</a:t>
            </a:r>
            <a:endParaRPr lang="ru-RU" sz="2800" dirty="0"/>
          </a:p>
        </p:txBody>
      </p:sp>
      <p:pic>
        <p:nvPicPr>
          <p:cNvPr id="5" name="Содержимое 6" descr="D:\ЛЕНА_ДОКУМЕНТЫ\Cборка\CIMG0879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2492896"/>
            <a:ext cx="3456384" cy="2592288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JMX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4_JMX</Template>
  <TotalTime>150</TotalTime>
  <Words>450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4_JMX</vt:lpstr>
      <vt:lpstr>Слайд 1</vt:lpstr>
      <vt:lpstr>Слайд 2</vt:lpstr>
      <vt:lpstr>Слайд 3</vt:lpstr>
      <vt:lpstr>Главная задача:</vt:lpstr>
      <vt:lpstr>Цели</vt:lpstr>
      <vt:lpstr>Содержание</vt:lpstr>
      <vt:lpstr>Слайд 7</vt:lpstr>
      <vt:lpstr>1-е направление в работе – сбор и изучение материалов  </vt:lpstr>
      <vt:lpstr>Слайд 9</vt:lpstr>
      <vt:lpstr>Слайд 10</vt:lpstr>
      <vt:lpstr>Слайд 11</vt:lpstr>
      <vt:lpstr>2-е направление –  пропаганда идей исследований</vt:lpstr>
      <vt:lpstr>(Из сочинения ученика 3 A класса Головни Максима)</vt:lpstr>
      <vt:lpstr>Результат  </vt:lpstr>
      <vt:lpstr>Наш праздник</vt:lpstr>
      <vt:lpstr>Проекта интереснейший вопрос Заставил нас задуматься всерьез. Мы план составили  и начертили схему, Писали реферат на тему О том, что видов 60 мы насчитали у берез.</vt:lpstr>
      <vt:lpstr>  “Вечно жить     берёзовым рощам”</vt:lpstr>
      <vt:lpstr>Слайд 18</vt:lpstr>
      <vt:lpstr>“Рисуем русскую берёзку”</vt:lpstr>
      <vt:lpstr>“Если рядом с тобою берёза…”</vt:lpstr>
      <vt:lpstr>“Березка в творчестве  русских поэтов и писателей”</vt:lpstr>
      <vt:lpstr>“Берёзовое царство –  хорошее лекарство”</vt:lpstr>
      <vt:lpstr>“Верил я не в присказку,  не в сказку, А в берёзку, ждущую меня…”</vt:lpstr>
      <vt:lpstr>Почему, – вдруг тебя бы спросили,  - Ты в берёзке видишь Россию ?  Потому, что в красе и силе  Не уступит она России. Приглядись: роняют берёзы  По погибшим солдатам слёзы  </vt:lpstr>
      <vt:lpstr>“…И я люблю тебя по-русски, моя берёзовая Русь!”</vt:lpstr>
    </vt:vector>
  </TitlesOfParts>
  <Company>GBT TMD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HP945_WS</dc:creator>
  <cp:lastModifiedBy>Helen</cp:lastModifiedBy>
  <cp:revision>97</cp:revision>
  <dcterms:created xsi:type="dcterms:W3CDTF">2011-11-08T18:50:29Z</dcterms:created>
  <dcterms:modified xsi:type="dcterms:W3CDTF">2012-02-19T13:59:13Z</dcterms:modified>
</cp:coreProperties>
</file>