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71" r:id="rId4"/>
    <p:sldId id="256" r:id="rId5"/>
    <p:sldId id="263" r:id="rId6"/>
    <p:sldId id="264" r:id="rId7"/>
    <p:sldId id="265" r:id="rId8"/>
    <p:sldId id="266" r:id="rId9"/>
    <p:sldId id="270" r:id="rId10"/>
    <p:sldId id="268" r:id="rId11"/>
    <p:sldId id="272" r:id="rId12"/>
    <p:sldId id="273" r:id="rId13"/>
    <p:sldId id="269" r:id="rId14"/>
    <p:sldId id="274" r:id="rId15"/>
    <p:sldId id="275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3DA8-EFF3-4428-80F5-A63B64B99809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684E0-03B1-426B-A9D8-AF2E0FB92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TextBox 4"/>
          <p:cNvSpPr txBox="1"/>
          <p:nvPr/>
        </p:nvSpPr>
        <p:spPr>
          <a:xfrm>
            <a:off x="857224" y="928670"/>
            <a:ext cx="63579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1071546"/>
            <a:ext cx="650085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857224" y="214290"/>
            <a:ext cx="7000924" cy="4071966"/>
          </a:xfrm>
          <a:prstGeom prst="wedgeRoundRectCallout">
            <a:avLst>
              <a:gd name="adj1" fmla="val -1043"/>
              <a:gd name="adj2" fmla="val 66016"/>
              <a:gd name="adj3" fmla="val 16667"/>
            </a:avLst>
          </a:prstGeom>
          <a:blipFill>
            <a:blip r:embed="rId3"/>
            <a:tile tx="0" ty="0" sx="100000" sy="100000" flip="none" algn="tl"/>
          </a:blipFill>
          <a:ln w="57150">
            <a:solidFill>
              <a:schemeClr val="bg2">
                <a:lumMod val="50000"/>
              </a:schemeClr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Истинная любовь к своей стране немыслима без любви к своему языку…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К. Г. Паустовский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4929198"/>
            <a:ext cx="692948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5588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Как мы говорим и пишем?»</a:t>
            </a:r>
          </a:p>
          <a:p>
            <a:pPr marL="365125" indent="-255588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«Правильно – ли мы говорим по -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русски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?»</a:t>
            </a:r>
          </a:p>
          <a:p>
            <a:pPr marL="365125" indent="-255588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«Знаем ли мы свой родной язык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?»</a:t>
            </a:r>
            <a:endParaRPr lang="en-US" sz="2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365125" indent="-255588"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Презентацию  подготовила  учитель русского языка и литературы 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Жулева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Ирина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вгеньевна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28596" y="2428868"/>
            <a:ext cx="6715172" cy="4000528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Лесть, ложь, предательство – самые отвратительные пороки.</a:t>
            </a:r>
          </a:p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Лесть, ложь, предательство – все самые отвратительные пороки были в этом человеке.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85728"/>
            <a:ext cx="7929618" cy="1071570"/>
          </a:xfrm>
          <a:prstGeom prst="roundRect">
            <a:avLst>
              <a:gd name="adj" fmla="val 23778"/>
            </a:avLst>
          </a:prstGeom>
          <a:ln w="5715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2F34"/>
                </a:solidFill>
              </a:rPr>
              <a:t>С русского на русский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28596" y="2428868"/>
            <a:ext cx="6715172" cy="4000528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Иванов, Николаев и Смирнов – отличники нашего класса.</a:t>
            </a:r>
          </a:p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смотр приехали Иванов, Николаев и Смирнов – все отличники нашего класса.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28596" y="2428868"/>
            <a:ext cx="6715172" cy="4000528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0" y="1981200"/>
            <a:ext cx="6781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ланиты,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очеса,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уста,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чело,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душегрейка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28596" y="2428868"/>
            <a:ext cx="6715172" cy="4000528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Лесть, ложь, предательство – самые отвратительные пороки.</a:t>
            </a:r>
          </a:p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Лесть, ложь, предательство – все самые отвратительные пороки были в этом человеке.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28596" y="2428868"/>
            <a:ext cx="6715172" cy="4000528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Иванов, Николаев и Смирнов – отличники нашего класса.</a:t>
            </a:r>
          </a:p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смотр приехали Иванов, Николаев и Смирнов – все отличники нашего класса.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28596" y="214290"/>
            <a:ext cx="6715172" cy="6429420"/>
          </a:xfrm>
          <a:prstGeom prst="wedgeRoundRectCallout">
            <a:avLst>
              <a:gd name="adj1" fmla="val -14786"/>
              <a:gd name="adj2" fmla="val -50142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785786" y="214290"/>
            <a:ext cx="6429420" cy="523874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Слова умеют плакать и смеяться,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Приказывать, молить и заклинать,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И, словно сердце, кровью обливаться,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равнодушно холодом дышать.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Призывом стать, и отзывом, и зовом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Способно слово, изменяя лад.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проклинают, и клянутся словом,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Напутствуют, и славят, и чернят.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                      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(Я. Козловский)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50"/>
            <a:ext cx="7158062" cy="15430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Приглашаем Вас к участию в увлекательном проекте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1143000"/>
            <a:ext cx="8786813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«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БЕРЕЖНО ОТНОСИСЬ  К ЯЗЫКУ!</a:t>
            </a:r>
            <a:r>
              <a:rPr lang="en-US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»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388" name="Содержимое 7"/>
          <p:cNvSpPr>
            <a:spLocks noGrp="1"/>
          </p:cNvSpPr>
          <p:nvPr>
            <p:ph sz="half" idx="1"/>
          </p:nvPr>
        </p:nvSpPr>
        <p:spPr>
          <a:xfrm>
            <a:off x="1524000" y="3143250"/>
            <a:ext cx="3314700" cy="29527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9" name="Содержимое 8"/>
          <p:cNvSpPr>
            <a:spLocks noGrp="1"/>
          </p:cNvSpPr>
          <p:nvPr>
            <p:ph sz="half" idx="2"/>
          </p:nvPr>
        </p:nvSpPr>
        <p:spPr>
          <a:xfrm>
            <a:off x="4991100" y="3143250"/>
            <a:ext cx="3314700" cy="29527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90" name="Picture 2" descr="http://im7-tub.yandex.net/i?id=93055054-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000250"/>
            <a:ext cx="176371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4" descr="http://im3-tub.yandex.net/i?id=14411254-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4988" y="2071688"/>
            <a:ext cx="153511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6" descr="http://im2-tub.yandex.net/i?id=47719448-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2428875"/>
            <a:ext cx="17145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8" descr="http://im0-tub.yandex.net/i?id=123899993-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8" y="2428875"/>
            <a:ext cx="1714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http://im2-tub.yandex.net/i?id=96821692-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63" y="4286250"/>
            <a:ext cx="16240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2" descr="http://im0-tub.yandex.net/i?id=97706102-0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3" y="4286250"/>
            <a:ext cx="17383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Облако 2"/>
          <p:cNvSpPr/>
          <p:nvPr/>
        </p:nvSpPr>
        <p:spPr>
          <a:xfrm>
            <a:off x="214282" y="214290"/>
            <a:ext cx="7572428" cy="6286544"/>
          </a:xfrm>
          <a:prstGeom prst="cloud">
            <a:avLst/>
          </a:prstGeom>
          <a:ln w="5715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728" y="857232"/>
            <a:ext cx="564360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94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сокращения русского языка является актуальной в наше время. Вторжение жаргонных слов в общелитературный язык, поток заимствований, вплетение вульгарных слов, просторечных слов ломают все языковые законы и социологические каноны. И язык, как верно заметил Ушаков , подвергается «коррозии».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28596" y="2428868"/>
            <a:ext cx="6715172" cy="4000528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Лесть, ложь, предательство – самые отвратительные пороки.</a:t>
            </a:r>
          </a:p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Лесть, ложь, предательство – все самые отвратительные пороки были в этом человеке.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85728"/>
            <a:ext cx="7929618" cy="1071570"/>
          </a:xfrm>
          <a:prstGeom prst="roundRect">
            <a:avLst>
              <a:gd name="adj" fmla="val 23778"/>
            </a:avLst>
          </a:prstGeom>
          <a:ln w="5715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ПОДУМАЕМ?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28596" y="2428868"/>
            <a:ext cx="6715172" cy="4000528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Иванов, Николаев и Смирнов – отличники нашего класса.</a:t>
            </a:r>
          </a:p>
          <a:p>
            <a:pPr indent="457200"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смотр приехали Иванов, Николаев и Смирнов – все отличники нашего класса.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28596" y="2428868"/>
            <a:ext cx="6715172" cy="4000528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latin typeface="Monotype Corsiva" pitchFamily="66" charset="0"/>
              </a:rPr>
              <a:t>Как сохранить нормативность, красоту и чистоту "великого и могучего" русского языка?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0" y="1981200"/>
            <a:ext cx="6781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0" y="0"/>
            <a:ext cx="7143768" cy="6643710"/>
          </a:xfrm>
          <a:prstGeom prst="wedgeRoundRectCallout">
            <a:avLst>
              <a:gd name="adj1" fmla="val -13544"/>
              <a:gd name="adj2" fmla="val -50165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0" y="1981200"/>
            <a:ext cx="6781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" y="357166"/>
            <a:ext cx="7143768" cy="478631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эпоху новейших технологий, всеобщей и полной компьютеризации, распространения видеотехники и других достижений современной цивилизации глубокое знание родного языка, владение его литературными нормами обязательно для всякого образованного человека и патриота. Каждый из нас в ответе за здоровье языковой среды, которую мы должны сохранить для новых поколений в чистоте и свежести, в творческом обновлении и богатстве традиций.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283" y="4929198"/>
            <a:ext cx="6858048" cy="157161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Участие в нашем проекте поможет вам  научиться говорить грамотно!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0" y="1857364"/>
            <a:ext cx="7143768" cy="5000636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85728"/>
            <a:ext cx="7929618" cy="1071570"/>
          </a:xfrm>
          <a:prstGeom prst="roundRect">
            <a:avLst>
              <a:gd name="adj" fmla="val 23778"/>
            </a:avLst>
          </a:prstGeom>
          <a:ln w="5715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ПОДУМАЕМ?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0" y="1981200"/>
            <a:ext cx="6781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71472" y="2071678"/>
            <a:ext cx="6357982" cy="37147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чем заключаются языковые особенности устной речи?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этика речевого общения и этикетные формулы речи?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жаргон, сленг?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Какими могут быть речевые ошибки?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Портят ли канцеляризмы речевой строй языка?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</a:t>
            </a:r>
            <a:r>
              <a:rPr kumimoji="0" lang="ru-RU" sz="28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язык СМИ влияет на нарушение норм литературного языка?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0" y="1214422"/>
            <a:ext cx="9144000" cy="5643578"/>
          </a:xfrm>
          <a:prstGeom prst="wedgeRoundRectCallout">
            <a:avLst>
              <a:gd name="adj1" fmla="val -7420"/>
              <a:gd name="adj2" fmla="val -57933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0"/>
            <a:ext cx="7929618" cy="785818"/>
          </a:xfrm>
          <a:prstGeom prst="roundRect">
            <a:avLst>
              <a:gd name="adj" fmla="val 23778"/>
            </a:avLst>
          </a:prstGeom>
          <a:ln w="5715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0" y="1981200"/>
            <a:ext cx="6781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71472" y="2071678"/>
            <a:ext cx="6357982" cy="37147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500034" y="1428736"/>
            <a:ext cx="8286808" cy="58102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•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Презентация буклета «Как написать исследовательскую работу».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•Изучать элементарные методы и приемам научного исследования материала.  Выдвигать гипотезы. Формулировать выводы. Оформлять результаты.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• Исследовать художественный текст.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• Выполнять практические задания «Возьмем ошибку в союзники».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•Редактировать текст с учетом изученных норм.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• Создавать сборник тестов.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• Практические занятия в компьютерном классе «Формы представления результатов исследования: реферат, презентация, буклет, сборник тестов».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• Презентация буклетов таблиц и сборников тестов.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• Презентация рефератов по темам самостоятельных исследований.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1285852" y="0"/>
            <a:ext cx="6629400" cy="9286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нас ожидает?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0" y="2214554"/>
            <a:ext cx="6715140" cy="4500594"/>
          </a:xfrm>
          <a:prstGeom prst="wedgeRoundRectCallout">
            <a:avLst>
              <a:gd name="adj1" fmla="val -1990"/>
              <a:gd name="adj2" fmla="val -61370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42852"/>
            <a:ext cx="8501122" cy="1500198"/>
          </a:xfrm>
          <a:prstGeom prst="roundRect">
            <a:avLst>
              <a:gd name="adj" fmla="val 50000"/>
            </a:avLst>
          </a:prstGeom>
          <a:ln w="5715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i="1" dirty="0" smtClean="0">
                <a:solidFill>
                  <a:schemeClr val="tx1"/>
                </a:solidFill>
              </a:rPr>
              <a:t>Формы работа</a:t>
            </a:r>
            <a:r>
              <a:rPr lang="ru-RU" sz="3200" dirty="0" smtClean="0">
                <a:solidFill>
                  <a:schemeClr val="tx1"/>
                </a:solidFill>
              </a:rPr>
              <a:t> на достижение цели проекта ориентированы на создание проблемно-мотивационной среды.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0" y="1981200"/>
            <a:ext cx="6781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71472" y="2071678"/>
            <a:ext cx="6357982" cy="37147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285852" y="2143116"/>
            <a:ext cx="5072073" cy="41433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Дискуссия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«Мозговой штурм”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Самостоятельная работа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Организация “круглого стола”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• Консультация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Семинар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Групповая работа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Ролевая игра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0" y="0"/>
            <a:ext cx="7072330" cy="6572272"/>
          </a:xfrm>
          <a:prstGeom prst="wedgeRoundRectCallout">
            <a:avLst>
              <a:gd name="adj1" fmla="val -15813"/>
              <a:gd name="adj2" fmla="val -50435"/>
              <a:gd name="adj3" fmla="val 16667"/>
            </a:avLst>
          </a:prstGeom>
          <a:ln w="381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71472" y="2071678"/>
            <a:ext cx="6357982" cy="371477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285720" y="214291"/>
            <a:ext cx="6929486" cy="57150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Ах, как нам добрые слова нужны!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Не  раз мы в этом убеждались с вами.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А может, не слова – дела важны?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Дела – делами, а слова – словами.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Они живут у каждого из нас,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На дне души до времени хранимы,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Чтоб их произнести в тот самый час,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Когда они другим необходимы.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(Марк Лисянский)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TextBox 2"/>
          <p:cNvSpPr txBox="1"/>
          <p:nvPr/>
        </p:nvSpPr>
        <p:spPr>
          <a:xfrm>
            <a:off x="714349" y="857232"/>
            <a:ext cx="76438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	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643182"/>
            <a:ext cx="635798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/>
              <a:t> 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5143512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57166"/>
            <a:ext cx="857256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МНЕНИЕ УЧАСТНИКОВ ПРОЕКТА:</a:t>
            </a: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Наступает конец литературному языку, и многовековую работу по его созданию приходится начинать сызнова, с нуля.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Так было с латинским языком, когда на его основе стали создаваться современные романские языки.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3714752"/>
            <a:ext cx="70009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5588"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Беда, если разнородное, бессистемное,  по существу новое,  зальет литературный язык и безнадежно испортит его систему выразительных средств, которые только потому и выразительны, что образуют систему.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Горизонтальный свиток 2"/>
          <p:cNvSpPr/>
          <p:nvPr/>
        </p:nvSpPr>
        <p:spPr>
          <a:xfrm>
            <a:off x="214282" y="357166"/>
            <a:ext cx="7000924" cy="5643602"/>
          </a:xfrm>
          <a:prstGeom prst="horizontalScroll">
            <a:avLst>
              <a:gd name="adj" fmla="val 1051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sz="2400" i="1" dirty="0" smtClean="0">
                <a:solidFill>
                  <a:srgbClr val="0033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endParaRPr lang="ru-RU" sz="24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57214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85786" y="1214422"/>
            <a:ext cx="6429420" cy="273844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Добро пожаловать</a:t>
            </a:r>
            <a:r>
              <a:rPr kumimoji="0" lang="ru-RU" sz="5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мир </a:t>
            </a: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самого прекрасного языка!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0" y="908050"/>
            <a:ext cx="8748713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b="0" dirty="0">
                <a:solidFill>
                  <a:srgbClr val="0000FF"/>
                </a:solidFill>
                <a:latin typeface="Arial" charset="0"/>
              </a:rPr>
              <a:t>    </a:t>
            </a:r>
            <a:endParaRPr lang="ru-RU" sz="3600" dirty="0">
              <a:solidFill>
                <a:srgbClr val="FF0066"/>
              </a:solidFill>
              <a:latin typeface="Monotype Corsiva" pitchFamily="66" charset="0"/>
            </a:endParaRPr>
          </a:p>
          <a:p>
            <a:pPr marL="342900" indent="-342900"/>
            <a:r>
              <a:rPr lang="ru-RU" sz="3600" dirty="0">
                <a:solidFill>
                  <a:srgbClr val="FF0066"/>
                </a:solidFill>
                <a:latin typeface="Monotype Corsiva" pitchFamily="66" charset="0"/>
              </a:rPr>
              <a:t>                                                                </a:t>
            </a:r>
            <a:r>
              <a:rPr lang="ru-RU" sz="3600" dirty="0" smtClean="0">
                <a:solidFill>
                  <a:srgbClr val="FF0066"/>
                </a:solidFill>
                <a:latin typeface="Monotype Corsiva" pitchFamily="66" charset="0"/>
              </a:rPr>
              <a:t>                       </a:t>
            </a:r>
            <a:endParaRPr lang="ru-RU" sz="3600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468313" y="1936750"/>
            <a:ext cx="523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48471"/>
            <a:ext cx="4429156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 БЕРЕГИТЕ РУССКИЙ ЯЗЫК!</a:t>
            </a:r>
            <a:r>
              <a:rPr lang="ru-RU" dirty="0" smtClean="0"/>
              <a:t> </a:t>
            </a:r>
          </a:p>
          <a:p>
            <a:r>
              <a:rPr lang="ru-RU" sz="2400" b="1" i="1" dirty="0" smtClean="0"/>
              <a:t>Д о </a:t>
            </a:r>
            <a:r>
              <a:rPr lang="ru-RU" sz="2400" b="1" i="1" dirty="0" err="1" smtClean="0"/>
              <a:t>р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о</a:t>
            </a:r>
            <a:r>
              <a:rPr lang="ru-RU" sz="2400" b="1" i="1" dirty="0" smtClean="0"/>
              <a:t> ж и т е </a:t>
            </a:r>
          </a:p>
          <a:p>
            <a:r>
              <a:rPr lang="ru-RU" sz="2400" b="1" i="1" dirty="0" smtClean="0"/>
              <a:t>Родным, милым словом: </a:t>
            </a:r>
          </a:p>
          <a:p>
            <a:r>
              <a:rPr lang="ru-RU" sz="2400" b="1" i="1" dirty="0" smtClean="0"/>
              <a:t>М </a:t>
            </a:r>
            <a:r>
              <a:rPr lang="ru-RU" sz="2400" b="1" i="1" dirty="0" err="1" smtClean="0"/>
              <a:t>н</a:t>
            </a:r>
            <a:r>
              <a:rPr lang="ru-RU" sz="2400" b="1" i="1" dirty="0" smtClean="0"/>
              <a:t> о г о л и к и м - </a:t>
            </a:r>
          </a:p>
          <a:p>
            <a:r>
              <a:rPr lang="ru-RU" sz="2400" b="1" i="1" dirty="0" smtClean="0"/>
              <a:t>Большим языком ! </a:t>
            </a:r>
          </a:p>
          <a:p>
            <a:r>
              <a:rPr lang="ru-RU" sz="2400" b="1" i="1" dirty="0" smtClean="0"/>
              <a:t>Нашей жизни ОН - </a:t>
            </a:r>
          </a:p>
          <a:p>
            <a:r>
              <a:rPr lang="ru-RU" sz="2400" b="1" i="1" dirty="0" smtClean="0"/>
              <a:t>П е </a:t>
            </a:r>
            <a:r>
              <a:rPr lang="ru-RU" sz="2400" b="1" i="1" dirty="0" err="1" smtClean="0"/>
              <a:t>р</a:t>
            </a:r>
            <a:r>
              <a:rPr lang="ru-RU" sz="2400" b="1" i="1" dirty="0" smtClean="0"/>
              <a:t> в о </a:t>
            </a:r>
            <a:r>
              <a:rPr lang="ru-RU" sz="2400" b="1" i="1" dirty="0" err="1" smtClean="0"/>
              <a:t>о</a:t>
            </a:r>
            <a:r>
              <a:rPr lang="ru-RU" sz="2400" b="1" i="1" dirty="0" smtClean="0"/>
              <a:t> с </a:t>
            </a:r>
            <a:r>
              <a:rPr lang="ru-RU" sz="2400" b="1" i="1" dirty="0" err="1" smtClean="0"/>
              <a:t>н</a:t>
            </a:r>
            <a:r>
              <a:rPr lang="ru-RU" sz="2400" b="1" i="1" dirty="0" smtClean="0"/>
              <a:t> о в а - </a:t>
            </a:r>
          </a:p>
          <a:p>
            <a:r>
              <a:rPr lang="ru-RU" sz="2400" b="1" i="1" dirty="0" smtClean="0"/>
              <a:t>Всем народам </a:t>
            </a:r>
          </a:p>
          <a:p>
            <a:r>
              <a:rPr lang="ru-RU" sz="2400" b="1" i="1" dirty="0" smtClean="0"/>
              <a:t>Планеты - знаком ! </a:t>
            </a:r>
          </a:p>
          <a:p>
            <a:r>
              <a:rPr lang="ru-RU" sz="2400" b="1" i="1" dirty="0" smtClean="0"/>
              <a:t>Берегите ЕГО </a:t>
            </a:r>
          </a:p>
          <a:p>
            <a:r>
              <a:rPr lang="ru-RU" sz="2400" b="1" i="1" dirty="0" smtClean="0"/>
              <a:t>От цветистых </a:t>
            </a:r>
          </a:p>
          <a:p>
            <a:r>
              <a:rPr lang="ru-RU" sz="2400" b="1" i="1" dirty="0" smtClean="0"/>
              <a:t>Иностранных </a:t>
            </a:r>
          </a:p>
          <a:p>
            <a:r>
              <a:rPr lang="ru-RU" sz="2400" b="1" i="1" dirty="0" smtClean="0"/>
              <a:t>И чуждых нам слов, </a:t>
            </a:r>
          </a:p>
          <a:p>
            <a:r>
              <a:rPr lang="ru-RU" sz="2400" b="1" i="1" dirty="0" smtClean="0"/>
              <a:t>Чтоб поток - </a:t>
            </a:r>
          </a:p>
          <a:p>
            <a:r>
              <a:rPr lang="ru-RU" sz="2400" b="1" i="1" dirty="0" smtClean="0"/>
              <a:t>От наречий ручьистых - </a:t>
            </a:r>
          </a:p>
          <a:p>
            <a:r>
              <a:rPr lang="ru-RU" sz="2400" b="1" i="1" dirty="0" smtClean="0"/>
              <a:t>Не затмил </a:t>
            </a:r>
          </a:p>
          <a:p>
            <a:r>
              <a:rPr lang="ru-RU" sz="2400" b="1" i="1" dirty="0" smtClean="0"/>
              <a:t>Родника - Родников !</a:t>
            </a:r>
          </a:p>
          <a:p>
            <a:r>
              <a:rPr lang="ru-RU" sz="2400" dirty="0" smtClean="0"/>
              <a:t>                         ДЕНИС КОРОТАЕВ </a:t>
            </a:r>
          </a:p>
          <a:p>
            <a:endParaRPr lang="ru-RU" dirty="0" smtClean="0"/>
          </a:p>
        </p:txBody>
      </p:sp>
      <p:pic>
        <p:nvPicPr>
          <p:cNvPr id="1026" name="Picture 2" descr="C:\Documents and Settings\Евген\Рабочий стол\моя папка\макеты для презентаций\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4429124" cy="61436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15" name="TextBox 14"/>
          <p:cNvSpPr txBox="1"/>
          <p:nvPr/>
        </p:nvSpPr>
        <p:spPr>
          <a:xfrm>
            <a:off x="1000100" y="428604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785786" y="357166"/>
            <a:ext cx="7643866" cy="1071570"/>
          </a:xfrm>
          <a:prstGeom prst="wedgeRoundRectCallout">
            <a:avLst>
              <a:gd name="adj1" fmla="val 6510"/>
              <a:gd name="adj2" fmla="val 92976"/>
              <a:gd name="adj3" fmla="val 16667"/>
            </a:avLst>
          </a:prstGeom>
          <a:blipFill>
            <a:blip r:embed="rId3"/>
            <a:tile tx="0" ty="0" sx="100000" sy="100000" flip="none" algn="tl"/>
          </a:blipFill>
          <a:ln w="38100">
            <a:solidFill>
              <a:schemeClr val="bg2">
                <a:lumMod val="50000"/>
              </a:schemeClr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2F34"/>
                </a:solidFill>
              </a:rPr>
              <a:t>Знатоки русского языка</a:t>
            </a:r>
            <a:r>
              <a:rPr lang="ru-RU" sz="4000" b="1" i="1" dirty="0" smtClean="0"/>
              <a:t> </a:t>
            </a:r>
            <a:endParaRPr lang="ru-RU" sz="4000" b="1" i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4" descr="дал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00617">
            <a:off x="1132763" y="2063627"/>
            <a:ext cx="1853894" cy="19817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Picture 5" descr="ломоносо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1643050"/>
            <a:ext cx="1857388" cy="21145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7" descr="фортунатов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26757">
            <a:off x="5330001" y="4061939"/>
            <a:ext cx="1890640" cy="19476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9" descr="ожегов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298010">
            <a:off x="1227163" y="4109852"/>
            <a:ext cx="1741257" cy="19520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6" descr="шахматов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489113">
            <a:off x="5557160" y="1837814"/>
            <a:ext cx="1900295" cy="20487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8" descr="ушаков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854380">
            <a:off x="3197623" y="3796162"/>
            <a:ext cx="1915194" cy="20682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65008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785918" y="1214422"/>
            <a:ext cx="621510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Овальная выноска 20"/>
          <p:cNvSpPr/>
          <p:nvPr/>
        </p:nvSpPr>
        <p:spPr>
          <a:xfrm>
            <a:off x="1000100" y="214290"/>
            <a:ext cx="7786742" cy="2928958"/>
          </a:xfrm>
          <a:prstGeom prst="wedgeEllipseCallout">
            <a:avLst>
              <a:gd name="adj1" fmla="val -21392"/>
              <a:gd name="adj2" fmla="val 69562"/>
            </a:avLst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2F34"/>
                </a:solidFill>
                <a:latin typeface="Arial" charset="0"/>
              </a:rPr>
              <a:t>Михаил Васильевич           Ломоносов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2F34"/>
                </a:solidFill>
                <a:latin typeface="Arial" charset="0"/>
              </a:rPr>
              <a:t>              (1711-1765)</a:t>
            </a:r>
            <a:endParaRPr lang="ru-RU" sz="3200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ломонос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28987"/>
            <a:ext cx="317182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428992" y="4357694"/>
            <a:ext cx="35004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2"/>
                </a:solidFill>
                <a:latin typeface="Arial" charset="0"/>
              </a:rPr>
              <a:t>М. Ломоносов – 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Arial" charset="0"/>
              </a:rPr>
              <a:t>химия – 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Arial" charset="0"/>
              </a:rPr>
              <a:t>русский язык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Овальная выноска 2"/>
          <p:cNvSpPr/>
          <p:nvPr/>
        </p:nvSpPr>
        <p:spPr>
          <a:xfrm>
            <a:off x="642910" y="357166"/>
            <a:ext cx="8072494" cy="1071570"/>
          </a:xfrm>
          <a:prstGeom prst="wedgeEllipseCallout">
            <a:avLst>
              <a:gd name="adj1" fmla="val -45915"/>
              <a:gd name="adj2" fmla="val 131579"/>
            </a:avLst>
          </a:prstGeom>
          <a:blipFill>
            <a:blip r:embed="rId4"/>
            <a:tile tx="0" ty="0" sx="100000" sy="100000" flip="none" algn="tl"/>
          </a:blipFill>
          <a:ln w="38100">
            <a:solidFill>
              <a:schemeClr val="bg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643182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4" descr="фортунато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428868"/>
            <a:ext cx="346529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28662" y="500042"/>
            <a:ext cx="7478712" cy="7477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Филипп Федорович Фортунатов </a:t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(1848-1914)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FF2F34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3500438"/>
            <a:ext cx="3929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2"/>
                </a:solidFill>
                <a:latin typeface="Arial" charset="0"/>
              </a:rPr>
              <a:t>Ф. Фортунатов –</a:t>
            </a:r>
          </a:p>
          <a:p>
            <a:r>
              <a:rPr lang="ru-RU" sz="3200" b="1" i="1" dirty="0" smtClean="0">
                <a:solidFill>
                  <a:schemeClr val="accent2"/>
                </a:solidFill>
                <a:latin typeface="Arial" charset="0"/>
              </a:rPr>
              <a:t> русский язык – </a:t>
            </a:r>
          </a:p>
          <a:p>
            <a:r>
              <a:rPr lang="ru-RU" sz="3200" b="1" i="1" dirty="0" err="1" smtClean="0">
                <a:solidFill>
                  <a:schemeClr val="accent2"/>
                </a:solidFill>
                <a:latin typeface="Arial" charset="0"/>
              </a:rPr>
              <a:t>Косалма</a:t>
            </a:r>
            <a:r>
              <a:rPr lang="ru-RU" sz="3200" b="1" i="1" dirty="0" smtClean="0">
                <a:solidFill>
                  <a:schemeClr val="accent2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285720" y="0"/>
            <a:ext cx="7072362" cy="2928934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sz="2400" i="1" dirty="0" smtClean="0">
                <a:solidFill>
                  <a:srgbClr val="0033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endParaRPr lang="ru-RU" sz="24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шахмат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1575"/>
            <a:ext cx="2827338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00113" y="836612"/>
            <a:ext cx="6386531" cy="8064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ШАХМАТОВ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Алексей Александрович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(1864-1920)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286116" y="2743200"/>
            <a:ext cx="421484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А. Шахматов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древнерусская литература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словарь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3" name="Горизонтальный свиток 2"/>
          <p:cNvSpPr/>
          <p:nvPr/>
        </p:nvSpPr>
        <p:spPr>
          <a:xfrm>
            <a:off x="1000100" y="0"/>
            <a:ext cx="7215238" cy="2857520"/>
          </a:xfrm>
          <a:prstGeom prst="horizontalScroll">
            <a:avLst>
              <a:gd name="adj" fmla="val 1051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sz="2400" i="1" dirty="0" smtClean="0">
                <a:solidFill>
                  <a:srgbClr val="0033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endParaRPr lang="ru-RU" sz="24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57214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pic>
        <p:nvPicPr>
          <p:cNvPr id="5" name="Picture 4" descr="да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70212"/>
            <a:ext cx="3494087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71538" y="571480"/>
            <a:ext cx="7118350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Владимир Иванович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2F34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ДАЛЬ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(1801-1872)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071934" y="3071810"/>
            <a:ext cx="3360738" cy="36433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В. Даль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сказки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словарь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"/>
            <a:ext cx="71357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14290"/>
            <a:ext cx="8072494" cy="100013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lang="ru-RU" sz="2000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142844" y="2071678"/>
            <a:ext cx="6858048" cy="4500594"/>
          </a:xfrm>
          <a:prstGeom prst="wedgeRectCallout">
            <a:avLst>
              <a:gd name="adj1" fmla="val -18867"/>
              <a:gd name="adj2" fmla="val -67144"/>
            </a:avLst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lang="ru-RU" sz="2200" dirty="0" smtClean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2920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000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71472" y="285728"/>
            <a:ext cx="7620002" cy="533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FF2F34"/>
                </a:solidFill>
                <a:latin typeface="+mj-lt"/>
                <a:ea typeface="+mj-ea"/>
                <a:cs typeface="+mj-cs"/>
              </a:rPr>
              <a:t>Переведите с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2F3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русского на русский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85720" y="2357430"/>
            <a:ext cx="67818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</a:t>
            </a:r>
            <a:r>
              <a:rPr kumimoji="0" lang="ru-RU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Хелло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ru-RU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чуваки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! Мои </a:t>
            </a:r>
            <a:r>
              <a:rPr kumimoji="0" lang="ru-RU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родаки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сегодня отчаливают на фазенду, и мы можем </a:t>
            </a:r>
            <a:r>
              <a:rPr kumimoji="0" lang="ru-RU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клево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оторваться на хате.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935</Words>
  <Application>Microsoft Office PowerPoint</Application>
  <PresentationFormat>Экран (4:3)</PresentationFormat>
  <Paragraphs>190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Приглашаем Вас к участию в увлекательном проекте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К проекту "Бережно относись к языку!"</dc:subject>
  <dc:creator>Ирина Евгеньевна</dc:creator>
  <cp:lastModifiedBy>Евген</cp:lastModifiedBy>
  <cp:revision>1</cp:revision>
  <dcterms:created xsi:type="dcterms:W3CDTF">2011-12-21T15:36:28Z</dcterms:created>
  <dcterms:modified xsi:type="dcterms:W3CDTF">2012-02-14T18:01:31Z</dcterms:modified>
</cp:coreProperties>
</file>