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</p:sld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10" Type="http://schemas.openxmlformats.org/officeDocument/2006/relationships/slide" Target="slides/slide3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0%D1%81%D1%82%D0%B0%D0%BD%D0%B0#cite_note-stat.kz-0" TargetMode="External"/><Relationship Id="rId3" Type="http://schemas.openxmlformats.org/officeDocument/2006/relationships/hyperlink" Target="http://ru.wikipedia.org/wiki/%D0%A1%D1%82%D0%BE%D0%BB%D0%B8%D1%86%D0%B0_%D0%A0%D0%B5%D1%81%D0%BF%D1%83%D0%B1%D0%BB%D0%B8%D0%BA%D0%B8_%D0%9A%D0%B0%D0%B7%D0%B0%D1%85%D1%81%D1%82%D0%B0%D0%BD" TargetMode="External"/><Relationship Id="rId7" Type="http://schemas.openxmlformats.org/officeDocument/2006/relationships/hyperlink" Target="http://ru.wikipedia.org/wiki/2011_%D0%B3%D0%BE%D0%B4" TargetMode="External"/><Relationship Id="rId2" Type="http://schemas.openxmlformats.org/officeDocument/2006/relationships/hyperlink" Target="http://ru.wikipedia.org/wiki/%D0%9A%D0%B0%D0%B7%D0%B0%D1%85%D1%81%D0%BA%D0%B8%D0%B9_%D1%8F%D0%B7%D1%8B%D0%BA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ru.wikipedia.org/wiki/1_%D1%8F%D0%BD%D0%B2%D0%B0%D1%80%D1%8F" TargetMode="External"/><Relationship Id="rId5" Type="http://schemas.openxmlformats.org/officeDocument/2006/relationships/hyperlink" Target="http://ru.wikipedia.org/wiki/1997_%D0%B3%D0%BE%D0%B4" TargetMode="External"/><Relationship Id="rId10" Type="http://schemas.openxmlformats.org/officeDocument/2006/relationships/image" Target="../media/image10.jpeg"/><Relationship Id="rId4" Type="http://schemas.openxmlformats.org/officeDocument/2006/relationships/hyperlink" Target="http://ru.wikipedia.org/wiki/10_%D0%B4%D0%B5%D0%BA%D0%B0%D0%B1%D1%80%D1%8F" TargetMode="External"/><Relationship Id="rId9" Type="http://schemas.openxmlformats.org/officeDocument/2006/relationships/hyperlink" Target="http://ru.wikipedia.org/wiki/%D0%90%D0%BB%D0%BC%D0%B0-%D0%90%D1%82%D1%8B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E%D1%82%D1%82%D0%B0%D0%B2%D0%B0" TargetMode="External"/><Relationship Id="rId7" Type="http://schemas.openxmlformats.org/officeDocument/2006/relationships/image" Target="../media/image12.jpeg"/><Relationship Id="rId2" Type="http://schemas.openxmlformats.org/officeDocument/2006/relationships/hyperlink" Target="http://ru.wikipedia.org/wiki/%D0%A3%D0%BB%D0%B0%D0%BD-%D0%91%D0%B0%D1%82%D0%BE%D1%80" TargetMode="External"/><Relationship Id="rId1" Type="http://schemas.openxmlformats.org/officeDocument/2006/relationships/slideLayout" Target="../slideLayouts/slideLayout35.xml"/><Relationship Id="rId6" Type="http://schemas.openxmlformats.org/officeDocument/2006/relationships/hyperlink" Target="http://ru.wikipedia.org/wiki/%D0%9E%D0%B1%D1%8C" TargetMode="External"/><Relationship Id="rId5" Type="http://schemas.openxmlformats.org/officeDocument/2006/relationships/hyperlink" Target="http://ru.wikipedia.org/wiki/%D0%95%D0%BD%D0%B8%D1%81%D0%B5%D0%B9" TargetMode="External"/><Relationship Id="rId4" Type="http://schemas.openxmlformats.org/officeDocument/2006/relationships/hyperlink" Target="http://ru.wikipedia.org/wiki/%D0%A1%D0%B5%D0%B2%D0%B5%D1%80%D0%BD%D1%8B%D0%B9_%D0%9B%D0%B5%D0%B4%D0%BE%D0%B2%D0%B8%D1%82%D1%8B%D0%B9_%D0%BE%D0%BA%D0%B5%D0%B0%D0%BD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4%D0%B5%D0%BD%D1%8C_%D1%81%D1%82%D0%BE%D0%BB%D0%B8%D1%86%D1%8B_(%D0%9A%D0%B0%D0%B7%D0%B0%D1%85%D1%81%D1%82%D0%B0%D0%BD)" TargetMode="External"/><Relationship Id="rId2" Type="http://schemas.openxmlformats.org/officeDocument/2006/relationships/hyperlink" Target="http://ru.wikipedia.org/wiki/%D0%9F%D0%B5%D1%80%D0%B5%D0%BD%D0%BE%D1%81_%D1%81%D1%82%D0%BE%D0%BB%D0%B8%D1%86%D1%8B_%D0%9A%D0%B0%D0%B7%D0%B0%D1%85%D1%81%D1%82%D0%B0%D0%BD%D0%B0_%D0%B8%D0%B7_%D0%90%D0%BB%D0%BC%D0%B0%D1%82%D1%8B_%D0%B2_%D0%90%D1%81%D1%82%D0%B0%D0%BD%D1%83" TargetMode="External"/><Relationship Id="rId1" Type="http://schemas.openxmlformats.org/officeDocument/2006/relationships/slideLayout" Target="../slideLayouts/slideLayout57.xml"/><Relationship Id="rId5" Type="http://schemas.openxmlformats.org/officeDocument/2006/relationships/image" Target="../media/image14.jpeg"/><Relationship Id="rId4" Type="http://schemas.openxmlformats.org/officeDocument/2006/relationships/hyperlink" Target="http://ru.wikipedia.org/wiki/%D0%AE%D0%9D%D0%95%D0%A1%D0%9A%D0%9E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5984" y="0"/>
            <a:ext cx="4714908" cy="1470025"/>
          </a:xfrm>
        </p:spPr>
        <p:txBody>
          <a:bodyPr>
            <a:noAutofit/>
          </a:bodyPr>
          <a:lstStyle/>
          <a:p>
            <a:r>
              <a:rPr lang="ru-RU" sz="9600" dirty="0" smtClean="0"/>
              <a:t>Астана 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5643578"/>
            <a:ext cx="8458200" cy="914400"/>
          </a:xfrm>
        </p:spPr>
        <p:txBody>
          <a:bodyPr/>
          <a:lstStyle/>
          <a:p>
            <a:r>
              <a:rPr lang="ru-RU" dirty="0" err="1" smtClean="0"/>
              <a:t>Даулетхожанова</a:t>
            </a:r>
            <a:r>
              <a:rPr lang="ru-RU" dirty="0" smtClean="0"/>
              <a:t> </a:t>
            </a:r>
            <a:r>
              <a:rPr lang="ru-RU" dirty="0" err="1" smtClean="0"/>
              <a:t>Айгерим</a:t>
            </a:r>
            <a:r>
              <a:rPr lang="ru-RU" dirty="0" smtClean="0"/>
              <a:t> 11 «ДП»</a:t>
            </a:r>
            <a:endParaRPr lang="ru-RU" dirty="0"/>
          </a:p>
        </p:txBody>
      </p:sp>
      <p:pic>
        <p:nvPicPr>
          <p:cNvPr id="4" name="Рисунок 3" descr="0_425f2_4575792f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1428736"/>
            <a:ext cx="7072362" cy="4712028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515004" y="285728"/>
            <a:ext cx="3628996" cy="592935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Город </a:t>
            </a:r>
            <a:r>
              <a:rPr lang="ru-RU" b="1" dirty="0" smtClean="0"/>
              <a:t>Астана́</a:t>
            </a:r>
            <a:r>
              <a:rPr lang="ru-RU" dirty="0" smtClean="0"/>
              <a:t> (с </a:t>
            </a:r>
            <a:r>
              <a:rPr lang="ru-RU" dirty="0" err="1" smtClean="0">
                <a:hlinkClick r:id="rId2" tooltip="Казахский язык"/>
              </a:rPr>
              <a:t>каз</a:t>
            </a:r>
            <a:r>
              <a:rPr lang="ru-RU" dirty="0" smtClean="0">
                <a:hlinkClick r:id="rId2" tooltip="Казахский язык"/>
              </a:rPr>
              <a:t>.</a:t>
            </a:r>
            <a:r>
              <a:rPr lang="ru-RU" dirty="0" smtClean="0"/>
              <a:t> </a:t>
            </a:r>
            <a:r>
              <a:rPr lang="ru-RU" i="1" dirty="0" smtClean="0"/>
              <a:t>Астана</a:t>
            </a:r>
            <a:r>
              <a:rPr lang="ru-RU" dirty="0" smtClean="0"/>
              <a:t> — «столица») — </a:t>
            </a:r>
            <a:r>
              <a:rPr lang="ru-RU" dirty="0" err="1" smtClean="0">
                <a:hlinkClick r:id="rId3" tooltip="Столица Республики Казахстан"/>
              </a:rPr>
              <a:t>столица</a:t>
            </a:r>
            <a:r>
              <a:rPr lang="ru-RU" dirty="0" smtClean="0">
                <a:hlinkClick r:id="rId3" tooltip="Столица Республики Казахстан"/>
              </a:rPr>
              <a:t> Республики Казахстан</a:t>
            </a:r>
            <a:r>
              <a:rPr lang="ru-RU" dirty="0" smtClean="0"/>
              <a:t>(с </a:t>
            </a:r>
            <a:r>
              <a:rPr lang="ru-RU" dirty="0" smtClean="0">
                <a:hlinkClick r:id="rId4" tooltip="10 декабря"/>
              </a:rPr>
              <a:t>10 декабря</a:t>
            </a:r>
            <a:r>
              <a:rPr lang="ru-RU" dirty="0" smtClean="0"/>
              <a:t> </a:t>
            </a:r>
            <a:r>
              <a:rPr lang="ru-RU" dirty="0" smtClean="0">
                <a:hlinkClick r:id="rId5" tooltip="1997 год"/>
              </a:rPr>
              <a:t>1997 года</a:t>
            </a:r>
            <a:r>
              <a:rPr lang="ru-RU" dirty="0" smtClean="0"/>
              <a:t>). Население города, по состоянию на </a:t>
            </a:r>
            <a:r>
              <a:rPr lang="ru-RU" dirty="0" smtClean="0">
                <a:hlinkClick r:id="rId6" tooltip="1 января"/>
              </a:rPr>
              <a:t>1 января</a:t>
            </a:r>
            <a:r>
              <a:rPr lang="ru-RU" dirty="0" smtClean="0"/>
              <a:t> </a:t>
            </a:r>
            <a:r>
              <a:rPr lang="ru-RU" dirty="0" smtClean="0">
                <a:hlinkClick r:id="rId7" tooltip="2011 год"/>
              </a:rPr>
              <a:t>2011 года</a:t>
            </a:r>
            <a:r>
              <a:rPr lang="ru-RU" dirty="0" smtClean="0"/>
              <a:t>, составило 697 257 жителей</a:t>
            </a:r>
            <a:r>
              <a:rPr lang="ru-RU" baseline="30000" dirty="0" smtClean="0">
                <a:hlinkClick r:id="rId8"/>
              </a:rPr>
              <a:t>[1]</a:t>
            </a:r>
            <a:r>
              <a:rPr lang="ru-RU" dirty="0" smtClean="0"/>
              <a:t>. Город является вторым в стране по численности населения после </a:t>
            </a:r>
            <a:r>
              <a:rPr lang="ru-RU" dirty="0" smtClean="0">
                <a:hlinkClick r:id="rId9" tooltip="Алма-Аты"/>
              </a:rPr>
              <a:t>Алма-Аты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 descr="1273015488_5cc4935bc4_b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0" y="714356"/>
            <a:ext cx="5643538" cy="40719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8929718" cy="307183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Численность населения города на 1 января 2011 года составила 697,3 тысяч жителей. По итогам 2009 года сальдо миграции города Астаны составило 31 908 человек — самый высокий показатель в республике. Основу миграционных потоков в город составляют приезжие из других регионов Казахстана. Город продолжает оставаться центром притяжения человеческого капитала, при этом лидируя по уровню денежных доходов населения. Национальный состав: казахи, русские, украинцы, татары, армяне, азербайджанцы, евреи, белорусы, грузины, молдаване, таджики, узбеки и т. д.</a:t>
            </a:r>
            <a:endParaRPr lang="ru-RU" dirty="0"/>
          </a:p>
        </p:txBody>
      </p:sp>
      <p:pic>
        <p:nvPicPr>
          <p:cNvPr id="4" name="Рисунок 3" descr="45dc21e9e2b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3429000"/>
            <a:ext cx="785818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5757874" cy="1000108"/>
          </a:xfrm>
        </p:spPr>
        <p:txBody>
          <a:bodyPr>
            <a:normAutofit/>
          </a:bodyPr>
          <a:lstStyle/>
          <a:p>
            <a:r>
              <a:rPr lang="ru-RU" dirty="0" smtClean="0"/>
              <a:t>Интересные факты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857233"/>
            <a:ext cx="7258072" cy="221457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Астана — самая северная столица Азии.</a:t>
            </a:r>
          </a:p>
          <a:p>
            <a:r>
              <a:rPr lang="ru-RU" dirty="0" smtClean="0"/>
              <a:t>Астана — одна из самых холодных столиц планеты, она теплее </a:t>
            </a:r>
            <a:r>
              <a:rPr lang="ru-RU" dirty="0" smtClean="0">
                <a:hlinkClick r:id="rId2" tooltip="Улан-Батор"/>
              </a:rPr>
              <a:t>Улан-Батора</a:t>
            </a:r>
            <a:r>
              <a:rPr lang="ru-RU" dirty="0" smtClean="0"/>
              <a:t>, но холоднее </a:t>
            </a:r>
            <a:r>
              <a:rPr lang="ru-RU" dirty="0" smtClean="0">
                <a:hlinkClick r:id="rId3" tooltip="Оттава"/>
              </a:rPr>
              <a:t>Оттавы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 мире всего две столицы государств лежат в бассейне </a:t>
            </a:r>
            <a:r>
              <a:rPr lang="ru-RU" dirty="0" smtClean="0">
                <a:hlinkClick r:id="rId4" tooltip="Северный Ледовитый океан"/>
              </a:rPr>
              <a:t>Северного Ледовитого океана</a:t>
            </a:r>
            <a:r>
              <a:rPr lang="ru-RU" dirty="0" smtClean="0"/>
              <a:t> — </a:t>
            </a:r>
            <a:r>
              <a:rPr lang="ru-RU" dirty="0" smtClean="0">
                <a:hlinkClick r:id="rId2" tooltip="Улан-Батор"/>
              </a:rPr>
              <a:t>Улан-Батор</a:t>
            </a:r>
            <a:r>
              <a:rPr lang="ru-RU" dirty="0" smtClean="0"/>
              <a:t> (лежит в бассейне реки </a:t>
            </a:r>
            <a:r>
              <a:rPr lang="ru-RU" dirty="0" smtClean="0">
                <a:hlinkClick r:id="rId5" tooltip="Енисей"/>
              </a:rPr>
              <a:t>Енисей</a:t>
            </a:r>
            <a:r>
              <a:rPr lang="ru-RU" dirty="0" smtClean="0"/>
              <a:t>) и Астана (река Ишим принадлежит к бассейну р.</a:t>
            </a:r>
            <a:r>
              <a:rPr lang="ru-RU" dirty="0" smtClean="0">
                <a:hlinkClick r:id="rId6" tooltip="Обь"/>
              </a:rPr>
              <a:t>Обь</a:t>
            </a:r>
            <a:r>
              <a:rPr lang="ru-RU" dirty="0" smtClean="0"/>
              <a:t>).</a:t>
            </a:r>
          </a:p>
          <a:p>
            <a:endParaRPr lang="ru-RU" dirty="0"/>
          </a:p>
        </p:txBody>
      </p:sp>
      <p:pic>
        <p:nvPicPr>
          <p:cNvPr id="4" name="Рисунок 3" descr="Pojuschij-fontan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643174" y="2786058"/>
            <a:ext cx="5929324" cy="37862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3997642" cy="575616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 1961 году </a:t>
            </a:r>
            <a:r>
              <a:rPr lang="ru-RU" dirty="0" err="1" smtClean="0"/>
              <a:t>Акмолинск</a:t>
            </a:r>
            <a:r>
              <a:rPr lang="ru-RU" dirty="0" smtClean="0"/>
              <a:t> переименован в Целиноград.</a:t>
            </a:r>
          </a:p>
          <a:p>
            <a:r>
              <a:rPr lang="ru-RU" dirty="0" smtClean="0"/>
              <a:t>В 1992 году — город переименован в </a:t>
            </a:r>
            <a:r>
              <a:rPr lang="ru-RU" dirty="0" err="1" smtClean="0"/>
              <a:t>Акмолу</a:t>
            </a:r>
            <a:r>
              <a:rPr lang="ru-RU" dirty="0" smtClean="0"/>
              <a:t>. Слово «</a:t>
            </a:r>
            <a:r>
              <a:rPr lang="ru-RU" dirty="0" err="1" smtClean="0"/>
              <a:t>Акмола</a:t>
            </a:r>
            <a:r>
              <a:rPr lang="ru-RU" dirty="0" smtClean="0"/>
              <a:t>» в переводе с казахского языка означает «Белая Могила» или «Белая Святыня». Это объясняется тем, что в 20 километрах от города находится одноимённое урочище, на вершине белого известнякового холма которого имеется могила местного бия.</a:t>
            </a:r>
          </a:p>
          <a:p>
            <a:endParaRPr lang="ru-RU" dirty="0"/>
          </a:p>
        </p:txBody>
      </p:sp>
      <p:pic>
        <p:nvPicPr>
          <p:cNvPr id="4" name="Рисунок 3" descr="34672086_1225661414_Red_Bar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6282" y="857232"/>
            <a:ext cx="4357718" cy="44529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0"/>
            <a:ext cx="8229600" cy="685800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Официально </a:t>
            </a:r>
            <a:r>
              <a:rPr lang="ru-RU" dirty="0" err="1" smtClean="0"/>
              <a:t>Акмола</a:t>
            </a:r>
            <a:r>
              <a:rPr lang="ru-RU" dirty="0" smtClean="0"/>
              <a:t> </a:t>
            </a:r>
            <a:r>
              <a:rPr lang="ru-RU" dirty="0" smtClean="0">
                <a:hlinkClick r:id="rId2" tooltip="Перенос столицы Казахстана из Алматы в Астану"/>
              </a:rPr>
              <a:t>была объявлена столицей Казахстана</a:t>
            </a:r>
            <a:r>
              <a:rPr lang="ru-RU" dirty="0" smtClean="0"/>
              <a:t> 10 декабря 1997 года. Международное представление </a:t>
            </a:r>
            <a:r>
              <a:rPr lang="ru-RU" dirty="0" err="1" smtClean="0"/>
              <a:t>Акмолы</a:t>
            </a:r>
            <a:r>
              <a:rPr lang="ru-RU" dirty="0" smtClean="0"/>
              <a:t> в качестве новой столицы состоялось 10 июня 1998 года, но день столицы Астаны был перенесен на 6 июля, на день, когда родился первый президент Республики Казахстан — Нурсултан Назарбаев. </a:t>
            </a:r>
            <a:r>
              <a:rPr lang="ru-RU" u="sng" dirty="0" smtClean="0">
                <a:hlinkClick r:id="rId3" tooltip="День столицы (Казахстан)"/>
              </a:rPr>
              <a:t>День столицы</a:t>
            </a:r>
            <a:r>
              <a:rPr lang="ru-RU" dirty="0" smtClean="0"/>
              <a:t> является государственным праздником. На сегодняшний день Астана — это достаточно крупный город, площадью более 700 кв. км</a:t>
            </a:r>
            <a:r>
              <a:rPr lang="ru-RU" dirty="0" smtClean="0"/>
              <a:t>.</a:t>
            </a:r>
            <a:r>
              <a:rPr lang="ru-RU" dirty="0" smtClean="0"/>
              <a:t> В 1999 году Астана по решению </a:t>
            </a:r>
            <a:r>
              <a:rPr lang="ru-RU" dirty="0" smtClean="0">
                <a:hlinkClick r:id="rId4" tooltip="ЮНЕСКО"/>
              </a:rPr>
              <a:t>ЮНЕСКО</a:t>
            </a:r>
            <a:r>
              <a:rPr lang="ru-RU" dirty="0" smtClean="0"/>
              <a:t> получила звание «город мира». Несмотря на столичный статус, город еще во многом уступает по инфраструктурным возможностям прежней столице Казахстана — Алма-Ате, которая, сохранив столичный менталитет, носит неофициальный статус «южной столицы».</a:t>
            </a:r>
            <a:endParaRPr lang="ru-RU" dirty="0"/>
          </a:p>
        </p:txBody>
      </p:sp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загруженно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480" y="1142984"/>
            <a:ext cx="5381651" cy="40957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77979160_astana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hiupa_chiupso_boksta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</TotalTime>
  <Words>49</Words>
  <Application>Microsoft Office PowerPoint</Application>
  <PresentationFormat>Экран (4:3)</PresentationFormat>
  <Paragraphs>11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Трек</vt:lpstr>
      <vt:lpstr>Справедливость</vt:lpstr>
      <vt:lpstr>Поток</vt:lpstr>
      <vt:lpstr>Литейная</vt:lpstr>
      <vt:lpstr>Аспект</vt:lpstr>
      <vt:lpstr>Апекс</vt:lpstr>
      <vt:lpstr>Изящная</vt:lpstr>
      <vt:lpstr>Астана </vt:lpstr>
      <vt:lpstr>Слайд 2</vt:lpstr>
      <vt:lpstr>Слайд 3</vt:lpstr>
      <vt:lpstr>Интересные факты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Астана </dc:title>
  <cp:lastModifiedBy>Daemon_v</cp:lastModifiedBy>
  <cp:revision>3</cp:revision>
  <dcterms:modified xsi:type="dcterms:W3CDTF">2011-09-26T14:15:58Z</dcterms:modified>
</cp:coreProperties>
</file>