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3" autoAdjust="0"/>
    <p:restoredTop sz="94660"/>
  </p:normalViewPr>
  <p:slideViewPr>
    <p:cSldViewPr>
      <p:cViewPr varScale="1">
        <p:scale>
          <a:sx n="82" d="100"/>
          <a:sy n="82" d="100"/>
        </p:scale>
        <p:origin x="-1014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BC86BB-E743-47B4-8A19-75C72432DAB3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038C65E-86A1-458F-B24A-8AD89B3B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14438" y="2500313"/>
            <a:ext cx="7929562" cy="17335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Механизм вероятностного прогнозирования  в процессе </a:t>
            </a:r>
            <a:r>
              <a:rPr lang="ru-RU" b="1" dirty="0" err="1" smtClean="0">
                <a:solidFill>
                  <a:srgbClr val="002060"/>
                </a:solidFill>
              </a:rPr>
              <a:t>аудирования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</a:rPr>
              <a:t>Упражнения на развитие умения прогнозирования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На уровне слова и словосочетания</a:t>
            </a:r>
          </a:p>
          <a:p>
            <a:pPr lvl="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en-US" dirty="0" smtClean="0">
                <a:solidFill>
                  <a:srgbClr val="002060"/>
                </a:solidFill>
              </a:rPr>
              <a:t>A)  </a:t>
            </a:r>
            <a:r>
              <a:rPr lang="ru-RU" dirty="0" smtClean="0">
                <a:solidFill>
                  <a:srgbClr val="002060"/>
                </a:solidFill>
              </a:rPr>
              <a:t>Учитель называет слово и учащиеся пытаются подобрать к нему подходящие по смыслу слова: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en-US" dirty="0" smtClean="0">
                <a:solidFill>
                  <a:srgbClr val="002060"/>
                </a:solidFill>
              </a:rPr>
              <a:t>nasty ... (weather), a pretty ... (girl), red... 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en-US" dirty="0" smtClean="0">
                <a:solidFill>
                  <a:srgbClr val="002060"/>
                </a:solidFill>
              </a:rPr>
              <a:t>flower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ru-RU" dirty="0" smtClean="0">
                <a:solidFill>
                  <a:srgbClr val="002060"/>
                </a:solidFill>
              </a:rPr>
              <a:t>)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Учитель называет слово, учащиеся пытаются подобрать слова, с которыми данное слово ассоциируется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28992" y="5000636"/>
            <a:ext cx="114300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football</a:t>
            </a:r>
            <a:endParaRPr lang="ru-RU" sz="1400" dirty="0"/>
          </a:p>
        </p:txBody>
      </p:sp>
      <p:sp>
        <p:nvSpPr>
          <p:cNvPr id="5" name="Овал 4"/>
          <p:cNvSpPr/>
          <p:nvPr/>
        </p:nvSpPr>
        <p:spPr>
          <a:xfrm>
            <a:off x="1785918" y="4857760"/>
            <a:ext cx="1143008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goal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000232" y="5715016"/>
            <a:ext cx="135732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ball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429124" y="4357694"/>
            <a:ext cx="135732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gate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643438" y="5643578"/>
            <a:ext cx="164307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backward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4" idx="7"/>
          </p:cNvCxnSpPr>
          <p:nvPr/>
        </p:nvCxnSpPr>
        <p:spPr>
          <a:xfrm rot="5400000" flipH="1" flipV="1">
            <a:off x="4823678" y="4581576"/>
            <a:ext cx="115073" cy="953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5"/>
            <a:endCxn id="8" idx="2"/>
          </p:cNvCxnSpPr>
          <p:nvPr/>
        </p:nvCxnSpPr>
        <p:spPr>
          <a:xfrm rot="16200000" flipH="1">
            <a:off x="4395046" y="5680938"/>
            <a:ext cx="257956" cy="238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1"/>
            <a:endCxn id="5" idx="6"/>
          </p:cNvCxnSpPr>
          <p:nvPr/>
        </p:nvCxnSpPr>
        <p:spPr>
          <a:xfrm rot="16200000" flipV="1">
            <a:off x="3258693" y="4778027"/>
            <a:ext cx="7923" cy="667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3"/>
            <a:endCxn id="6" idx="0"/>
          </p:cNvCxnSpPr>
          <p:nvPr/>
        </p:nvCxnSpPr>
        <p:spPr>
          <a:xfrm rot="5400000">
            <a:off x="3115817" y="5234451"/>
            <a:ext cx="43642" cy="917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Упражнения на развитие умения прогнозирования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На уровне предложения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 Учитель дает начало предложения, учащиеся заканчивают его.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en-US" dirty="0" smtClean="0">
                <a:solidFill>
                  <a:srgbClr val="002060"/>
                </a:solidFill>
              </a:rPr>
              <a:t>He was afraid of ... (being alone, spiders).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en-US" dirty="0" smtClean="0">
                <a:solidFill>
                  <a:srgbClr val="002060"/>
                </a:solidFill>
              </a:rPr>
              <a:t>He was upset ... (because he failed his exam, by her words).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ru-RU" dirty="0" smtClean="0">
                <a:solidFill>
                  <a:srgbClr val="002060"/>
                </a:solidFill>
              </a:rPr>
              <a:t>) Учитель называет реплику, учащиеся дают либо последующую, либо предшествующую ей реплику: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en-US" dirty="0" smtClean="0">
                <a:solidFill>
                  <a:srgbClr val="002060"/>
                </a:solidFill>
              </a:rPr>
              <a:t>It was raining heavily. (So I didn't go for a walk).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en-US" dirty="0" smtClean="0">
                <a:solidFill>
                  <a:srgbClr val="002060"/>
                </a:solidFill>
              </a:rPr>
              <a:t>(I was very tired after the journey). I decided to sleep for a while.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Упражнения на развитие умения прогнозирования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На уровне текста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 Учитель начинает рассказ, учащиеся заканчивают его.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В) Учитель предъявляет рассказ по частям, после каждой части ученики предвосхищают развитие следующих событий.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495300"/>
            <a:ext cx="8229600" cy="99060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-428652"/>
            <a:ext cx="8229600" cy="6643734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Применение механизма вероятностного прогнозирования  в процессе </a:t>
            </a:r>
            <a:r>
              <a:rPr lang="ru-RU" sz="2000" b="1" dirty="0" err="1" smtClean="0">
                <a:solidFill>
                  <a:srgbClr val="002060"/>
                </a:solidFill>
              </a:rPr>
              <a:t>аудирования</a:t>
            </a:r>
            <a:r>
              <a:rPr lang="ru-RU" sz="2000" b="1" dirty="0" smtClean="0">
                <a:solidFill>
                  <a:srgbClr val="002060"/>
                </a:solidFill>
              </a:rPr>
              <a:t> в УМК «</a:t>
            </a:r>
            <a:r>
              <a:rPr lang="en-US" sz="2000" b="1" dirty="0" smtClean="0">
                <a:solidFill>
                  <a:srgbClr val="002060"/>
                </a:solidFill>
              </a:rPr>
              <a:t>Spotlight</a:t>
            </a:r>
            <a:r>
              <a:rPr lang="ru-RU" sz="2000" b="1" dirty="0" smtClean="0">
                <a:solidFill>
                  <a:srgbClr val="002060"/>
                </a:solidFill>
              </a:rPr>
              <a:t>» 11/ «Английский в фокусе» 11 под редакцией О.В. Афанасьева, Д. Дули, И.В. Михеева.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285860"/>
          <a:ext cx="7572428" cy="5323969"/>
        </p:xfrm>
        <a:graphic>
          <a:graphicData uri="http://schemas.openxmlformats.org/drawingml/2006/table">
            <a:tbl>
              <a:tblPr/>
              <a:tblGrid>
                <a:gridCol w="3102824"/>
                <a:gridCol w="4469604"/>
              </a:tblGrid>
              <a:tr h="165326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Структура задания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Пример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129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Module I. Lesson 1b. (p.12)   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Введение в проблематику текста.                              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  <a:latin typeface="Arial"/>
                        <a:ea typeface="Times New Roman"/>
                      </a:endParaRPr>
                    </a:p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__________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139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2.    Задание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на прогнозирование смысловой структуры текста.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Look at the form. What is it for? 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69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3.    Установка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на прослушивание.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Now listen and fill in the gaps. (1-6)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439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4.    Контроль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понимания.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Понимание контролируется с помощью таблицы, в которой по мере прослушивания  текста требуется восстановить пропущенную информацию.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152400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594267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Module II. Lesson 2b. (p. 30)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lvl="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 1.  </a:t>
            </a:r>
            <a:r>
              <a:rPr lang="ru-RU" i="1" dirty="0" smtClean="0">
                <a:solidFill>
                  <a:srgbClr val="002060"/>
                </a:solidFill>
              </a:rPr>
              <a:t>Введение в проблематику текста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en-US" dirty="0" smtClean="0">
                <a:solidFill>
                  <a:srgbClr val="002060"/>
                </a:solidFill>
              </a:rPr>
              <a:t>Listen to a radio interview with some teenagers talking about peer pressure.</a:t>
            </a:r>
            <a:endParaRPr lang="ru-RU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2.   </a:t>
            </a:r>
            <a:r>
              <a:rPr lang="ru-RU" i="1" dirty="0" smtClean="0">
                <a:solidFill>
                  <a:srgbClr val="002060"/>
                </a:solidFill>
              </a:rPr>
              <a:t>Задание на прогнозирование смысловой структуры текста.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_____________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3.   </a:t>
            </a:r>
            <a:r>
              <a:rPr lang="ru-RU" i="1" dirty="0" smtClean="0">
                <a:solidFill>
                  <a:srgbClr val="002060"/>
                </a:solidFill>
              </a:rPr>
              <a:t>Установка на прослушивание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Number the statements below in the order you hear them. There is one extra statement you do not need.</a:t>
            </a:r>
            <a:endParaRPr lang="ru-RU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4.   </a:t>
            </a:r>
            <a:r>
              <a:rPr lang="ru-RU" i="1" dirty="0" smtClean="0">
                <a:solidFill>
                  <a:srgbClr val="002060"/>
                </a:solidFill>
              </a:rPr>
              <a:t>Контроль понимания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Понимание контролируется путем проверки в какой последовательности  отмечены предложенные высказывания.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Практическая часть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Тема урока</a:t>
            </a:r>
            <a:r>
              <a:rPr lang="en-US" dirty="0" smtClean="0">
                <a:solidFill>
                  <a:srgbClr val="002060"/>
                </a:solidFill>
              </a:rPr>
              <a:t>: «Relationships», </a:t>
            </a:r>
            <a:r>
              <a:rPr lang="ru-RU" dirty="0" err="1" smtClean="0">
                <a:solidFill>
                  <a:srgbClr val="002060"/>
                </a:solidFill>
              </a:rPr>
              <a:t>подтема</a:t>
            </a:r>
            <a:r>
              <a:rPr lang="en-US" dirty="0" smtClean="0">
                <a:solidFill>
                  <a:srgbClr val="002060"/>
                </a:solidFill>
              </a:rPr>
              <a:t>: «Go Green».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Средства обучения</a:t>
            </a:r>
            <a:r>
              <a:rPr lang="ru-RU" dirty="0" smtClean="0">
                <a:solidFill>
                  <a:srgbClr val="002060"/>
                </a:solidFill>
              </a:rPr>
              <a:t>: магнитофон, раздаточный материал.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Задачи фрагмента урока по </a:t>
            </a:r>
            <a:r>
              <a:rPr lang="ru-RU" b="1" dirty="0" err="1" smtClean="0">
                <a:solidFill>
                  <a:srgbClr val="002060"/>
                </a:solidFill>
              </a:rPr>
              <a:t>аудированию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1.  Организовать </a:t>
            </a:r>
            <a:r>
              <a:rPr lang="ru-RU" dirty="0" err="1" smtClean="0">
                <a:solidFill>
                  <a:srgbClr val="002060"/>
                </a:solidFill>
              </a:rPr>
              <a:t>аудирование</a:t>
            </a:r>
            <a:r>
              <a:rPr lang="ru-RU" dirty="0" smtClean="0">
                <a:solidFill>
                  <a:srgbClr val="002060"/>
                </a:solidFill>
              </a:rPr>
              <a:t> учащимися текста, включающего 5% незнакомых слов, содержащего новую информацию о способах, как сделать окружающую природу более чистой и зеленой. 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2.  Организовать контроль понимания прослушанного текста.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Последовательность работы с </a:t>
            </a:r>
            <a:r>
              <a:rPr lang="ru-RU" sz="2800" b="1" dirty="0" err="1" smtClean="0">
                <a:solidFill>
                  <a:srgbClr val="002060"/>
                </a:solidFill>
              </a:rPr>
              <a:t>аудиотекстом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</a:t>
            </a:r>
            <a:r>
              <a:rPr lang="ru-RU" u="sng" dirty="0" smtClean="0">
                <a:solidFill>
                  <a:srgbClr val="002060"/>
                </a:solidFill>
              </a:rPr>
              <a:t>. Установка учителя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Today, children, we are going to listen to several texts about the ways people can make </a:t>
            </a:r>
            <a:r>
              <a:rPr lang="en-US" dirty="0" err="1" smtClean="0">
                <a:solidFill>
                  <a:srgbClr val="002060"/>
                </a:solidFill>
              </a:rPr>
              <a:t>neighbourhood</a:t>
            </a:r>
            <a:r>
              <a:rPr lang="en-US" dirty="0" smtClean="0">
                <a:solidFill>
                  <a:srgbClr val="002060"/>
                </a:solidFill>
              </a:rPr>
              <a:t> cleaner and greener.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Close your eyes, listen to the music and think of your </a:t>
            </a:r>
            <a:r>
              <a:rPr lang="en-US" dirty="0" err="1" smtClean="0">
                <a:solidFill>
                  <a:srgbClr val="002060"/>
                </a:solidFill>
              </a:rPr>
              <a:t>neighbourhood</a:t>
            </a:r>
            <a:r>
              <a:rPr lang="en-US" dirty="0" smtClean="0">
                <a:solidFill>
                  <a:srgbClr val="002060"/>
                </a:solidFill>
              </a:rPr>
              <a:t> on Monday morning. What can you see, hear, smell? How does the scene make you feel?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Which adjectives best describe your </a:t>
            </a:r>
            <a:r>
              <a:rPr lang="en-US" dirty="0" err="1" smtClean="0">
                <a:solidFill>
                  <a:srgbClr val="002060"/>
                </a:solidFill>
              </a:rPr>
              <a:t>neighbourhood</a:t>
            </a:r>
            <a:r>
              <a:rPr lang="en-US" dirty="0" smtClean="0">
                <a:solidFill>
                  <a:srgbClr val="002060"/>
                </a:solidFill>
              </a:rPr>
              <a:t>? Use your own ideas as well. Give reasons.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Green, clean, crowded, dark, polluted, dirty, pleasing, noisy, quiet, peaceful.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8229600" cy="6014108"/>
          </a:xfrm>
        </p:spPr>
        <p:txBody>
          <a:bodyPr/>
          <a:lstStyle/>
          <a:p>
            <a:pPr marL="514350" indent="-514350" algn="ctr">
              <a:buAutoNum type="arabicPeriod" startAt="2"/>
            </a:pPr>
            <a:r>
              <a:rPr lang="ru-RU" sz="2800" u="sng" dirty="0" smtClean="0">
                <a:solidFill>
                  <a:srgbClr val="002060"/>
                </a:solidFill>
              </a:rPr>
              <a:t>Снятие языковых и содержательных трудностей</a:t>
            </a:r>
          </a:p>
          <a:p>
            <a:pPr marL="514350" indent="-514350" algn="ctr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Before we start listening to these three texts, I would like to ask you some questions.</a:t>
            </a:r>
            <a:endParaRPr lang="ru-RU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2060"/>
                </a:solidFill>
              </a:rPr>
              <a:t> Look at the blackboard and tell me what associations you have with the word «ecology». </a:t>
            </a:r>
            <a:endParaRPr lang="ru-RU" sz="2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71868" y="4143380"/>
            <a:ext cx="164307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ecology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6357950" y="3000372"/>
            <a:ext cx="150019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071538" y="3143248"/>
            <a:ext cx="142876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42976" y="5357826"/>
            <a:ext cx="1500198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29388" y="5286388"/>
            <a:ext cx="171451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5214942" y="3786190"/>
            <a:ext cx="107157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14942" y="4786322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2571736" y="3857628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2643174" y="4929198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0"/>
            <a:ext cx="8229600" cy="615696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  Now open your books at page 23 and look at the leaflet. Let`s discuss these questions.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Use a dictionary and explain the words in bold, and then  use some of them in sentences of your own.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en-US" dirty="0" smtClean="0">
                <a:solidFill>
                  <a:srgbClr val="002060"/>
                </a:solidFill>
              </a:rPr>
              <a:t>3. </a:t>
            </a:r>
            <a:r>
              <a:rPr lang="ru-RU" u="sng" dirty="0" smtClean="0">
                <a:solidFill>
                  <a:srgbClr val="002060"/>
                </a:solidFill>
              </a:rPr>
              <a:t>Установка на прослушивание</a:t>
            </a:r>
            <a:endParaRPr lang="en-US" u="sng" dirty="0" smtClean="0">
              <a:solidFill>
                <a:srgbClr val="00206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Listen to the texts and list some ways of making your </a:t>
            </a:r>
            <a:r>
              <a:rPr lang="en-US" dirty="0" err="1" smtClean="0">
                <a:solidFill>
                  <a:srgbClr val="002060"/>
                </a:solidFill>
              </a:rPr>
              <a:t>neighbourhood</a:t>
            </a:r>
            <a:r>
              <a:rPr lang="en-US" dirty="0" smtClean="0">
                <a:solidFill>
                  <a:srgbClr val="002060"/>
                </a:solidFill>
              </a:rPr>
              <a:t> greener. How does the writer support his suggestions?</a:t>
            </a:r>
            <a:endParaRPr lang="ru-RU" dirty="0" smtClean="0">
              <a:solidFill>
                <a:srgbClr val="002060"/>
              </a:solidFill>
            </a:endParaRPr>
          </a:p>
          <a:p>
            <a:pPr lvl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4. </a:t>
            </a:r>
            <a:r>
              <a:rPr lang="ru-RU" u="sng" dirty="0" smtClean="0">
                <a:solidFill>
                  <a:srgbClr val="002060"/>
                </a:solidFill>
              </a:rPr>
              <a:t>Предъявление </a:t>
            </a:r>
            <a:r>
              <a:rPr lang="ru-RU" u="sng" dirty="0" err="1" smtClean="0">
                <a:solidFill>
                  <a:srgbClr val="002060"/>
                </a:solidFill>
              </a:rPr>
              <a:t>аудиотекста</a:t>
            </a:r>
            <a:endParaRPr lang="ru-RU" u="sng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Listen to the text.</a:t>
            </a:r>
            <a:r>
              <a:rPr lang="ru-RU" dirty="0" smtClean="0">
                <a:solidFill>
                  <a:srgbClr val="002060"/>
                </a:solidFill>
              </a:rPr>
              <a:t> (см. Приложение 1)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5. </a:t>
            </a:r>
            <a:r>
              <a:rPr lang="ru-RU" u="sng" dirty="0" smtClean="0">
                <a:solidFill>
                  <a:srgbClr val="002060"/>
                </a:solidFill>
              </a:rPr>
              <a:t>Проверка понимания прослушанного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Now list some ways of making your </a:t>
            </a:r>
            <a:r>
              <a:rPr lang="en-US" dirty="0" err="1" smtClean="0">
                <a:solidFill>
                  <a:srgbClr val="002060"/>
                </a:solidFill>
              </a:rPr>
              <a:t>neighbourhood</a:t>
            </a:r>
            <a:r>
              <a:rPr lang="en-US" dirty="0" smtClean="0">
                <a:solidFill>
                  <a:srgbClr val="002060"/>
                </a:solidFill>
              </a:rPr>
              <a:t> greener.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2910" y="0"/>
            <a:ext cx="822960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428604"/>
            <a:ext cx="8229600" cy="49377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6.</a:t>
            </a:r>
            <a:r>
              <a:rPr lang="ru-RU" u="sng" dirty="0" smtClean="0">
                <a:solidFill>
                  <a:srgbClr val="002060"/>
                </a:solidFill>
              </a:rPr>
              <a:t>Установка на вторичное прослушивание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Listen to the text again and think of the best alternative A, B or C. (</a:t>
            </a:r>
            <a:r>
              <a:rPr lang="ru-RU" dirty="0" smtClean="0">
                <a:solidFill>
                  <a:srgbClr val="002060"/>
                </a:solidFill>
              </a:rPr>
              <a:t>см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002060"/>
                </a:solidFill>
              </a:rPr>
              <a:t>Приложение 2)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7. </a:t>
            </a:r>
            <a:r>
              <a:rPr lang="ru-RU" u="sng" dirty="0" smtClean="0">
                <a:solidFill>
                  <a:srgbClr val="002060"/>
                </a:solidFill>
              </a:rPr>
              <a:t>Вторичное предъявление текста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Listen to the text and be very attentive while doing the task. Make the right choice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8. </a:t>
            </a:r>
            <a:r>
              <a:rPr lang="ru-RU" u="sng" dirty="0" smtClean="0">
                <a:solidFill>
                  <a:srgbClr val="002060"/>
                </a:solidFill>
              </a:rPr>
              <a:t>Проверка понимания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Let`s check your answers.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1472" y="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Механизм вероятностного прогнозирования  в процессе </a:t>
            </a:r>
            <a:r>
              <a:rPr lang="ru-RU" sz="2400" b="1" dirty="0" err="1" smtClean="0">
                <a:solidFill>
                  <a:srgbClr val="002060"/>
                </a:solidFill>
              </a:rPr>
              <a:t>аудирования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14414" y="1643050"/>
            <a:ext cx="6858000" cy="4105275"/>
          </a:xfrm>
        </p:spPr>
        <p:txBody>
          <a:bodyPr>
            <a:normAutofit fontScale="85000" lnSpcReduction="20000"/>
          </a:bodyPr>
          <a:lstStyle/>
          <a:p>
            <a:pPr marL="514350" indent="-514350" algn="just">
              <a:buAutoNum type="romanUcPeriod"/>
            </a:pPr>
            <a:r>
              <a:rPr lang="ru-RU" dirty="0" smtClean="0">
                <a:solidFill>
                  <a:srgbClr val="002060"/>
                </a:solidFill>
              </a:rPr>
              <a:t>Понятие </a:t>
            </a:r>
            <a:r>
              <a:rPr lang="ru-RU" dirty="0" err="1" smtClean="0">
                <a:solidFill>
                  <a:srgbClr val="002060"/>
                </a:solidFill>
              </a:rPr>
              <a:t>аудирования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marL="514350" indent="-514350" algn="just">
              <a:buAutoNum type="romanUcPeriod"/>
            </a:pPr>
            <a:r>
              <a:rPr lang="ru-RU" dirty="0" smtClean="0">
                <a:solidFill>
                  <a:srgbClr val="002060"/>
                </a:solidFill>
              </a:rPr>
              <a:t>Основные </a:t>
            </a:r>
            <a:r>
              <a:rPr lang="ru-RU" dirty="0" err="1" smtClean="0">
                <a:solidFill>
                  <a:srgbClr val="002060"/>
                </a:solidFill>
              </a:rPr>
              <a:t>аудитивные</a:t>
            </a:r>
            <a:r>
              <a:rPr lang="ru-RU" dirty="0" smtClean="0">
                <a:solidFill>
                  <a:srgbClr val="002060"/>
                </a:solidFill>
              </a:rPr>
              <a:t> умения</a:t>
            </a:r>
          </a:p>
          <a:p>
            <a:pPr marL="514350" indent="-514350" algn="just">
              <a:buAutoNum type="romanUcPeriod"/>
            </a:pPr>
            <a:r>
              <a:rPr lang="ru-RU" dirty="0" smtClean="0">
                <a:solidFill>
                  <a:srgbClr val="002060"/>
                </a:solidFill>
              </a:rPr>
              <a:t>Виды прогнозирования смысловой структуры текста</a:t>
            </a:r>
          </a:p>
          <a:p>
            <a:pPr marL="514350" lvl="0" indent="-514350" algn="just">
              <a:buFont typeface="Wingdings 3"/>
              <a:buAutoNum type="romanUcPeriod"/>
            </a:pPr>
            <a:r>
              <a:rPr lang="ru-RU" dirty="0" smtClean="0">
                <a:solidFill>
                  <a:srgbClr val="002060"/>
                </a:solidFill>
              </a:rPr>
              <a:t>Упражнения, помогающие развивать умения прогнозирования</a:t>
            </a:r>
          </a:p>
          <a:p>
            <a:pPr marL="514350" indent="-514350" algn="just">
              <a:buFont typeface="Wingdings 3"/>
              <a:buAutoNum type="romanUcPeriod"/>
            </a:pPr>
            <a:r>
              <a:rPr lang="ru-RU" dirty="0" smtClean="0">
                <a:solidFill>
                  <a:srgbClr val="002060"/>
                </a:solidFill>
              </a:rPr>
              <a:t>Применение механизма вероятностного прогнозирования  в процессе </a:t>
            </a:r>
            <a:r>
              <a:rPr lang="ru-RU" dirty="0" err="1" smtClean="0">
                <a:solidFill>
                  <a:srgbClr val="002060"/>
                </a:solidFill>
              </a:rPr>
              <a:t>аудирования</a:t>
            </a:r>
            <a:r>
              <a:rPr lang="ru-RU" dirty="0" smtClean="0">
                <a:solidFill>
                  <a:srgbClr val="002060"/>
                </a:solidFill>
              </a:rPr>
              <a:t> в УМК «</a:t>
            </a:r>
            <a:r>
              <a:rPr lang="en-US" dirty="0" smtClean="0">
                <a:solidFill>
                  <a:srgbClr val="002060"/>
                </a:solidFill>
              </a:rPr>
              <a:t>Spotlight</a:t>
            </a:r>
            <a:r>
              <a:rPr lang="ru-RU" dirty="0" smtClean="0">
                <a:solidFill>
                  <a:srgbClr val="002060"/>
                </a:solidFill>
              </a:rPr>
              <a:t>» 11/ «Английский в фокусе» 11 под редакцией О.В. Афанасьева, Д. Дули, И.В. Михеева.</a:t>
            </a:r>
          </a:p>
          <a:p>
            <a:pPr marL="514350" lvl="0" indent="-514350" algn="just">
              <a:buFont typeface="Wingdings 3"/>
              <a:buAutoNum type="romanUcPeriod"/>
            </a:pPr>
            <a:r>
              <a:rPr lang="ru-RU" dirty="0" smtClean="0">
                <a:solidFill>
                  <a:srgbClr val="002060"/>
                </a:solidFill>
              </a:rPr>
              <a:t>Практическая часть</a:t>
            </a:r>
          </a:p>
          <a:p>
            <a:pPr marL="514350" lvl="0" indent="-514350" algn="just">
              <a:buFont typeface="Wingdings 3"/>
              <a:buAutoNum type="romanUcPeriod"/>
            </a:pPr>
            <a:r>
              <a:rPr lang="ru-RU" dirty="0" smtClean="0">
                <a:solidFill>
                  <a:srgbClr val="002060"/>
                </a:solidFill>
              </a:rPr>
              <a:t>Выводы</a:t>
            </a:r>
          </a:p>
          <a:p>
            <a:pPr marL="514350" lvl="0" indent="-514350" algn="just">
              <a:buFont typeface="Wingdings 3"/>
              <a:buAutoNum type="romanUcPeriod"/>
            </a:pPr>
            <a:endParaRPr lang="ru-RU" dirty="0" smtClean="0"/>
          </a:p>
          <a:p>
            <a:pPr marL="514350" indent="-514350" algn="just">
              <a:buFont typeface="Wingdings 3"/>
              <a:buAutoNum type="romanUcPeriod"/>
            </a:pPr>
            <a:endParaRPr lang="ru-RU" dirty="0" smtClean="0"/>
          </a:p>
          <a:p>
            <a:pPr marL="514350" lvl="0" indent="-514350" algn="just">
              <a:buFont typeface="Wingdings 3"/>
              <a:buAutoNum type="romanUcPeriod"/>
            </a:pPr>
            <a:endParaRPr lang="ru-RU" dirty="0" smtClean="0"/>
          </a:p>
          <a:p>
            <a:pPr marL="514350" indent="-514350" algn="just">
              <a:buAutoNum type="romanUcPeriod"/>
            </a:pPr>
            <a:endParaRPr lang="en-US" dirty="0" smtClean="0"/>
          </a:p>
          <a:p>
            <a:pPr marL="514350" indent="-514350" algn="just">
              <a:buFont typeface="Arial" pitchFamily="34" charset="0"/>
              <a:buChar char="•"/>
            </a:pPr>
            <a:endParaRPr lang="en-US" dirty="0" smtClean="0"/>
          </a:p>
          <a:p>
            <a:pPr marL="514350" indent="-514350" algn="just">
              <a:buAutoNum type="romanU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90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Выводы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</a:rPr>
              <a:t>Механизм вероятностного прогнозирования предполагает умение прогнозировать содержание </a:t>
            </a:r>
            <a:r>
              <a:rPr lang="ru-RU" sz="2400" dirty="0" err="1" smtClean="0">
                <a:solidFill>
                  <a:srgbClr val="002060"/>
                </a:solidFill>
              </a:rPr>
              <a:t>аудиотекста</a:t>
            </a:r>
            <a:r>
              <a:rPr lang="ru-RU" sz="2400" dirty="0" smtClean="0">
                <a:solidFill>
                  <a:srgbClr val="002060"/>
                </a:solidFill>
              </a:rPr>
              <a:t> на основе имеющихся лингвистических и коммуникативных знаний, а также на основе имеющегося у учащихся опыта.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</a:rPr>
              <a:t>На </a:t>
            </a:r>
            <a:r>
              <a:rPr lang="ru-RU" sz="2400" dirty="0" err="1" smtClean="0">
                <a:solidFill>
                  <a:srgbClr val="002060"/>
                </a:solidFill>
              </a:rPr>
              <a:t>предтекстовом</a:t>
            </a:r>
            <a:r>
              <a:rPr lang="ru-RU" sz="2400" dirty="0" smtClean="0">
                <a:solidFill>
                  <a:srgbClr val="002060"/>
                </a:solidFill>
              </a:rPr>
              <a:t> этапе учащиеся обучаются прогнозировать смысловую структуру </a:t>
            </a:r>
            <a:r>
              <a:rPr lang="ru-RU" sz="2400" dirty="0" err="1" smtClean="0">
                <a:solidFill>
                  <a:srgbClr val="002060"/>
                </a:solidFill>
              </a:rPr>
              <a:t>аудиотекста</a:t>
            </a:r>
            <a:r>
              <a:rPr lang="ru-RU" sz="2400" dirty="0" smtClean="0">
                <a:solidFill>
                  <a:srgbClr val="002060"/>
                </a:solidFill>
              </a:rPr>
              <a:t> на основе установки, предъявляемой учителем, на основе заголовка текста и </a:t>
            </a:r>
            <a:r>
              <a:rPr lang="ru-RU" sz="2400" dirty="0" err="1" smtClean="0">
                <a:solidFill>
                  <a:srgbClr val="002060"/>
                </a:solidFill>
              </a:rPr>
              <a:t>предтекстовых</a:t>
            </a:r>
            <a:r>
              <a:rPr lang="ru-RU" sz="2400" dirty="0" smtClean="0">
                <a:solidFill>
                  <a:srgbClr val="002060"/>
                </a:solidFill>
              </a:rPr>
              <a:t> упражнений. На этапе обучения непосредственному восприятию текста сущность прогнозирования заключается в том, чтобы предвосхитить последующую фонетическую, лексическую или грамматическую единицу.</a:t>
            </a:r>
          </a:p>
          <a:p>
            <a:pPr lvl="0">
              <a:buFont typeface="Wingdings" pitchFamily="2" charset="2"/>
              <a:buChar char="v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990600"/>
            <a:ext cx="8229600" cy="99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</a:rPr>
              <a:t>В целом, умение прогнозировать смысловую структуру текста является одним из основных умений в процессе </a:t>
            </a:r>
            <a:r>
              <a:rPr lang="ru-RU" sz="2400" dirty="0" err="1" smtClean="0">
                <a:solidFill>
                  <a:srgbClr val="002060"/>
                </a:solidFill>
              </a:rPr>
              <a:t>аудирования</a:t>
            </a:r>
            <a:r>
              <a:rPr lang="ru-RU" sz="2400" dirty="0" smtClean="0">
                <a:solidFill>
                  <a:srgbClr val="002060"/>
                </a:solidFill>
              </a:rPr>
              <a:t> , и обучение </a:t>
            </a:r>
            <a:r>
              <a:rPr lang="ru-RU" sz="2400" dirty="0" err="1" smtClean="0">
                <a:solidFill>
                  <a:srgbClr val="002060"/>
                </a:solidFill>
              </a:rPr>
              <a:t>аудированию</a:t>
            </a:r>
            <a:r>
              <a:rPr lang="ru-RU" sz="2400" dirty="0" smtClean="0">
                <a:solidFill>
                  <a:srgbClr val="002060"/>
                </a:solidFill>
              </a:rPr>
              <a:t> на основе прогнозирования смысловой структуры способствует развитию не только </a:t>
            </a:r>
            <a:r>
              <a:rPr lang="ru-RU" sz="2400" dirty="0" err="1" smtClean="0">
                <a:solidFill>
                  <a:srgbClr val="002060"/>
                </a:solidFill>
              </a:rPr>
              <a:t>аудитивных</a:t>
            </a:r>
            <a:r>
              <a:rPr lang="ru-RU" sz="2400" dirty="0" smtClean="0">
                <a:solidFill>
                  <a:srgbClr val="002060"/>
                </a:solidFill>
              </a:rPr>
              <a:t> навыков, но и всех видов речевой деятельности в целом.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285860"/>
            <a:ext cx="8229600" cy="49377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Презентацию подготовила Тимошина Татьяна Валериевна, учитель английского языка МОУ «Лицей №14».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Понятие «</a:t>
            </a:r>
            <a:r>
              <a:rPr lang="ru-RU" sz="2800" b="1" dirty="0" err="1" smtClean="0">
                <a:solidFill>
                  <a:srgbClr val="002060"/>
                </a:solidFill>
              </a:rPr>
              <a:t>аудирование</a:t>
            </a:r>
            <a:r>
              <a:rPr lang="ru-RU" sz="2800" b="1" dirty="0" smtClean="0">
                <a:solidFill>
                  <a:srgbClr val="002060"/>
                </a:solidFill>
              </a:rPr>
              <a:t>»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понимание речи на слух</a:t>
            </a:r>
            <a:endParaRPr lang="en-US" dirty="0" smtClean="0">
              <a:solidFill>
                <a:srgbClr val="002060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процесс восприятия звучащей речи, предполагающий слушание, понимание и интерпретацию воспринимаемой на слух информации</a:t>
            </a:r>
            <a:endParaRPr lang="en-US" dirty="0" smtClean="0">
              <a:solidFill>
                <a:srgbClr val="002060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ru-RU" dirty="0" err="1" smtClean="0">
                <a:solidFill>
                  <a:srgbClr val="002060"/>
                </a:solidFill>
              </a:rPr>
              <a:t>перцептивная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мыслительно-мнемическая</a:t>
            </a:r>
            <a:r>
              <a:rPr lang="ru-RU" dirty="0" smtClean="0">
                <a:solidFill>
                  <a:srgbClr val="002060"/>
                </a:solidFill>
              </a:rPr>
              <a:t> деятельность</a:t>
            </a:r>
            <a:endParaRPr lang="en-US" dirty="0" smtClean="0">
              <a:solidFill>
                <a:srgbClr val="002060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сложная рецептивная </a:t>
            </a:r>
            <a:r>
              <a:rPr lang="ru-RU" dirty="0" err="1" smtClean="0">
                <a:solidFill>
                  <a:srgbClr val="002060"/>
                </a:solidFill>
              </a:rPr>
              <a:t>мыслительно-мнемическая</a:t>
            </a:r>
            <a:r>
              <a:rPr lang="ru-RU" dirty="0" smtClean="0">
                <a:solidFill>
                  <a:srgbClr val="002060"/>
                </a:solidFill>
              </a:rPr>
              <a:t> деятельность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Основные </a:t>
            </a:r>
            <a:r>
              <a:rPr lang="ru-RU" sz="2800" b="1" dirty="0" err="1" smtClean="0">
                <a:solidFill>
                  <a:srgbClr val="002060"/>
                </a:solidFill>
              </a:rPr>
              <a:t>аудитивные</a:t>
            </a:r>
            <a:r>
              <a:rPr lang="ru-RU" sz="2800" b="1" dirty="0" smtClean="0">
                <a:solidFill>
                  <a:srgbClr val="002060"/>
                </a:solidFill>
              </a:rPr>
              <a:t> умения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● умение прогнозировать содержание </a:t>
            </a:r>
            <a:r>
              <a:rPr lang="ru-RU" dirty="0" err="1" smtClean="0">
                <a:solidFill>
                  <a:srgbClr val="002060"/>
                </a:solidFill>
              </a:rPr>
              <a:t>аудиотекста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● умение извлекать конкретную информацию из текста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● умение составлять общее представление об услышанном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● умение распознавать отношение говорящего к предмету разговора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● умение понять значение незнакомых слов в тексте на основе контекста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90600"/>
          </a:xfrm>
        </p:spPr>
        <p:txBody>
          <a:bodyPr>
            <a:normAutofit/>
          </a:bodyPr>
          <a:lstStyle/>
          <a:p>
            <a:pPr marL="514350" indent="-514350" algn="ctr"/>
            <a:r>
              <a:rPr lang="ru-RU" sz="2800" b="1" dirty="0" smtClean="0">
                <a:solidFill>
                  <a:srgbClr val="002060"/>
                </a:solidFill>
              </a:rPr>
              <a:t>Виды прогнозирования смысловой структуры текста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Прогнозирование на </a:t>
            </a:r>
            <a:r>
              <a:rPr lang="ru-RU" dirty="0" err="1" smtClean="0">
                <a:solidFill>
                  <a:srgbClr val="002060"/>
                </a:solidFill>
              </a:rPr>
              <a:t>предтекстовом</a:t>
            </a:r>
            <a:r>
              <a:rPr lang="ru-RU" dirty="0" smtClean="0">
                <a:solidFill>
                  <a:srgbClr val="002060"/>
                </a:solidFill>
              </a:rPr>
              <a:t> этапе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Прогнозирование на уровне предъявления текста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Прогнозирование на </a:t>
            </a:r>
            <a:r>
              <a:rPr lang="ru-RU" b="1" dirty="0" err="1" smtClean="0">
                <a:solidFill>
                  <a:srgbClr val="002060"/>
                </a:solidFill>
              </a:rPr>
              <a:t>предтекстовом</a:t>
            </a:r>
            <a:r>
              <a:rPr lang="ru-RU" b="1" dirty="0" smtClean="0">
                <a:solidFill>
                  <a:srgbClr val="002060"/>
                </a:solidFill>
              </a:rPr>
              <a:t> этапе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2"/>
            </a:solidFill>
            <a:prstDash val="sysDash"/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Прогнозирование содержания </a:t>
            </a:r>
            <a:r>
              <a:rPr lang="ru-RU" dirty="0" err="1" smtClean="0">
                <a:solidFill>
                  <a:srgbClr val="002060"/>
                </a:solidFill>
              </a:rPr>
              <a:t>аудиотекста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внутреннее содержание (смысловое, логическое начало)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внешнее содержание (особенности построения текста)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00100" y="2857496"/>
            <a:ext cx="207170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тема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928934"/>
            <a:ext cx="7143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00430" y="2357430"/>
            <a:ext cx="192882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идея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5857884" y="2714620"/>
            <a:ext cx="271464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проблемы</a:t>
            </a:r>
            <a:endParaRPr lang="ru-RU" sz="28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4714876" y="2071678"/>
            <a:ext cx="500066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214942" y="2071678"/>
            <a:ext cx="1643074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1714480" y="2071678"/>
            <a:ext cx="3429024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Предвосхищение смысловой структуры текста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 основе: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Заголовка текста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Установки учителя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>
                <a:solidFill>
                  <a:srgbClr val="002060"/>
                </a:solidFill>
              </a:rPr>
              <a:t>Предтекстовых</a:t>
            </a:r>
            <a:r>
              <a:rPr lang="ru-RU" dirty="0" smtClean="0">
                <a:solidFill>
                  <a:srgbClr val="002060"/>
                </a:solidFill>
              </a:rPr>
              <a:t> упражнений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3357562"/>
            <a:ext cx="3000396" cy="2714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Обсуждение вопросов и утверждений до прослушивания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29190" y="3357562"/>
            <a:ext cx="3286148" cy="2714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Краткое изложение основной темы учителем, введение в проблематику текста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3500430" y="3071810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00496" y="3071810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002060"/>
                </a:solidFill>
              </a:rPr>
              <a:t>Механизм прогнозирования включает умения предвосхитить элементы языка на разных уровнях: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Фонема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Слог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Слово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Фраза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Предложение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304800"/>
            <a:ext cx="8229600" cy="990600"/>
          </a:xfrm>
          <a:prstGeom prst="rect">
            <a:avLst/>
          </a:prstGeom>
        </p:spPr>
        <p:txBody>
          <a:bodyPr vert="horz" anchor="b" anchorCtr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Прогнозирование на уровне предъявления текста</a:t>
            </a: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7157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8229600" cy="6014108"/>
          </a:xfrm>
        </p:spPr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Упражнения на развитие умения прогнозирования</a:t>
            </a:r>
          </a:p>
          <a:p>
            <a:endParaRPr lang="ru-RU" dirty="0" smtClean="0"/>
          </a:p>
          <a:p>
            <a:r>
              <a:rPr lang="ru-RU" u="sng" dirty="0" smtClean="0">
                <a:solidFill>
                  <a:srgbClr val="002060"/>
                </a:solidFill>
              </a:rPr>
              <a:t>На уровне фонемы 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A)</a:t>
            </a:r>
            <a:r>
              <a:rPr lang="ru-RU" dirty="0" smtClean="0">
                <a:solidFill>
                  <a:srgbClr val="002060"/>
                </a:solidFill>
              </a:rPr>
              <a:t>  Учитель произносит начало слова, учащиеся его заканчивают, например:</a:t>
            </a:r>
          </a:p>
          <a:p>
            <a:pPr>
              <a:buNone/>
            </a:pPr>
            <a:r>
              <a:rPr lang="en-US" dirty="0" err="1" smtClean="0">
                <a:solidFill>
                  <a:srgbClr val="002060"/>
                </a:solidFill>
              </a:rPr>
              <a:t>tele</a:t>
            </a:r>
            <a:r>
              <a:rPr lang="en-US" dirty="0" smtClean="0">
                <a:solidFill>
                  <a:srgbClr val="002060"/>
                </a:solidFill>
              </a:rPr>
              <a:t>... (television), hand... (handsome), help... 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en-US" dirty="0" smtClean="0">
                <a:solidFill>
                  <a:srgbClr val="002060"/>
                </a:solidFill>
              </a:rPr>
              <a:t>helpful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</a:t>
            </a:r>
            <a:r>
              <a:rPr lang="ru-RU" dirty="0" smtClean="0">
                <a:solidFill>
                  <a:srgbClr val="002060"/>
                </a:solidFill>
              </a:rPr>
              <a:t>)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Учитель произносит конец слова, учащиеся восстанавливают его начало: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... port (transport, airport), ... hood (brotherhood), ...</a:t>
            </a:r>
            <a:r>
              <a:rPr lang="en-US" dirty="0" err="1" smtClean="0">
                <a:solidFill>
                  <a:srgbClr val="002060"/>
                </a:solidFill>
              </a:rPr>
              <a:t>dom</a:t>
            </a:r>
            <a:r>
              <a:rPr lang="en-US" dirty="0" smtClean="0">
                <a:solidFill>
                  <a:srgbClr val="002060"/>
                </a:solidFill>
              </a:rPr>
              <a:t> (kingdom)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С)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Учитель просит детей прослушать пары слов и дифференцировать их звуковые формы: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code – coat; wrote – road, foot – food, white – wide, pride- bride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1098</Words>
  <Application>Microsoft Office PowerPoint</Application>
  <PresentationFormat>Экран (4:3)</PresentationFormat>
  <Paragraphs>157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Начальная</vt:lpstr>
      <vt:lpstr>Механизм вероятностного прогнозирования  в процессе аудирования</vt:lpstr>
      <vt:lpstr>Механизм вероятностного прогнозирования  в процессе аудирования</vt:lpstr>
      <vt:lpstr>Понятие «аудирование» </vt:lpstr>
      <vt:lpstr>Основные аудитивные умения </vt:lpstr>
      <vt:lpstr>Виды прогнозирования смысловой структуры текста</vt:lpstr>
      <vt:lpstr>Прогнозирование на предтекстовом этапе </vt:lpstr>
      <vt:lpstr>Предвосхищение смысловой структуры текста</vt:lpstr>
      <vt:lpstr>     </vt:lpstr>
      <vt:lpstr> </vt:lpstr>
      <vt:lpstr>  Упражнения на развитие умения прогнозирования</vt:lpstr>
      <vt:lpstr>Упражнения на развитие умения прогнозирования</vt:lpstr>
      <vt:lpstr>Упражнения на развитие умения прогнозирования</vt:lpstr>
      <vt:lpstr>Слайд 13</vt:lpstr>
      <vt:lpstr>Слайд 14</vt:lpstr>
      <vt:lpstr>Практическая часть</vt:lpstr>
      <vt:lpstr>Последовательность работы с аудиотекстом</vt:lpstr>
      <vt:lpstr>Слайд 17</vt:lpstr>
      <vt:lpstr>Слайд 18</vt:lpstr>
      <vt:lpstr>Слайд 19</vt:lpstr>
      <vt:lpstr>Выводы</vt:lpstr>
      <vt:lpstr>Слайд 21</vt:lpstr>
      <vt:lpstr>Слайд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Механизм вероятностного прогнозирования  в процессе аудирования</dc:title>
  <dc:creator>Денис</dc:creator>
  <cp:lastModifiedBy>Пользователь</cp:lastModifiedBy>
  <cp:revision>32</cp:revision>
  <dcterms:created xsi:type="dcterms:W3CDTF">2011-11-15T19:07:52Z</dcterms:created>
  <dcterms:modified xsi:type="dcterms:W3CDTF">2011-11-16T09:55:17Z</dcterms:modified>
</cp:coreProperties>
</file>