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4" r:id="rId4"/>
    <p:sldId id="258" r:id="rId5"/>
    <p:sldId id="259" r:id="rId6"/>
    <p:sldId id="267" r:id="rId7"/>
    <p:sldId id="261" r:id="rId8"/>
    <p:sldId id="268" r:id="rId9"/>
    <p:sldId id="266" r:id="rId10"/>
    <p:sldId id="276" r:id="rId11"/>
    <p:sldId id="275" r:id="rId12"/>
    <p:sldId id="277" r:id="rId13"/>
    <p:sldId id="263" r:id="rId14"/>
    <p:sldId id="260" r:id="rId15"/>
    <p:sldId id="278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A05"/>
    <a:srgbClr val="990000"/>
    <a:srgbClr val="990099"/>
    <a:srgbClr val="808000"/>
    <a:srgbClr val="6666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3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71475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Подвижная игра, как средство здоровьесбережения у дошкольников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5357826"/>
            <a:ext cx="6400800" cy="96678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666633"/>
                </a:solidFill>
              </a:rPr>
              <a:t>Деловая игра</a:t>
            </a:r>
            <a:endParaRPr lang="ru-RU" sz="2400" b="1" dirty="0">
              <a:solidFill>
                <a:srgbClr val="666633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3071802" y="500042"/>
            <a:ext cx="3000396" cy="303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71480"/>
            <a:ext cx="8183880" cy="546356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Конкурс № 4</a:t>
            </a:r>
            <a:br>
              <a:rPr lang="ru-RU" sz="2000" dirty="0" smtClean="0"/>
            </a:br>
            <a:r>
              <a:rPr lang="ru-RU" sz="2000" b="0" dirty="0" smtClean="0"/>
              <a:t>Команды получают конверты с заданиями «Классификация подвижных игр по преимущественному формированию физических качеств»:  </a:t>
            </a:r>
            <a:br>
              <a:rPr lang="ru-RU" sz="2000" b="0" dirty="0" smtClean="0"/>
            </a:br>
            <a:r>
              <a:rPr lang="ru-RU" sz="2000" b="0" dirty="0" smtClean="0"/>
              <a:t>1. Что такое быстрота?</a:t>
            </a:r>
            <a:br>
              <a:rPr lang="ru-RU" sz="2000" b="0" dirty="0" smtClean="0"/>
            </a:br>
            <a:r>
              <a:rPr lang="ru-RU" sz="2000" b="0" dirty="0" smtClean="0"/>
              <a:t>Требования к подбору игр на быстроту.</a:t>
            </a:r>
            <a:br>
              <a:rPr lang="ru-RU" sz="2000" b="0" dirty="0" smtClean="0"/>
            </a:br>
            <a:r>
              <a:rPr lang="ru-RU" sz="2000" b="0" dirty="0" smtClean="0"/>
              <a:t>2. Что такое выносливость? </a:t>
            </a:r>
            <a:br>
              <a:rPr lang="ru-RU" sz="2000" b="0" dirty="0" smtClean="0"/>
            </a:br>
            <a:r>
              <a:rPr lang="ru-RU" sz="2000" b="0" dirty="0" smtClean="0"/>
              <a:t>Требования к упражнениям  и играм на выносливость.</a:t>
            </a:r>
            <a:br>
              <a:rPr lang="ru-RU" sz="2000" b="0" dirty="0" smtClean="0"/>
            </a:br>
            <a:r>
              <a:rPr lang="ru-RU" sz="2000" b="0" dirty="0" smtClean="0"/>
              <a:t>1. Что такое ловкость? </a:t>
            </a:r>
            <a:br>
              <a:rPr lang="ru-RU" sz="2000" b="0" dirty="0" smtClean="0"/>
            </a:br>
            <a:r>
              <a:rPr lang="ru-RU" sz="2000" b="0" dirty="0" smtClean="0"/>
              <a:t>Требования к подбору игр на формирование ловкости.</a:t>
            </a:r>
            <a:br>
              <a:rPr lang="ru-RU" sz="2000" b="0" dirty="0" smtClean="0"/>
            </a:br>
            <a:r>
              <a:rPr lang="ru-RU" sz="2000" b="0" dirty="0" smtClean="0"/>
              <a:t>2. Что такое сила?</a:t>
            </a:r>
            <a:br>
              <a:rPr lang="ru-RU" sz="2000" b="0" dirty="0" smtClean="0"/>
            </a:br>
            <a:r>
              <a:rPr lang="ru-RU" sz="2000" b="0" dirty="0" smtClean="0"/>
              <a:t>Требования к играм на формирование силы.</a:t>
            </a:r>
            <a:endParaRPr lang="ru-RU" sz="20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lum bright="20000" contrast="20000"/>
            <a:grayscl/>
          </a:blip>
          <a:srcRect/>
          <a:stretch>
            <a:fillRect/>
          </a:stretch>
        </p:blipFill>
        <p:spPr bwMode="auto">
          <a:xfrm>
            <a:off x="4791316" y="500042"/>
            <a:ext cx="386051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502920" y="571480"/>
            <a:ext cx="8183880" cy="5357850"/>
          </a:xfrm>
        </p:spPr>
        <p:txBody>
          <a:bodyPr>
            <a:normAutofit fontScale="90000"/>
          </a:bodyPr>
          <a:lstStyle/>
          <a:p>
            <a:r>
              <a:rPr lang="ru-RU" sz="2800" u="sng" dirty="0" smtClean="0"/>
              <a:t>КОНКУРС  №  5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800" b="0" dirty="0" smtClean="0"/>
              <a:t>Предложить варианты (усложнение) к подвижным играм:</a:t>
            </a:r>
            <a:br>
              <a:rPr lang="ru-RU" sz="2800" b="0" dirty="0" smtClean="0"/>
            </a:br>
            <a:r>
              <a:rPr lang="ru-RU" sz="2800" b="0" dirty="0" smtClean="0"/>
              <a:t>1 команда – «Самолеты»</a:t>
            </a:r>
            <a:br>
              <a:rPr lang="ru-RU" sz="2800" b="0" dirty="0" smtClean="0"/>
            </a:br>
            <a:r>
              <a:rPr lang="ru-RU" sz="2800" b="0" dirty="0" smtClean="0"/>
              <a:t>2 команда – «Цветные автомобили», провести свои варианты игр.</a:t>
            </a:r>
            <a:br>
              <a:rPr lang="ru-RU" sz="2800" b="0" dirty="0" smtClean="0"/>
            </a:br>
            <a:r>
              <a:rPr lang="ru-RU" sz="2800" b="0" dirty="0" smtClean="0"/>
              <a:t/>
            </a:r>
            <a:br>
              <a:rPr lang="ru-RU" sz="2800" b="0" dirty="0" smtClean="0"/>
            </a:br>
            <a:r>
              <a:rPr lang="ru-RU" sz="2800" b="0" dirty="0" smtClean="0"/>
              <a:t/>
            </a:r>
            <a:br>
              <a:rPr lang="ru-RU" sz="2800" b="0" dirty="0" smtClean="0"/>
            </a:br>
            <a:r>
              <a:rPr lang="ru-RU" sz="2800" b="0" dirty="0" smtClean="0"/>
              <a:t/>
            </a:r>
            <a:br>
              <a:rPr lang="ru-RU" sz="2800" b="0" dirty="0" smtClean="0"/>
            </a:br>
            <a:r>
              <a:rPr lang="ru-RU" sz="2800" b="0" dirty="0" smtClean="0"/>
              <a:t/>
            </a:r>
            <a:br>
              <a:rPr lang="ru-RU" sz="2800" b="0" dirty="0" smtClean="0"/>
            </a:br>
            <a:r>
              <a:rPr lang="ru-RU" sz="2800" b="0" dirty="0" smtClean="0"/>
              <a:t/>
            </a:r>
            <a:br>
              <a:rPr lang="ru-RU" sz="2800" b="0" dirty="0" smtClean="0"/>
            </a:br>
            <a:r>
              <a:rPr lang="ru-RU" sz="2800" b="0" dirty="0" smtClean="0"/>
              <a:t/>
            </a:r>
            <a:br>
              <a:rPr lang="ru-RU" sz="2800" b="0" dirty="0" smtClean="0"/>
            </a:br>
            <a:endParaRPr lang="ru-RU" sz="2800" b="0" dirty="0"/>
          </a:p>
        </p:txBody>
      </p:sp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2" cstate="email">
            <a:lum bright="20000"/>
            <a:grayscl/>
          </a:blip>
          <a:srcRect/>
          <a:stretch>
            <a:fillRect/>
          </a:stretch>
        </p:blipFill>
        <p:spPr bwMode="auto">
          <a:xfrm>
            <a:off x="5357818" y="3357562"/>
            <a:ext cx="3214710" cy="2610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57166"/>
            <a:ext cx="8183880" cy="5857916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200" dirty="0" smtClean="0">
                <a:solidFill>
                  <a:srgbClr val="FF9A05"/>
                </a:solidFill>
              </a:rPr>
              <a:t>Вывод </a:t>
            </a:r>
            <a:r>
              <a:rPr lang="ru-RU" sz="2200" b="0" dirty="0" smtClean="0">
                <a:solidFill>
                  <a:schemeClr val="tx1"/>
                </a:solidFill>
              </a:rPr>
              <a:t/>
            </a:r>
            <a:br>
              <a:rPr lang="ru-RU" sz="2200" b="0" dirty="0" smtClean="0">
                <a:solidFill>
                  <a:schemeClr val="tx1"/>
                </a:solidFill>
              </a:rPr>
            </a:br>
            <a:r>
              <a:rPr lang="ru-RU" sz="2200" b="0" dirty="0" smtClean="0">
                <a:solidFill>
                  <a:schemeClr val="tx1"/>
                </a:solidFill>
              </a:rPr>
              <a:t>Подвижная игра – сложная эмоциональная деятельность детей, направленная на решение двигательных задач, основанная на движении и наличии правил. Игра активизирует дыхание, кровообращение и обменные процессы, совершенствует движения, развивает их координацию, формирует быстроту, силу, выносливость, учит детей действовать в соответствии с правилами, осознанно действовать в изменяющейся игровой ситуации, познавать окружающий мир, активизирует память, представления, развивает мышление, воображение, пополняет словарный запас и обогащает речь детей, учит действовать в коллективе, подчиняться общим требованиям, формирует честность, справедливость, дисциплинированность, учит дружить, сопереживать, помогать друг другу, развивает чувство ритма, способствует овладению пространственной терминологией.</a:t>
            </a:r>
            <a:br>
              <a:rPr lang="ru-RU" sz="2200" b="0" dirty="0" smtClean="0">
                <a:solidFill>
                  <a:schemeClr val="tx1"/>
                </a:solidFill>
              </a:rPr>
            </a:br>
            <a:r>
              <a:rPr lang="ru-RU" sz="2200" b="0" dirty="0" smtClean="0">
                <a:solidFill>
                  <a:schemeClr val="tx1"/>
                </a:solidFill>
              </a:rPr>
              <a:t/>
            </a:r>
            <a:br>
              <a:rPr lang="ru-RU" sz="2200" b="0" dirty="0" smtClean="0">
                <a:solidFill>
                  <a:schemeClr val="tx1"/>
                </a:solidFill>
              </a:rPr>
            </a:br>
            <a:endParaRPr lang="ru-RU" sz="22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6000792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Историческая справка.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1800" b="0" dirty="0" smtClean="0">
                <a:solidFill>
                  <a:schemeClr val="tx1"/>
                </a:solidFill>
              </a:rPr>
              <a:t>Основатель российской системы физического воспитания П.Ф.Лесгафт отводил подвижной игре большое место. Определяя игру как упражнение, при помощи которого ребенок готовится к жизни, П. Ф. Лесгафт отмечал, что в игровой самостоятельной двигательной деятельности развивается инициатива, воспитываются нравственные качества  ребенка.</a:t>
            </a:r>
            <a:br>
              <a:rPr lang="ru-RU" sz="1800" b="0" dirty="0" smtClean="0">
                <a:solidFill>
                  <a:schemeClr val="tx1"/>
                </a:solidFill>
              </a:rPr>
            </a:br>
            <a:r>
              <a:rPr lang="ru-RU" sz="1800" b="0" dirty="0" smtClean="0">
                <a:solidFill>
                  <a:schemeClr val="tx1"/>
                </a:solidFill>
              </a:rPr>
              <a:t>             П.Ф.Лесгафт указывал на наличие в подвижной игре определенной цели. Форма игры должна отвечать цели. Действия в игре должны соответствовать умениям ребенка управлять собой и вызывать «возвышающее чувство удовлетворения». Движения, используемые в игре, предварительно усваиваются ребенком в систематических упражнениях.</a:t>
            </a:r>
            <a:br>
              <a:rPr lang="ru-RU" sz="1800" b="0" dirty="0" smtClean="0">
                <a:solidFill>
                  <a:schemeClr val="tx1"/>
                </a:solidFill>
              </a:rPr>
            </a:br>
            <a:r>
              <a:rPr lang="ru-RU" sz="1800" b="0" dirty="0" smtClean="0">
                <a:solidFill>
                  <a:schemeClr val="tx1"/>
                </a:solidFill>
              </a:rPr>
              <a:t>             П.Ф.Лесгафт рекомендовал постепенно усложнять содержание и правила игры. Для этого создаются новые упражнения, условия, действия, т.е. вводятся варианты игр. Использование разнообразных игровых вариантов позволяет повторять знакомые ребенку действия с более повышенными требованиями, способствует сохранению у него интереса к игре. Игра осуществляется путем самоуправления. Распределение ролей и действий Лесгафт предоставляет играющим. При этом он уделяет значительное внимание соблюдению правил игры. Они — закон, которому играющие подчиняются сознательно и охотно.</a:t>
            </a:r>
            <a:br>
              <a:rPr lang="ru-RU" sz="1800" b="0" dirty="0" smtClean="0">
                <a:solidFill>
                  <a:schemeClr val="tx1"/>
                </a:solidFill>
              </a:rPr>
            </a:br>
            <a:endParaRPr lang="ru-RU" sz="18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 </a:t>
            </a:r>
            <a:r>
              <a:rPr lang="ru-RU" sz="1600" b="1" dirty="0" smtClean="0">
                <a:solidFill>
                  <a:srgbClr val="FF9A05"/>
                </a:solidFill>
              </a:rPr>
              <a:t>Историческая справка.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            </a:t>
            </a:r>
            <a:r>
              <a:rPr lang="ru-RU" sz="1600" dirty="0" smtClean="0"/>
              <a:t>П.Ф.Лесгафт рассматривал подвижные игры как средство разностороннего воспитания личности ребенка, развития у него честности, правдивости, выдержки, самообладания, товарищества. Он рекомендовал воспользоваться играми, чтобы научить ребенка владеть собой, «сдерживать свои расходившиеся чувствования и приучить таким образом, подчинять свои действия сознанию».</a:t>
            </a:r>
            <a:br>
              <a:rPr lang="ru-RU" sz="1600" dirty="0" smtClean="0"/>
            </a:br>
            <a:r>
              <a:rPr lang="ru-RU" sz="1600" dirty="0" smtClean="0"/>
              <a:t>            По утверждению П.Ф. Лесгафта, систематическое проведение подвижных игр развивает у ребенка умение управлять своими движениями, дисциплинирует его тело. Благодаря игре ребенок учится действовать ловко, целесообразно, быстро; выполнять правила, ценить товарищество. Идеи П.Ф. Лесгафта успешно претворялись в жизнь его последователями и учениками (В.В. </a:t>
            </a:r>
            <a:r>
              <a:rPr lang="ru-RU" sz="1600" dirty="0" err="1" smtClean="0"/>
              <a:t>Гориневским</a:t>
            </a:r>
            <a:r>
              <a:rPr lang="ru-RU" sz="1600" dirty="0" smtClean="0"/>
              <a:t>, Е.А. Аркиным). В.В. </a:t>
            </a:r>
            <a:r>
              <a:rPr lang="ru-RU" sz="1600" dirty="0" err="1" smtClean="0"/>
              <a:t>Гориневский</a:t>
            </a:r>
            <a:r>
              <a:rPr lang="ru-RU" sz="1600" dirty="0" smtClean="0"/>
              <a:t> рассматривал подвижную игру как оздоровительной направленности положительных эмоций, которые ребенок испытывает в игре. Радость, веселье он считал обязательным условием игровой деятельности, без них игра теряет свой смысл. Положительные эмоции </a:t>
            </a:r>
            <a:r>
              <a:rPr lang="ru-RU" sz="1600" dirty="0" err="1" smtClean="0"/>
              <a:t>оздоравливают</a:t>
            </a:r>
            <a:r>
              <a:rPr lang="ru-RU" sz="1600" dirty="0" smtClean="0"/>
              <a:t> организм ребенка.</a:t>
            </a:r>
            <a:br>
              <a:rPr lang="ru-RU" sz="1600" dirty="0" smtClean="0"/>
            </a:br>
            <a:r>
              <a:rPr lang="ru-RU" sz="1600" dirty="0" smtClean="0"/>
              <a:t>           Серьезные требования В.В. </a:t>
            </a:r>
            <a:r>
              <a:rPr lang="ru-RU" sz="1600" dirty="0" err="1" smtClean="0"/>
              <a:t>Гориневский</a:t>
            </a:r>
            <a:r>
              <a:rPr lang="ru-RU" sz="1600" dirty="0" smtClean="0"/>
              <a:t> предъявлял воспитательной ценности сюжета игры, методике ее проведения. Он требовал от воспитателя эмоциональности, эстетики движений, индивидуального подхода к ребенку, точного соблюдения правил игры.</a:t>
            </a:r>
          </a:p>
          <a:p>
            <a:pPr>
              <a:buNone/>
            </a:pPr>
            <a:endParaRPr lang="ru-RU" sz="1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56064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/>
              <a:t>Методические приемы варьирования степени физической нагрузки в подвижной игре</a:t>
            </a:r>
            <a:br>
              <a:rPr lang="ru-RU" sz="22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200" dirty="0" smtClean="0">
                <a:solidFill>
                  <a:srgbClr val="FF9A05"/>
                </a:solidFill>
              </a:rPr>
              <a:t>Снижение нагрузки</a:t>
            </a:r>
            <a:r>
              <a:rPr lang="ru-RU" sz="1800" b="0" dirty="0" smtClean="0">
                <a:solidFill>
                  <a:schemeClr val="tx1"/>
                </a:solidFill>
              </a:rPr>
              <a:t/>
            </a:r>
            <a:br>
              <a:rPr lang="ru-RU" sz="1800" b="0" dirty="0" smtClean="0">
                <a:solidFill>
                  <a:schemeClr val="tx1"/>
                </a:solidFill>
              </a:rPr>
            </a:br>
            <a:r>
              <a:rPr lang="ru-RU" sz="1800" b="0" dirty="0" smtClean="0">
                <a:solidFill>
                  <a:schemeClr val="tx1"/>
                </a:solidFill>
              </a:rPr>
              <a:t>Уменьшение продолжительности игр.</a:t>
            </a:r>
            <a:br>
              <a:rPr lang="ru-RU" sz="1800" b="0" dirty="0" smtClean="0">
                <a:solidFill>
                  <a:schemeClr val="tx1"/>
                </a:solidFill>
              </a:rPr>
            </a:br>
            <a:r>
              <a:rPr lang="ru-RU" sz="1800" b="0" dirty="0" smtClean="0">
                <a:solidFill>
                  <a:schemeClr val="tx1"/>
                </a:solidFill>
              </a:rPr>
              <a:t>Уменьшение числа повторений одной и той же игры.</a:t>
            </a:r>
            <a:br>
              <a:rPr lang="ru-RU" sz="1800" b="0" dirty="0" smtClean="0">
                <a:solidFill>
                  <a:schemeClr val="tx1"/>
                </a:solidFill>
              </a:rPr>
            </a:br>
            <a:r>
              <a:rPr lang="ru-RU" sz="1800" b="0" dirty="0" smtClean="0">
                <a:solidFill>
                  <a:schemeClr val="tx1"/>
                </a:solidFill>
              </a:rPr>
              <a:t>Уменьшение сложности сюжета игры.</a:t>
            </a:r>
            <a:br>
              <a:rPr lang="ru-RU" sz="1800" b="0" dirty="0" smtClean="0">
                <a:solidFill>
                  <a:schemeClr val="tx1"/>
                </a:solidFill>
              </a:rPr>
            </a:br>
            <a:r>
              <a:rPr lang="ru-RU" sz="1800" b="0" dirty="0" smtClean="0">
                <a:solidFill>
                  <a:schemeClr val="tx1"/>
                </a:solidFill>
              </a:rPr>
              <a:t>Более частое включение пауз для отдыха и дыхательных упражнений.</a:t>
            </a:r>
            <a:br>
              <a:rPr lang="ru-RU" sz="1800" b="0" dirty="0" smtClean="0">
                <a:solidFill>
                  <a:schemeClr val="tx1"/>
                </a:solidFill>
              </a:rPr>
            </a:br>
            <a:r>
              <a:rPr lang="ru-RU" sz="1800" b="0" dirty="0" smtClean="0">
                <a:solidFill>
                  <a:schemeClr val="tx1"/>
                </a:solidFill>
              </a:rPr>
              <a:t>Уменьшение темпа амплитуды движений в игре.</a:t>
            </a:r>
            <a:br>
              <a:rPr lang="ru-RU" sz="1800" b="0" dirty="0" smtClean="0">
                <a:solidFill>
                  <a:schemeClr val="tx1"/>
                </a:solidFill>
              </a:rPr>
            </a:br>
            <a:r>
              <a:rPr lang="ru-RU" sz="1800" b="0" dirty="0" smtClean="0">
                <a:solidFill>
                  <a:schemeClr val="tx1"/>
                </a:solidFill>
              </a:rPr>
              <a:t>Перевод возбудившихся, утомившихся детей на менее активные роли в игре.</a:t>
            </a:r>
            <a:br>
              <a:rPr lang="ru-RU" sz="1800" b="0" dirty="0" smtClean="0">
                <a:solidFill>
                  <a:schemeClr val="tx1"/>
                </a:solidFill>
              </a:rPr>
            </a:br>
            <a:r>
              <a:rPr lang="ru-RU" sz="1800" b="0" dirty="0" smtClean="0">
                <a:solidFill>
                  <a:schemeClr val="tx1"/>
                </a:solidFill>
              </a:rPr>
              <a:t>Более мягкий, негромкий тон ведущего, без командных интонаций, скорее повествовательный.</a:t>
            </a:r>
            <a:br>
              <a:rPr lang="ru-RU" sz="1800" b="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rgbClr val="FF9A05"/>
                </a:solidFill>
              </a:rPr>
              <a:t>Повышение нагрузки</a:t>
            </a:r>
            <a:r>
              <a:rPr lang="ru-RU" sz="1800" b="0" dirty="0" smtClean="0">
                <a:solidFill>
                  <a:schemeClr val="tx1"/>
                </a:solidFill>
              </a:rPr>
              <a:t/>
            </a:r>
            <a:br>
              <a:rPr lang="ru-RU" sz="1800" b="0" dirty="0" smtClean="0">
                <a:solidFill>
                  <a:schemeClr val="tx1"/>
                </a:solidFill>
              </a:rPr>
            </a:br>
            <a:r>
              <a:rPr lang="ru-RU" sz="1800" b="0" dirty="0" smtClean="0">
                <a:solidFill>
                  <a:schemeClr val="tx1"/>
                </a:solidFill>
              </a:rPr>
              <a:t>Увеличение продолжительности игр.</a:t>
            </a:r>
            <a:br>
              <a:rPr lang="ru-RU" sz="1800" b="0" dirty="0" smtClean="0">
                <a:solidFill>
                  <a:schemeClr val="tx1"/>
                </a:solidFill>
              </a:rPr>
            </a:br>
            <a:r>
              <a:rPr lang="ru-RU" sz="1800" b="0" dirty="0" smtClean="0">
                <a:solidFill>
                  <a:schemeClr val="tx1"/>
                </a:solidFill>
              </a:rPr>
              <a:t>Увеличение числа повторений каждой игры.</a:t>
            </a:r>
            <a:br>
              <a:rPr lang="ru-RU" sz="1800" b="0" dirty="0" smtClean="0">
                <a:solidFill>
                  <a:schemeClr val="tx1"/>
                </a:solidFill>
              </a:rPr>
            </a:br>
            <a:r>
              <a:rPr lang="ru-RU" sz="1800" b="0" dirty="0" smtClean="0">
                <a:solidFill>
                  <a:schemeClr val="tx1"/>
                </a:solidFill>
              </a:rPr>
              <a:t>Увеличение сложности сюжета игры.</a:t>
            </a:r>
            <a:br>
              <a:rPr lang="ru-RU" sz="1800" b="0" dirty="0" smtClean="0">
                <a:solidFill>
                  <a:schemeClr val="tx1"/>
                </a:solidFill>
              </a:rPr>
            </a:br>
            <a:r>
              <a:rPr lang="ru-RU" sz="1800" b="0" dirty="0" smtClean="0">
                <a:solidFill>
                  <a:schemeClr val="tx1"/>
                </a:solidFill>
              </a:rPr>
              <a:t>Более редкое включение пауз для отдыха и дыхательных упражнений.</a:t>
            </a:r>
            <a:br>
              <a:rPr lang="ru-RU" sz="1800" b="0" dirty="0" smtClean="0">
                <a:solidFill>
                  <a:schemeClr val="tx1"/>
                </a:solidFill>
              </a:rPr>
            </a:br>
            <a:r>
              <a:rPr lang="ru-RU" sz="1800" b="0" dirty="0" smtClean="0">
                <a:solidFill>
                  <a:schemeClr val="tx1"/>
                </a:solidFill>
              </a:rPr>
              <a:t>Увеличение темпа и амплитуды движений в игре.</a:t>
            </a:r>
            <a:br>
              <a:rPr lang="ru-RU" sz="1800" b="0" dirty="0" smtClean="0">
                <a:solidFill>
                  <a:schemeClr val="tx1"/>
                </a:solidFill>
              </a:rPr>
            </a:br>
            <a:r>
              <a:rPr lang="ru-RU" sz="1800" b="0" dirty="0" smtClean="0">
                <a:solidFill>
                  <a:schemeClr val="tx1"/>
                </a:solidFill>
              </a:rPr>
              <a:t>Предоставление возможности проявлять активность, инициативу большому числу участников игры.</a:t>
            </a:r>
            <a:br>
              <a:rPr lang="ru-RU" sz="1800" b="0" dirty="0" smtClean="0">
                <a:solidFill>
                  <a:schemeClr val="tx1"/>
                </a:solidFill>
              </a:rPr>
            </a:br>
            <a:r>
              <a:rPr lang="ru-RU" sz="1800" b="0" dirty="0" smtClean="0">
                <a:solidFill>
                  <a:schemeClr val="tx1"/>
                </a:solidFill>
              </a:rPr>
              <a:t>Наряду с обычным допустимым и командный тон ведущего.</a:t>
            </a:r>
            <a:endParaRPr lang="ru-RU" sz="1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28596" y="1928802"/>
            <a:ext cx="8183880" cy="1051560"/>
          </a:xfrm>
        </p:spPr>
        <p:txBody>
          <a:bodyPr/>
          <a:lstStyle/>
          <a:p>
            <a:r>
              <a:rPr lang="ru-RU" dirty="0" smtClean="0"/>
              <a:t>Награждение победителей!!!</a:t>
            </a:r>
            <a:endParaRPr lang="ru-RU" dirty="0"/>
          </a:p>
        </p:txBody>
      </p:sp>
      <p:sp>
        <p:nvSpPr>
          <p:cNvPr id="5" name="Пятно 1 4"/>
          <p:cNvSpPr/>
          <p:nvPr/>
        </p:nvSpPr>
        <p:spPr>
          <a:xfrm>
            <a:off x="714348" y="3143248"/>
            <a:ext cx="3071834" cy="2786082"/>
          </a:xfrm>
          <a:prstGeom prst="irregularSeal1">
            <a:avLst/>
          </a:prstGeom>
          <a:solidFill>
            <a:srgbClr val="99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ятно 2 6"/>
          <p:cNvSpPr/>
          <p:nvPr/>
        </p:nvSpPr>
        <p:spPr>
          <a:xfrm rot="17712868">
            <a:off x="6643702" y="428604"/>
            <a:ext cx="1571636" cy="2214578"/>
          </a:xfrm>
          <a:prstGeom prst="irregularSeal2">
            <a:avLst/>
          </a:prstGeom>
          <a:solidFill>
            <a:srgbClr val="99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ятно 2 9"/>
          <p:cNvSpPr/>
          <p:nvPr/>
        </p:nvSpPr>
        <p:spPr>
          <a:xfrm>
            <a:off x="1571604" y="642918"/>
            <a:ext cx="1214446" cy="1285884"/>
          </a:xfrm>
          <a:prstGeom prst="irregularSeal2">
            <a:avLst/>
          </a:prstGeom>
          <a:solidFill>
            <a:srgbClr val="8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ятно 2 10"/>
          <p:cNvSpPr/>
          <p:nvPr/>
        </p:nvSpPr>
        <p:spPr>
          <a:xfrm>
            <a:off x="4000496" y="3786190"/>
            <a:ext cx="1214446" cy="1285884"/>
          </a:xfrm>
          <a:prstGeom prst="irregularSeal2">
            <a:avLst/>
          </a:prstGeom>
          <a:solidFill>
            <a:srgbClr val="99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ятно 2 11"/>
          <p:cNvSpPr/>
          <p:nvPr/>
        </p:nvSpPr>
        <p:spPr>
          <a:xfrm>
            <a:off x="6357950" y="3357562"/>
            <a:ext cx="1214446" cy="1285884"/>
          </a:xfrm>
          <a:prstGeom prst="irregularSeal2">
            <a:avLst/>
          </a:prstGeom>
          <a:solidFill>
            <a:srgbClr val="99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ятно 2 12"/>
          <p:cNvSpPr/>
          <p:nvPr/>
        </p:nvSpPr>
        <p:spPr>
          <a:xfrm>
            <a:off x="5286380" y="4572008"/>
            <a:ext cx="1214446" cy="1285884"/>
          </a:xfrm>
          <a:prstGeom prst="irregularSeal2">
            <a:avLst/>
          </a:prstGeom>
          <a:solidFill>
            <a:srgbClr val="8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Подвижная игра, как средство здоровьесбережения</a:t>
            </a:r>
            <a:br>
              <a:rPr lang="ru-RU" sz="2000" dirty="0" smtClean="0"/>
            </a:br>
            <a:r>
              <a:rPr lang="ru-RU" sz="2000" dirty="0" smtClean="0"/>
              <a:t>у дошкольников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500594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sz="2300" b="1" dirty="0" smtClean="0"/>
              <a:t>ЦЕЛЬ:</a:t>
            </a:r>
            <a:r>
              <a:rPr lang="ru-RU" sz="2300" dirty="0" smtClean="0"/>
              <a:t> формирование познавательных и профессиональных мотивов и интересов педагогов  о подвижных играх, как средстве здоровьесбережения у дошкольников.</a:t>
            </a:r>
          </a:p>
          <a:p>
            <a:pPr algn="just">
              <a:buNone/>
            </a:pPr>
            <a:r>
              <a:rPr lang="ru-RU" sz="2300" b="1" dirty="0" smtClean="0"/>
              <a:t> </a:t>
            </a:r>
            <a:endParaRPr lang="ru-RU" sz="2300" dirty="0" smtClean="0"/>
          </a:p>
          <a:p>
            <a:pPr algn="just">
              <a:buNone/>
            </a:pPr>
            <a:r>
              <a:rPr lang="ru-RU" sz="2300" b="1" dirty="0" smtClean="0"/>
              <a:t>ПЛАН ИГРЫ:</a:t>
            </a:r>
            <a:endParaRPr lang="ru-RU" sz="2300" dirty="0" smtClean="0"/>
          </a:p>
          <a:p>
            <a:pPr algn="just">
              <a:buNone/>
            </a:pPr>
            <a:r>
              <a:rPr lang="ru-RU" sz="2300" dirty="0" smtClean="0"/>
              <a:t>Все участники деловой игры делятся на две команды: у каждой команды карточки с символами. Ведущий игры, старший воспитатель, проводит конкурсы. В конце игры подведение итогов, награждение победителей.</a:t>
            </a:r>
          </a:p>
          <a:p>
            <a:pPr algn="just">
              <a:buNone/>
            </a:pPr>
            <a:r>
              <a:rPr lang="ru-RU" sz="2300" b="1" dirty="0" smtClean="0"/>
              <a:t>                                </a:t>
            </a:r>
            <a:endParaRPr lang="ru-RU" sz="2300" dirty="0" smtClean="0"/>
          </a:p>
          <a:p>
            <a:pPr algn="just">
              <a:buNone/>
            </a:pPr>
            <a:r>
              <a:rPr lang="ru-RU" sz="2300" b="1" dirty="0" smtClean="0"/>
              <a:t> МАТЕРИАЛЫ ДЛЯ ДЕЛОВОЙ ИГРЫ:</a:t>
            </a:r>
            <a:endParaRPr lang="ru-RU" sz="2300" dirty="0" smtClean="0"/>
          </a:p>
          <a:p>
            <a:pPr algn="just">
              <a:buNone/>
            </a:pPr>
            <a:r>
              <a:rPr lang="ru-RU" sz="2300" b="1" i="1" dirty="0" smtClean="0"/>
              <a:t>Повестка:</a:t>
            </a:r>
            <a:endParaRPr lang="ru-RU" sz="23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ru-RU" sz="2300" dirty="0" smtClean="0"/>
              <a:t>Актуальность подвижной игры, в жизни дошкольника.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300" dirty="0" smtClean="0"/>
              <a:t>Значение подвижной игры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300" dirty="0" smtClean="0"/>
              <a:t>Педагогический тренинг.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300" dirty="0" smtClean="0"/>
              <a:t>Деловая игра.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300" dirty="0" smtClean="0"/>
              <a:t>Подведение итогов.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71472" y="285728"/>
            <a:ext cx="8183880" cy="1000132"/>
          </a:xfrm>
        </p:spPr>
        <p:txBody>
          <a:bodyPr>
            <a:normAutofit/>
          </a:bodyPr>
          <a:lstStyle/>
          <a:p>
            <a:pPr algn="ctr"/>
            <a:r>
              <a:rPr lang="ru-RU" sz="1400" dirty="0" smtClean="0">
                <a:solidFill>
                  <a:srgbClr val="FF9A05"/>
                </a:solidFill>
              </a:rPr>
              <a:t>Подвижная игра, </a:t>
            </a:r>
            <a:br>
              <a:rPr lang="ru-RU" sz="1400" dirty="0" smtClean="0">
                <a:solidFill>
                  <a:srgbClr val="FF9A05"/>
                </a:solidFill>
              </a:rPr>
            </a:br>
            <a:r>
              <a:rPr lang="ru-RU" sz="1400" dirty="0" smtClean="0">
                <a:solidFill>
                  <a:srgbClr val="FF9A05"/>
                </a:solidFill>
              </a:rPr>
              <a:t>как средство здоровьесбережения у дошкольников</a:t>
            </a:r>
            <a:r>
              <a:rPr lang="ru-RU" sz="1800" b="0" dirty="0" smtClean="0">
                <a:solidFill>
                  <a:schemeClr val="tx1"/>
                </a:solidFill>
              </a:rPr>
              <a:t/>
            </a:r>
            <a:br>
              <a:rPr lang="ru-RU" sz="1800" b="0" dirty="0" smtClean="0">
                <a:solidFill>
                  <a:schemeClr val="tx1"/>
                </a:solidFill>
              </a:rPr>
            </a:br>
            <a:r>
              <a:rPr lang="ru-RU" sz="1100" b="0" dirty="0" smtClean="0">
                <a:solidFill>
                  <a:schemeClr val="tx1"/>
                </a:solidFill>
              </a:rPr>
              <a:t>Цель: формирование познавательных и профессиональных мотивов и интересов педагогов  о подвижных играх, как средстве здоровьесбережения у дошкольников.</a:t>
            </a:r>
            <a:endParaRPr lang="ru-RU" sz="1100" dirty="0"/>
          </a:p>
        </p:txBody>
      </p:sp>
      <p:sp>
        <p:nvSpPr>
          <p:cNvPr id="8" name="Текст 12"/>
          <p:cNvSpPr txBox="1">
            <a:spLocks/>
          </p:cNvSpPr>
          <p:nvPr/>
        </p:nvSpPr>
        <p:spPr>
          <a:xfrm>
            <a:off x="428596" y="2571744"/>
            <a:ext cx="8286808" cy="1285884"/>
          </a:xfrm>
          <a:prstGeom prst="rect">
            <a:avLst/>
          </a:prstGeom>
          <a:ln w="28575">
            <a:solidFill>
              <a:srgbClr val="990000"/>
            </a:solidFill>
          </a:ln>
        </p:spPr>
        <p:txBody>
          <a:bodyPr>
            <a:normAutofit fontScale="85000" lnSpcReduction="20000"/>
          </a:bodyPr>
          <a:lstStyle/>
          <a:p>
            <a:pPr algn="ctr"/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Этап подготовки. Разработка игры </a:t>
            </a:r>
          </a:p>
          <a:p>
            <a:pPr algn="just"/>
            <a:r>
              <a:rPr lang="ru-RU" sz="1200" b="1" dirty="0" smtClean="0"/>
              <a:t>План подготовки.</a:t>
            </a:r>
          </a:p>
          <a:p>
            <a:pPr algn="just">
              <a:buNone/>
            </a:pPr>
            <a:r>
              <a:rPr lang="ru-RU" sz="1200" dirty="0" smtClean="0"/>
              <a:t>Все участники деловой игры делятся на две команды: у каждой команды карточки с символами. Ведущий игры, старший воспитатель, проводит конкурсы. В конце игры подведение итогов, награждение победителей. </a:t>
            </a:r>
          </a:p>
          <a:p>
            <a:pPr algn="just">
              <a:buNone/>
            </a:pPr>
            <a:r>
              <a:rPr lang="ru-RU" sz="1200" b="1" dirty="0" smtClean="0"/>
              <a:t>Материальное обеспечение игры. Повестка:</a:t>
            </a:r>
            <a:endParaRPr lang="ru-RU" sz="1200" dirty="0" smtClean="0"/>
          </a:p>
          <a:p>
            <a:pPr marL="514350" indent="-514350" algn="just"/>
            <a:r>
              <a:rPr lang="ru-RU" sz="1200" dirty="0" smtClean="0"/>
              <a:t>Актуальность подвижной игры, в жизни дошкольника. Значение подвижной игры. Педагогический тренинг. Деловая игра. Подведение итогов.       </a:t>
            </a:r>
          </a:p>
          <a:p>
            <a:pPr marL="514350" indent="-514350" algn="ctr"/>
            <a:r>
              <a:rPr lang="ru-RU" sz="1200" b="1" dirty="0" smtClean="0"/>
              <a:t>Этап подготовки. Ввод в игру. </a:t>
            </a:r>
          </a:p>
          <a:p>
            <a:pPr marL="514350" indent="-514350" algn="just"/>
            <a:r>
              <a:rPr lang="ru-RU" sz="1200" dirty="0" smtClean="0"/>
              <a:t>Постановка цели, регламент. Правила, формирование групп, консультирование.                        </a:t>
            </a:r>
          </a:p>
          <a:p>
            <a:pPr marL="265176" marR="0" lvl="0" indent="-265176" algn="ctr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1428736"/>
            <a:ext cx="4786346" cy="1015663"/>
          </a:xfrm>
          <a:prstGeom prst="rect">
            <a:avLst/>
          </a:prstGeom>
          <a:ln w="28575">
            <a:solidFill>
              <a:srgbClr val="990000"/>
            </a:solidFill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1000" b="1" dirty="0" smtClean="0"/>
              <a:t>Описание деловой игры</a:t>
            </a:r>
          </a:p>
          <a:p>
            <a:pPr algn="just">
              <a:buNone/>
            </a:pPr>
            <a:r>
              <a:rPr lang="ru-RU" sz="1000" dirty="0" smtClean="0"/>
              <a:t>Деловая игра «Подвижные игры как средство здоровьесбережения у дошкольников» соответствует принципу совместной деятельности участников игры; формировании практических умений и навыков. Педагоги в процессе игры отрабатывают методику игровой деятельности.</a:t>
            </a:r>
            <a:endParaRPr lang="ru-RU" sz="900" dirty="0" smtClean="0"/>
          </a:p>
        </p:txBody>
      </p:sp>
      <p:sp>
        <p:nvSpPr>
          <p:cNvPr id="11" name="Текст 12"/>
          <p:cNvSpPr txBox="1">
            <a:spLocks/>
          </p:cNvSpPr>
          <p:nvPr/>
        </p:nvSpPr>
        <p:spPr>
          <a:xfrm>
            <a:off x="428596" y="3929066"/>
            <a:ext cx="8286808" cy="785818"/>
          </a:xfrm>
          <a:prstGeom prst="rect">
            <a:avLst/>
          </a:prstGeom>
          <a:ln w="28575">
            <a:solidFill>
              <a:srgbClr val="990000"/>
            </a:solidFill>
          </a:ln>
        </p:spPr>
        <p:txBody>
          <a:bodyPr>
            <a:normAutofit fontScale="62500" lnSpcReduction="20000"/>
          </a:bodyPr>
          <a:lstStyle/>
          <a:p>
            <a:pPr algn="just"/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Этап проведения игры. Групповая работа</a:t>
            </a:r>
            <a:r>
              <a:rPr kumimoji="0" lang="ru-RU" sz="1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над заданиями. </a:t>
            </a:r>
            <a:r>
              <a:rPr kumimoji="0" lang="ru-RU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Работа с источниками «П.Ф. Лесгафт. Определение игры». </a:t>
            </a:r>
            <a:r>
              <a:rPr lang="ru-RU" sz="1600" dirty="0" smtClean="0"/>
              <a:t>Блиц – опрос «Что мы знаем о подвижных играх»</a:t>
            </a:r>
          </a:p>
          <a:p>
            <a:pPr algn="just"/>
            <a:r>
              <a:rPr lang="ru-RU" sz="1600" b="1" dirty="0" smtClean="0"/>
              <a:t>Этап проведения игры. Подгрупповая работа. </a:t>
            </a:r>
            <a:r>
              <a:rPr lang="ru-RU" sz="1600" dirty="0" smtClean="0"/>
              <a:t>Соревнования и выступления подгрупп. «Работа с карточками»</a:t>
            </a:r>
          </a:p>
          <a:p>
            <a:pPr algn="just"/>
            <a:r>
              <a:rPr lang="ru-RU" sz="1600" b="1" dirty="0" smtClean="0"/>
              <a:t>Этап проведения игры. Работа с ведущим. </a:t>
            </a:r>
            <a:r>
              <a:rPr lang="ru-RU" sz="1600" dirty="0" smtClean="0"/>
              <a:t>«Ответы на вопросы»</a:t>
            </a:r>
            <a:endParaRPr kumimoji="0" lang="ru-RU" sz="16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algn="ctr"/>
            <a:r>
              <a:rPr kumimoji="0" lang="ru-RU" sz="1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265176" marR="0" lvl="0" indent="-265176" algn="ctr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Текст 12"/>
          <p:cNvSpPr txBox="1">
            <a:spLocks/>
          </p:cNvSpPr>
          <p:nvPr/>
        </p:nvSpPr>
        <p:spPr>
          <a:xfrm>
            <a:off x="428596" y="4857760"/>
            <a:ext cx="8286808" cy="1071570"/>
          </a:xfrm>
          <a:prstGeom prst="rect">
            <a:avLst/>
          </a:prstGeom>
          <a:ln w="28575">
            <a:solidFill>
              <a:srgbClr val="990000"/>
            </a:solidFill>
          </a:ln>
        </p:spPr>
        <p:txBody>
          <a:bodyPr>
            <a:normAutofit fontScale="70000" lnSpcReduction="20000"/>
          </a:bodyPr>
          <a:lstStyle/>
          <a:p>
            <a:pPr algn="just"/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Этапы анализа и обобщения. Выход из</a:t>
            </a:r>
            <a:r>
              <a:rPr kumimoji="0" lang="ru-RU" sz="1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игры. </a:t>
            </a:r>
            <a:r>
              <a:rPr kumimoji="0" lang="ru-RU" sz="1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«Творческие задания для педагогов. Проведение </a:t>
            </a:r>
            <a:r>
              <a:rPr kumimoji="0" lang="ru-RU" sz="16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</a:t>
            </a:r>
            <a:r>
              <a:rPr kumimoji="0" lang="ru-RU" sz="1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/игр»</a:t>
            </a:r>
          </a:p>
          <a:p>
            <a:pPr algn="just"/>
            <a:r>
              <a:rPr lang="ru-RU" sz="1600" b="1" baseline="0" dirty="0" smtClean="0"/>
              <a:t>Вывод:</a:t>
            </a:r>
            <a:r>
              <a:rPr lang="ru-RU" sz="1600" b="1" dirty="0" smtClean="0"/>
              <a:t> </a:t>
            </a:r>
            <a:r>
              <a:rPr lang="ru-RU" sz="1600" dirty="0" smtClean="0"/>
              <a:t>Подвижная игра – сложная эмоциональная деятельность детей, направленная на решение двигательных задач, основанная на движении и наличии правил. Игра активизирует дыхание, обменные процессы, совершенствует движения, формирует физические качества, учит действовать в соответствии с правилами, в коллективе, учит дружить, сопереживать, помогать друг другу. </a:t>
            </a:r>
          </a:p>
          <a:p>
            <a:pPr algn="just"/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Рекомендации:</a:t>
            </a:r>
            <a:r>
              <a:rPr kumimoji="0" lang="ru-RU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«Методические приемы варьирования степени физической нагрузки в подвижных игре»</a:t>
            </a:r>
            <a:endParaRPr kumimoji="0" lang="ru-RU" sz="16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" name="Picture 1" descr="физо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929454" y="1285860"/>
            <a:ext cx="1369291" cy="1143008"/>
          </a:xfrm>
          <a:prstGeom prst="rect">
            <a:avLst/>
          </a:prstGeom>
          <a:noFill/>
          <a:ln w="28575">
            <a:solidFill>
              <a:srgbClr val="990000"/>
            </a:solidFill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5643570" y="1285860"/>
            <a:ext cx="1143008" cy="1154914"/>
          </a:xfrm>
          <a:prstGeom prst="rect">
            <a:avLst/>
          </a:prstGeom>
          <a:noFill/>
          <a:ln w="28575">
            <a:solidFill>
              <a:srgbClr val="99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00132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/>
              <a:t>Актуальность подвижной игры, в жизни дошкольника: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786346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ru-RU" dirty="0" smtClean="0"/>
              <a:t> </a:t>
            </a:r>
            <a:r>
              <a:rPr lang="ru-RU" sz="3300" dirty="0" smtClean="0"/>
              <a:t>«Актуальной задачей физического воспитания, говорится в концепции дошкольного образования – является поиск эффективных средств совершенствования,   развития двигательной сферы детей дошкольного возраста  на основе  формирования у них  потребности в движениях». Дошкольный возраст – это тот период, когда ребёнок усиленно  растёт и развивается, период формирования  человеческой личности,  когда  закладывается основа здоровья.</a:t>
            </a:r>
          </a:p>
          <a:p>
            <a:pPr algn="just"/>
            <a:r>
              <a:rPr lang="ru-RU" sz="3300" dirty="0" smtClean="0"/>
              <a:t>Неоспорим тот факт, что хорошее здоровье,  приобретённое в ранний и дошкольный период детства, служит фундаментом для общего развития и сохраняет своё значение в последующие годы жизни. </a:t>
            </a:r>
          </a:p>
          <a:p>
            <a:pPr algn="just"/>
            <a:r>
              <a:rPr lang="ru-RU" sz="3300" dirty="0" smtClean="0"/>
              <a:t>Данные статистики, факты из медицинской практики говорят о том, что дети испытывают двигательный дефицит, который приводит к ярко выраженным функциональным нарушениям в их организме. Снижается сила и работоспособность скелетной мускулатуры, что влечёт за собой нарушение осанки, плоскостопие, задержку возрастного развития ( координации движений, выносливости, гибкости, силы). Подвижная игра имеет большое значение в укреплении здоровья дошкольника. В подвижные игры включаются основные движения: ходьба, бег, метание, лазанье, прыжки, равновесие. Движения, входящие в игру, развивают и укрепляют организм, улучшают обмен веществ, функциональную деятельность всех органов и систем.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Значение подвижной игры</a:t>
            </a:r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dirty="0" smtClean="0"/>
              <a:t>В играх закрепляются навыки движений, которые становятся более точными, координированными, дети выполняют движения в различных изменяющихся условиях, ориентируются в обстановке. </a:t>
            </a:r>
          </a:p>
          <a:p>
            <a:pPr algn="just"/>
            <a:r>
              <a:rPr lang="ru-RU" dirty="0" smtClean="0"/>
              <a:t>Весёлое настроение является важным элементом игры и оказывает положительное влияние на состояние нервной системы ребёнка, радостное настроение сопровождается физиологическими изменениями в организме: повышается деятельность сердца и дыхательного аппарата. Сила и искренность радостных  эмоциональных переживаний детей  во время игры  делают её эффективным средством  воспитания дружеских взаимоотношений, умение действовать в коллективе сверстников, толерантности - играть дружно, не ссорится , подчинять свои желания общим для всех правилам игры. </a:t>
            </a:r>
          </a:p>
          <a:p>
            <a:pPr algn="just"/>
            <a:r>
              <a:rPr lang="ru-RU" dirty="0" smtClean="0"/>
              <a:t> При систематическом проведении подвижных игр у детей воспитываются  важнейшие волевые  качества: выдержка, элементарная дисциплинированность – культура поведения.</a:t>
            </a:r>
          </a:p>
          <a:p>
            <a:pPr algn="just"/>
            <a:r>
              <a:rPr lang="ru-RU" dirty="0" smtClean="0"/>
              <a:t>В игре развивается внимание память, наблюдательность, речь, обогащается словарь дошкольника. </a:t>
            </a:r>
          </a:p>
          <a:p>
            <a:pPr algn="just"/>
            <a:r>
              <a:rPr lang="ru-RU" dirty="0" smtClean="0"/>
              <a:t>Итак, подвижная игра это важнейшее средство в укреплении  здоровья дошкольника.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786190"/>
            <a:ext cx="8183880" cy="207170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Педагогический тренинг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/>
              <a:t>Задание: Необходимо доказать почему такое определение даёт П. Ф. Лесгафт.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318440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По  определению основателя  российской системы физического воспитания П. Ф. Лесгафта:  «Игра есть упражнение, при посредстве которого ребёнок готовится к жизни. Игра составляет самое выгодное занятие для ребёнка, при посредстве которого он обыкновенно приучается к действиям, которые ложатся в основании его  привычек и обычаев, причём эти занятия обыкновенно связаны с возвышающим  чувством удовольствия».</a:t>
            </a:r>
            <a:br>
              <a:rPr lang="ru-RU" dirty="0" smtClean="0"/>
            </a:br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u="sng" dirty="0" smtClean="0"/>
              <a:t>КОНКУРС  №  1</a:t>
            </a:r>
            <a:br>
              <a:rPr lang="ru-RU" sz="2800" u="sng" dirty="0" smtClean="0"/>
            </a:br>
            <a:r>
              <a:rPr lang="ru-RU" sz="2000" u="sng" dirty="0" smtClean="0"/>
              <a:t/>
            </a:r>
            <a:br>
              <a:rPr lang="ru-RU" sz="2000" u="sng" dirty="0" smtClean="0"/>
            </a:br>
            <a:r>
              <a:rPr lang="ru-RU" sz="2000" i="1" dirty="0" smtClean="0"/>
              <a:t> </a:t>
            </a:r>
            <a:r>
              <a:rPr lang="ru-RU" sz="2000" dirty="0" smtClean="0"/>
              <a:t>«Блиц опрос»:</a:t>
            </a:r>
            <a:br>
              <a:rPr lang="ru-RU" sz="2000" dirty="0" smtClean="0"/>
            </a:br>
            <a:r>
              <a:rPr lang="ru-RU" sz="2000" b="0" dirty="0" smtClean="0"/>
              <a:t>Сколько подвижных игр проводится за день?</a:t>
            </a:r>
            <a:br>
              <a:rPr lang="ru-RU" sz="2000" b="0" dirty="0" smtClean="0"/>
            </a:br>
            <a:r>
              <a:rPr lang="ru-RU" sz="2000" b="0" dirty="0" smtClean="0"/>
              <a:t>Основная задача подвижных игр?</a:t>
            </a:r>
            <a:br>
              <a:rPr lang="ru-RU" sz="2000" b="0" dirty="0" smtClean="0"/>
            </a:br>
            <a:r>
              <a:rPr lang="ru-RU" sz="2000" b="0" dirty="0" smtClean="0"/>
              <a:t>Как, по какому принципу подбираются подвижные игры?</a:t>
            </a:r>
            <a:br>
              <a:rPr lang="ru-RU" sz="2000" b="0" dirty="0" smtClean="0"/>
            </a:br>
            <a:r>
              <a:rPr lang="ru-RU" sz="2000" b="0" dirty="0" smtClean="0"/>
              <a:t>Роль подвижных игр в подготовке детей к школе? </a:t>
            </a:r>
            <a:br>
              <a:rPr lang="ru-RU" sz="2000" b="0" dirty="0" smtClean="0"/>
            </a:br>
            <a:endParaRPr lang="ru-RU" sz="2000" b="0" dirty="0"/>
          </a:p>
        </p:txBody>
      </p:sp>
      <p:pic>
        <p:nvPicPr>
          <p:cNvPr id="6" name="Picture 1" descr="физо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48" y="500042"/>
            <a:ext cx="4364615" cy="364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561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u="sng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КОНКУРС  №  2</a:t>
            </a:r>
            <a:br>
              <a:rPr lang="ru-RU" b="1" u="sng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</a:br>
            <a:r>
              <a:rPr lang="ru-RU" b="1" u="sng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/>
            </a:r>
            <a:br>
              <a:rPr lang="ru-RU" b="1" u="sng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</a:br>
            <a:r>
              <a:rPr lang="ru-RU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Загадать загадки, вспомнить стихи ,  про зимние спортивные развлечения, которые помогут провести их весело.</a:t>
            </a:r>
            <a:endParaRPr lang="ru-RU" dirty="0" smtClean="0">
              <a:solidFill>
                <a:srgbClr val="FF9A05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FF9A05"/>
                </a:solidFill>
              </a:rPr>
              <a:t> </a:t>
            </a:r>
          </a:p>
          <a:p>
            <a:pPr lvl="0">
              <a:buNone/>
            </a:pPr>
            <a:endParaRPr lang="ru-RU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email">
            <a:grayscl/>
          </a:blip>
          <a:srcRect/>
          <a:stretch>
            <a:fillRect/>
          </a:stretch>
        </p:blipFill>
        <p:spPr bwMode="auto">
          <a:xfrm>
            <a:off x="428596" y="3286124"/>
            <a:ext cx="2143140" cy="2070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email">
            <a:grayscl/>
          </a:blip>
          <a:srcRect/>
          <a:stretch>
            <a:fillRect/>
          </a:stretch>
        </p:blipFill>
        <p:spPr bwMode="auto">
          <a:xfrm>
            <a:off x="6357950" y="3071810"/>
            <a:ext cx="2132693" cy="2220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email">
            <a:grayscl/>
          </a:blip>
          <a:srcRect/>
          <a:stretch>
            <a:fillRect/>
          </a:stretch>
        </p:blipFill>
        <p:spPr bwMode="auto">
          <a:xfrm>
            <a:off x="3428992" y="3857628"/>
            <a:ext cx="214731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42918"/>
            <a:ext cx="8183880" cy="5392122"/>
          </a:xfrm>
        </p:spPr>
        <p:txBody>
          <a:bodyPr>
            <a:normAutofit fontScale="90000"/>
          </a:bodyPr>
          <a:lstStyle/>
          <a:p>
            <a:r>
              <a:rPr lang="ru-RU" sz="3100" u="sng" dirty="0" smtClean="0"/>
              <a:t>КОНКУРС  №  3</a:t>
            </a:r>
            <a:r>
              <a:rPr lang="ru-RU" sz="3100" dirty="0" smtClean="0"/>
              <a:t> 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i="1" dirty="0" smtClean="0"/>
              <a:t>«Кто больше»</a:t>
            </a:r>
            <a:br>
              <a:rPr lang="ru-RU" sz="2800" i="1" dirty="0" smtClean="0"/>
            </a:br>
            <a:r>
              <a:rPr lang="ru-RU" sz="2800" b="0" dirty="0" smtClean="0"/>
              <a:t>Итог: выяснить самые «популярные игры и редко используемые.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0" dirty="0" smtClean="0"/>
              <a:t>Командам предлагается за определенное время заполнить таблицу  - указать для какой возрастной группы подвижная игра и назвать  физические и моральные качества, проявляющиеся в игре.</a:t>
            </a:r>
            <a:br>
              <a:rPr lang="ru-RU" sz="2800" b="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 cstate="email">
            <a:grayscl/>
            <a:lum bright="10000" contrast="20000"/>
          </a:blip>
          <a:srcRect/>
          <a:stretch>
            <a:fillRect/>
          </a:stretch>
        </p:blipFill>
        <p:spPr bwMode="auto">
          <a:xfrm>
            <a:off x="2928926" y="4357694"/>
            <a:ext cx="2892653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 cstate="email">
            <a:grayscl/>
            <a:lum bright="10000" contrast="20000"/>
          </a:blip>
          <a:srcRect/>
          <a:stretch>
            <a:fillRect/>
          </a:stretch>
        </p:blipFill>
        <p:spPr bwMode="auto">
          <a:xfrm>
            <a:off x="571472" y="4357694"/>
            <a:ext cx="2054291" cy="142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4" cstate="email">
            <a:grayscl/>
            <a:lum bright="10000" contrast="20000"/>
          </a:blip>
          <a:srcRect/>
          <a:stretch>
            <a:fillRect/>
          </a:stretch>
        </p:blipFill>
        <p:spPr bwMode="auto">
          <a:xfrm>
            <a:off x="6072198" y="4357694"/>
            <a:ext cx="239190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502</TotalTime>
  <Words>749</Words>
  <PresentationFormat>Экран (4:3)</PresentationFormat>
  <Paragraphs>55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Подвижная игра, как средство здоровьесбережения у дошкольников</vt:lpstr>
      <vt:lpstr> Подвижная игра, как средство здоровьесбережения у дошкольников</vt:lpstr>
      <vt:lpstr>Подвижная игра,  как средство здоровьесбережения у дошкольников Цель: формирование познавательных и профессиональных мотивов и интересов педагогов  о подвижных играх, как средстве здоровьесбережения у дошкольников.</vt:lpstr>
      <vt:lpstr>Актуальность подвижной игры, в жизни дошкольника: </vt:lpstr>
      <vt:lpstr>Значение подвижной игры</vt:lpstr>
      <vt:lpstr>    Педагогический тренинг  Задание: Необходимо доказать почему такое определение даёт П. Ф. Лесгафт. </vt:lpstr>
      <vt:lpstr>КОНКУРС  №  1   «Блиц опрос»: Сколько подвижных игр проводится за день? Основная задача подвижных игр? Как, по какому принципу подбираются подвижные игры? Роль подвижных игр в подготовке детей к школе?  </vt:lpstr>
      <vt:lpstr>Слайд 8</vt:lpstr>
      <vt:lpstr>КОНКУРС  №  3  «Кто больше» Итог: выяснить самые «популярные игры и редко используемые. Командам предлагается за определенное время заполнить таблицу  - указать для какой возрастной группы подвижная игра и назвать  физические и моральные качества, проявляющиеся в игре.        </vt:lpstr>
      <vt:lpstr>Конкурс № 4 Команды получают конверты с заданиями «Классификация подвижных игр по преимущественному формированию физических качеств»:   1. Что такое быстрота? Требования к подбору игр на быстроту. 2. Что такое выносливость?  Требования к упражнениям  и играм на выносливость. 1. Что такое ловкость?  Требования к подбору игр на формирование ловкости. 2. Что такое сила? Требования к играм на формирование силы.</vt:lpstr>
      <vt:lpstr>КОНКУРС  №  5 Предложить варианты (усложнение) к подвижным играм: 1 команда – «Самолеты» 2 команда – «Цветные автомобили», провести свои варианты игр.       </vt:lpstr>
      <vt:lpstr> Вывод  Подвижная игра – сложная эмоциональная деятельность детей, направленная на решение двигательных задач, основанная на движении и наличии правил. Игра активизирует дыхание, кровообращение и обменные процессы, совершенствует движения, развивает их координацию, формирует быстроту, силу, выносливость, учит детей действовать в соответствии с правилами, осознанно действовать в изменяющейся игровой ситуации, познавать окружающий мир, активизирует память, представления, развивает мышление, воображение, пополняет словарный запас и обогащает речь детей, учит действовать в коллективе, подчиняться общим требованиям, формирует честность, справедливость, дисциплинированность, учит дружить, сопереживать, помогать друг другу, развивает чувство ритма, способствует овладению пространственной терминологией.  </vt:lpstr>
      <vt:lpstr>Историческая справка.  Основатель российской системы физического воспитания П.Ф.Лесгафт отводил подвижной игре большое место. Определяя игру как упражнение, при помощи которого ребенок готовится к жизни, П. Ф. Лесгафт отмечал, что в игровой самостоятельной двигательной деятельности развивается инициатива, воспитываются нравственные качества  ребенка.              П.Ф.Лесгафт указывал на наличие в подвижной игре определенной цели. Форма игры должна отвечать цели. Действия в игре должны соответствовать умениям ребенка управлять собой и вызывать «возвышающее чувство удовлетворения». Движения, используемые в игре, предварительно усваиваются ребенком в систематических упражнениях.              П.Ф.Лесгафт рекомендовал постепенно усложнять содержание и правила игры. Для этого создаются новые упражнения, условия, действия, т.е. вводятся варианты игр. Использование разнообразных игровых вариантов позволяет повторять знакомые ребенку действия с более повышенными требованиями, способствует сохранению у него интереса к игре. Игра осуществляется путем самоуправления. Распределение ролей и действий Лесгафт предоставляет играющим. При этом он уделяет значительное внимание соблюдению правил игры. Они — закон, которому играющие подчиняются сознательно и охотно. </vt:lpstr>
      <vt:lpstr>Слайд 14</vt:lpstr>
      <vt:lpstr>Методические приемы варьирования степени физической нагрузки в подвижной игре  Снижение нагрузки Уменьшение продолжительности игр. Уменьшение числа повторений одной и той же игры. Уменьшение сложности сюжета игры. Более частое включение пауз для отдыха и дыхательных упражнений. Уменьшение темпа амплитуды движений в игре. Перевод возбудившихся, утомившихся детей на менее активные роли в игре. Более мягкий, негромкий тон ведущего, без командных интонаций, скорее повествовательный. Повышение нагрузки Увеличение продолжительности игр. Увеличение числа повторений каждой игры. Увеличение сложности сюжета игры. Более редкое включение пауз для отдыха и дыхательных упражнений. Увеличение темпа и амплитуды движений в игре. Предоставление возможности проявлять активность, инициативу большому числу участников игры. Наряду с обычным допустимым и командный тон ведущего.</vt:lpstr>
      <vt:lpstr>Награждение победителей!!!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Подвижная игра, как средство здоровьесбережения у дошкольников</dc:title>
  <cp:lastModifiedBy>1</cp:lastModifiedBy>
  <cp:revision>51</cp:revision>
  <dcterms:modified xsi:type="dcterms:W3CDTF">2012-02-21T17:54:44Z</dcterms:modified>
</cp:coreProperties>
</file>