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66" r:id="rId2"/>
    <p:sldId id="256"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9CFF8F4-27BB-40F2-A99F-B1B182B01C9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CFF8F4-27BB-40F2-A99F-B1B182B01C9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CFF8F4-27BB-40F2-A99F-B1B182B01C9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5D281BD-7AE8-49EB-83AE-9B28F9507586}"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9CFF8F4-27BB-40F2-A99F-B1B182B01C94}"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5D281BD-7AE8-49EB-83AE-9B28F9507586}" type="datetimeFigureOut">
              <a:rPr lang="ru-RU" smtClean="0"/>
              <a:pPr/>
              <a:t>11.02.2012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9CFF8F4-27BB-40F2-A99F-B1B182B01C94}"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0298" y="2143116"/>
            <a:ext cx="6186502" cy="2286016"/>
          </a:xfrm>
        </p:spPr>
        <p:txBody>
          <a:bodyPr>
            <a:noAutofit/>
          </a:bodyPr>
          <a:lstStyle/>
          <a:p>
            <a:r>
              <a:rPr lang="en-US" sz="16600" b="1" i="1" dirty="0" smtClean="0">
                <a:solidFill>
                  <a:srgbClr val="00B0F0"/>
                </a:solidFill>
              </a:rPr>
              <a:t>Food</a:t>
            </a:r>
            <a:endParaRPr lang="ru-RU" sz="8800" b="1" i="1" dirty="0">
              <a:solidFill>
                <a:srgbClr val="00B0F0"/>
              </a:solidFill>
            </a:endParaRPr>
          </a:p>
        </p:txBody>
      </p:sp>
      <p:sp>
        <p:nvSpPr>
          <p:cNvPr id="3" name="Содержимое 2"/>
          <p:cNvSpPr>
            <a:spLocks noGrp="1"/>
          </p:cNvSpPr>
          <p:nvPr>
            <p:ph idx="1"/>
          </p:nvPr>
        </p:nvSpPr>
        <p:spPr>
          <a:xfrm>
            <a:off x="457200" y="4714884"/>
            <a:ext cx="8229600" cy="1411279"/>
          </a:xfrm>
        </p:spPr>
        <p:txBody>
          <a:bodyPr>
            <a:normAutofit/>
          </a:bodyPr>
          <a:lstStyle/>
          <a:p>
            <a:pPr algn="ctr">
              <a:buNone/>
            </a:pPr>
            <a:r>
              <a:rPr lang="en-US" sz="6000" dirty="0" smtClean="0">
                <a:solidFill>
                  <a:srgbClr val="0070C0"/>
                </a:solidFill>
              </a:rPr>
              <a:t>Made </a:t>
            </a:r>
            <a:r>
              <a:rPr lang="en-US" sz="6000" dirty="0" smtClean="0">
                <a:solidFill>
                  <a:srgbClr val="0070C0"/>
                </a:solidFill>
              </a:rPr>
              <a:t>by </a:t>
            </a:r>
            <a:r>
              <a:rPr lang="en-US" sz="6000" dirty="0" err="1" smtClean="0">
                <a:solidFill>
                  <a:srgbClr val="0070C0"/>
                </a:solidFill>
              </a:rPr>
              <a:t>Safarova</a:t>
            </a:r>
            <a:r>
              <a:rPr lang="en-US" sz="6000" dirty="0" smtClean="0">
                <a:solidFill>
                  <a:srgbClr val="0070C0"/>
                </a:solidFill>
              </a:rPr>
              <a:t> D.R.</a:t>
            </a:r>
            <a:endParaRPr lang="ru-RU" sz="6000" dirty="0">
              <a:solidFill>
                <a:srgbClr val="0070C0"/>
              </a:solidFill>
            </a:endParaRPr>
          </a:p>
        </p:txBody>
      </p:sp>
      <p:sp>
        <p:nvSpPr>
          <p:cNvPr id="4" name="TextBox 3"/>
          <p:cNvSpPr txBox="1"/>
          <p:nvPr/>
        </p:nvSpPr>
        <p:spPr>
          <a:xfrm>
            <a:off x="0" y="785794"/>
            <a:ext cx="9144000" cy="1015663"/>
          </a:xfrm>
          <a:prstGeom prst="rect">
            <a:avLst/>
          </a:prstGeom>
          <a:noFill/>
        </p:spPr>
        <p:txBody>
          <a:bodyPr wrap="square" rtlCol="0">
            <a:spAutoFit/>
          </a:bodyPr>
          <a:lstStyle/>
          <a:p>
            <a:pPr algn="ctr"/>
            <a:r>
              <a:rPr lang="en-US" sz="6000" b="1" dirty="0" smtClean="0">
                <a:solidFill>
                  <a:schemeClr val="accent1">
                    <a:lumMod val="75000"/>
                  </a:schemeClr>
                </a:solidFill>
              </a:rPr>
              <a:t>School </a:t>
            </a:r>
            <a:r>
              <a:rPr lang="ru-RU" sz="6000" b="1" dirty="0" smtClean="0">
                <a:solidFill>
                  <a:schemeClr val="accent1">
                    <a:lumMod val="75000"/>
                  </a:schemeClr>
                </a:solidFill>
              </a:rPr>
              <a:t>№608</a:t>
            </a:r>
            <a:endParaRPr lang="ru-RU" sz="6000"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5404"/>
          </a:xfrm>
        </p:spPr>
        <p:txBody>
          <a:bodyPr>
            <a:normAutofit fontScale="90000"/>
          </a:bodyPr>
          <a:lstStyle/>
          <a:p>
            <a:endParaRPr lang="ru-RU" dirty="0"/>
          </a:p>
        </p:txBody>
      </p:sp>
      <p:sp>
        <p:nvSpPr>
          <p:cNvPr id="3" name="Содержимое 2"/>
          <p:cNvSpPr>
            <a:spLocks noGrp="1"/>
          </p:cNvSpPr>
          <p:nvPr>
            <p:ph idx="1"/>
          </p:nvPr>
        </p:nvSpPr>
        <p:spPr>
          <a:xfrm>
            <a:off x="457200" y="1500174"/>
            <a:ext cx="8229600" cy="4625989"/>
          </a:xfrm>
        </p:spPr>
        <p:txBody>
          <a:bodyPr>
            <a:normAutofit/>
          </a:bodyPr>
          <a:lstStyle/>
          <a:p>
            <a:pPr algn="ctr">
              <a:buNone/>
            </a:pPr>
            <a:r>
              <a:rPr lang="en-US" sz="5400" b="1" dirty="0" smtClean="0">
                <a:solidFill>
                  <a:srgbClr val="00B0F0"/>
                </a:solidFill>
                <a:latin typeface="Comic Sans MS" pitchFamily="66" charset="0"/>
              </a:rPr>
              <a:t>THANK YOU FOR YOUR WORK!</a:t>
            </a:r>
            <a:r>
              <a:rPr lang="ru-RU" sz="5400" b="1" dirty="0" smtClean="0">
                <a:solidFill>
                  <a:srgbClr val="00B0F0"/>
                </a:solidFill>
                <a:latin typeface="Comic Sans MS" pitchFamily="66" charset="0"/>
              </a:rPr>
              <a:t> </a:t>
            </a:r>
            <a:r>
              <a:rPr lang="en-US" sz="5400" b="1" dirty="0" smtClean="0">
                <a:solidFill>
                  <a:srgbClr val="00B0F0"/>
                </a:solidFill>
                <a:latin typeface="Comic Sans MS" pitchFamily="66" charset="0"/>
              </a:rPr>
              <a:t>HAVE A NICE WEEKEND! GOOD LUCK!</a:t>
            </a:r>
          </a:p>
          <a:p>
            <a:pPr algn="ctr">
              <a:buNone/>
            </a:pPr>
            <a:r>
              <a:rPr lang="ru-RU" sz="5400" b="1" dirty="0" smtClean="0">
                <a:solidFill>
                  <a:srgbClr val="00B0F0"/>
                </a:solidFill>
                <a:latin typeface="Comic Sans MS" pitchFamily="66" charset="0"/>
                <a:sym typeface="Wingdings" pitchFamily="2" charset="2"/>
              </a:rPr>
              <a:t></a:t>
            </a:r>
            <a:endParaRPr lang="ru-RU" sz="5400" b="1" dirty="0">
              <a:solidFill>
                <a:srgbClr val="00B0F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anim calcmode="lin" valueType="num">
                                      <p:cBhvr>
                                        <p:cTn id="16"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86380" y="642918"/>
            <a:ext cx="3214710" cy="2786082"/>
          </a:xfrm>
        </p:spPr>
        <p:txBody>
          <a:bodyPr>
            <a:normAutofit/>
          </a:bodyPr>
          <a:lstStyle/>
          <a:p>
            <a:r>
              <a:rPr lang="en-US" sz="7200" b="1" i="1" dirty="0" smtClean="0">
                <a:solidFill>
                  <a:schemeClr val="bg2">
                    <a:lumMod val="75000"/>
                  </a:schemeClr>
                </a:solidFill>
              </a:rPr>
              <a:t>FOOD</a:t>
            </a:r>
            <a:endParaRPr lang="ru-RU" sz="7200" b="1" i="1" dirty="0">
              <a:solidFill>
                <a:schemeClr val="bg2">
                  <a:lumMod val="75000"/>
                </a:schemeClr>
              </a:solidFill>
            </a:endParaRPr>
          </a:p>
        </p:txBody>
      </p:sp>
      <p:sp>
        <p:nvSpPr>
          <p:cNvPr id="3" name="Подзаголовок 2"/>
          <p:cNvSpPr>
            <a:spLocks noGrp="1"/>
          </p:cNvSpPr>
          <p:nvPr>
            <p:ph type="subTitle" idx="1"/>
          </p:nvPr>
        </p:nvSpPr>
        <p:spPr>
          <a:xfrm>
            <a:off x="500034" y="4643446"/>
            <a:ext cx="8215370" cy="2000264"/>
          </a:xfrm>
        </p:spPr>
        <p:txBody>
          <a:bodyPr>
            <a:normAutofit lnSpcReduction="10000"/>
          </a:bodyPr>
          <a:lstStyle/>
          <a:p>
            <a:pPr algn="ctr"/>
            <a:r>
              <a:rPr lang="en-US" b="1" i="1" dirty="0" smtClean="0">
                <a:solidFill>
                  <a:srgbClr val="002060"/>
                </a:solidFill>
              </a:rPr>
              <a:t>OUR AIMS</a:t>
            </a:r>
            <a:r>
              <a:rPr lang="ru-RU" b="1" i="1" dirty="0" smtClean="0">
                <a:solidFill>
                  <a:srgbClr val="002060"/>
                </a:solidFill>
              </a:rPr>
              <a:t>:</a:t>
            </a:r>
            <a:r>
              <a:rPr lang="ru-RU" b="1" i="1" dirty="0" smtClean="0">
                <a:solidFill>
                  <a:srgbClr val="0070C0"/>
                </a:solidFill>
              </a:rPr>
              <a:t> </a:t>
            </a:r>
          </a:p>
          <a:p>
            <a:pPr algn="ctr"/>
            <a:r>
              <a:rPr lang="ru-RU" sz="3200" i="1" dirty="0" smtClean="0">
                <a:solidFill>
                  <a:schemeClr val="bg1"/>
                </a:solidFill>
              </a:rPr>
              <a:t>-</a:t>
            </a:r>
            <a:r>
              <a:rPr lang="en-US" sz="3200" dirty="0" smtClean="0">
                <a:solidFill>
                  <a:schemeClr val="bg1"/>
                </a:solidFill>
              </a:rPr>
              <a:t>read &amp; talk about ways of cooking</a:t>
            </a:r>
            <a:r>
              <a:rPr lang="ru-RU" sz="3200" dirty="0" smtClean="0">
                <a:solidFill>
                  <a:schemeClr val="bg1"/>
                </a:solidFill>
              </a:rPr>
              <a:t>;</a:t>
            </a:r>
            <a:endParaRPr lang="en-US" sz="3200" dirty="0" smtClean="0">
              <a:solidFill>
                <a:schemeClr val="bg1"/>
              </a:solidFill>
            </a:endParaRPr>
          </a:p>
          <a:p>
            <a:pPr algn="ctr"/>
            <a:r>
              <a:rPr lang="ru-RU" sz="3200" dirty="0" smtClean="0">
                <a:solidFill>
                  <a:schemeClr val="bg1"/>
                </a:solidFill>
              </a:rPr>
              <a:t>-</a:t>
            </a:r>
            <a:r>
              <a:rPr lang="en-US" sz="3200" dirty="0" smtClean="0">
                <a:solidFill>
                  <a:schemeClr val="bg1"/>
                </a:solidFill>
              </a:rPr>
              <a:t>learn how to express your food likes &amp; dislikes</a:t>
            </a:r>
            <a:r>
              <a:rPr lang="ru-RU" dirty="0" smtClean="0">
                <a:solidFill>
                  <a:schemeClr val="bg1"/>
                </a:solidFill>
              </a:rPr>
              <a:t>.</a:t>
            </a:r>
          </a:p>
          <a:p>
            <a:pPr algn="ctr"/>
            <a:endParaRPr lang="ru-RU" dirty="0"/>
          </a:p>
        </p:txBody>
      </p:sp>
      <p:pic>
        <p:nvPicPr>
          <p:cNvPr id="4" name="Рисунок 3" descr="еда.jpg"/>
          <p:cNvPicPr>
            <a:picLocks noChangeAspect="1"/>
          </p:cNvPicPr>
          <p:nvPr/>
        </p:nvPicPr>
        <p:blipFill>
          <a:blip r:embed="rId2"/>
          <a:stretch>
            <a:fillRect/>
          </a:stretch>
        </p:blipFill>
        <p:spPr>
          <a:xfrm>
            <a:off x="857224" y="928670"/>
            <a:ext cx="4643470" cy="3384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2"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rgbClr val="0070C0"/>
                </a:solidFill>
              </a:rPr>
              <a:t>WAYS OF COOKING</a:t>
            </a:r>
            <a:endParaRPr lang="ru-RU" sz="6000" b="1" dirty="0">
              <a:solidFill>
                <a:srgbClr val="0070C0"/>
              </a:solidFill>
            </a:endParaRPr>
          </a:p>
        </p:txBody>
      </p:sp>
      <p:sp>
        <p:nvSpPr>
          <p:cNvPr id="3" name="Содержимое 2"/>
          <p:cNvSpPr>
            <a:spLocks noGrp="1"/>
          </p:cNvSpPr>
          <p:nvPr>
            <p:ph idx="1"/>
          </p:nvPr>
        </p:nvSpPr>
        <p:spPr>
          <a:xfrm>
            <a:off x="428596" y="2285992"/>
            <a:ext cx="8229600" cy="4329130"/>
          </a:xfrm>
        </p:spPr>
        <p:txBody>
          <a:bodyPr>
            <a:normAutofit/>
          </a:bodyPr>
          <a:lstStyle/>
          <a:p>
            <a:pPr>
              <a:buNone/>
            </a:pPr>
            <a:r>
              <a:rPr lang="en-US" b="1" i="1" dirty="0" smtClean="0">
                <a:solidFill>
                  <a:srgbClr val="7030A0"/>
                </a:solidFill>
              </a:rPr>
              <a:t>EGGS</a:t>
            </a:r>
            <a:r>
              <a:rPr lang="ru-RU" b="1" i="1" dirty="0" smtClean="0">
                <a:solidFill>
                  <a:srgbClr val="7030A0"/>
                </a:solidFill>
              </a:rPr>
              <a:t>: </a:t>
            </a:r>
            <a:r>
              <a:rPr lang="en-US" b="1" i="1" dirty="0" smtClean="0">
                <a:solidFill>
                  <a:schemeClr val="tx1">
                    <a:lumMod val="75000"/>
                    <a:lumOff val="25000"/>
                  </a:schemeClr>
                </a:solidFill>
              </a:rPr>
              <a:t>scrambled, poached, roast, boiled, fried.</a:t>
            </a:r>
          </a:p>
          <a:p>
            <a:pPr>
              <a:buNone/>
            </a:pPr>
            <a:r>
              <a:rPr lang="en-US" b="1" i="1" dirty="0" smtClean="0">
                <a:solidFill>
                  <a:srgbClr val="7030A0"/>
                </a:solidFill>
              </a:rPr>
              <a:t>POTATOES</a:t>
            </a:r>
            <a:r>
              <a:rPr lang="ru-RU" b="1" i="1" dirty="0" smtClean="0">
                <a:solidFill>
                  <a:srgbClr val="7030A0"/>
                </a:solidFill>
              </a:rPr>
              <a:t>: </a:t>
            </a:r>
            <a:r>
              <a:rPr lang="en-US" b="1" i="1" dirty="0" smtClean="0">
                <a:solidFill>
                  <a:schemeClr val="tx1">
                    <a:lumMod val="85000"/>
                    <a:lumOff val="15000"/>
                  </a:schemeClr>
                </a:solidFill>
              </a:rPr>
              <a:t>baked, pickled, boiled, mashed.</a:t>
            </a:r>
          </a:p>
          <a:p>
            <a:pPr>
              <a:buNone/>
            </a:pPr>
            <a:r>
              <a:rPr lang="en-US" b="1" i="1" dirty="0" smtClean="0">
                <a:solidFill>
                  <a:srgbClr val="7030A0"/>
                </a:solidFill>
              </a:rPr>
              <a:t>VEGETABLES</a:t>
            </a:r>
            <a:r>
              <a:rPr lang="ru-RU" b="1" i="1" dirty="0" smtClean="0">
                <a:solidFill>
                  <a:srgbClr val="7030A0"/>
                </a:solidFill>
              </a:rPr>
              <a:t>: </a:t>
            </a:r>
            <a:r>
              <a:rPr lang="en-US" b="1" i="1" dirty="0" smtClean="0">
                <a:solidFill>
                  <a:schemeClr val="tx1">
                    <a:lumMod val="85000"/>
                    <a:lumOff val="15000"/>
                  </a:schemeClr>
                </a:solidFill>
              </a:rPr>
              <a:t>pickled, boiled, steamed, scrambled.</a:t>
            </a:r>
          </a:p>
          <a:p>
            <a:pPr>
              <a:buNone/>
            </a:pPr>
            <a:r>
              <a:rPr lang="en-US" b="1" i="1" dirty="0" smtClean="0">
                <a:solidFill>
                  <a:srgbClr val="7030A0"/>
                </a:solidFill>
              </a:rPr>
              <a:t>CHICKEN</a:t>
            </a:r>
            <a:r>
              <a:rPr lang="ru-RU" b="1" i="1" dirty="0" smtClean="0">
                <a:solidFill>
                  <a:srgbClr val="7030A0"/>
                </a:solidFill>
              </a:rPr>
              <a:t>: </a:t>
            </a:r>
            <a:r>
              <a:rPr lang="en-US" b="1" i="1" dirty="0" smtClean="0">
                <a:solidFill>
                  <a:schemeClr val="tx1">
                    <a:lumMod val="85000"/>
                    <a:lumOff val="15000"/>
                  </a:schemeClr>
                </a:solidFill>
              </a:rPr>
              <a:t>roast, baked, grilled, mashed, fried.</a:t>
            </a:r>
          </a:p>
          <a:p>
            <a:pPr>
              <a:buNone/>
            </a:pPr>
            <a:r>
              <a:rPr lang="en-US" b="1" i="1" dirty="0" smtClean="0">
                <a:solidFill>
                  <a:srgbClr val="7030A0"/>
                </a:solidFill>
              </a:rPr>
              <a:t>RICE</a:t>
            </a:r>
            <a:r>
              <a:rPr lang="ru-RU" b="1" i="1" dirty="0" smtClean="0">
                <a:solidFill>
                  <a:srgbClr val="7030A0"/>
                </a:solidFill>
              </a:rPr>
              <a:t>: </a:t>
            </a:r>
            <a:r>
              <a:rPr lang="en-US" b="1" i="1" dirty="0" smtClean="0">
                <a:solidFill>
                  <a:schemeClr val="tx1">
                    <a:lumMod val="85000"/>
                    <a:lumOff val="15000"/>
                  </a:schemeClr>
                </a:solidFill>
              </a:rPr>
              <a:t>boiled, fried, roast, steamed.</a:t>
            </a:r>
          </a:p>
          <a:p>
            <a:pPr>
              <a:buNone/>
            </a:pPr>
            <a:r>
              <a:rPr lang="en-US" b="1" i="1" dirty="0" smtClean="0">
                <a:solidFill>
                  <a:srgbClr val="7030A0"/>
                </a:solidFill>
              </a:rPr>
              <a:t>FISH</a:t>
            </a:r>
            <a:r>
              <a:rPr lang="ru-RU" b="1" i="1" dirty="0" smtClean="0">
                <a:solidFill>
                  <a:srgbClr val="7030A0"/>
                </a:solidFill>
              </a:rPr>
              <a:t>: </a:t>
            </a:r>
            <a:r>
              <a:rPr lang="en-US" b="1" i="1" dirty="0" smtClean="0">
                <a:solidFill>
                  <a:schemeClr val="tx1">
                    <a:lumMod val="85000"/>
                    <a:lumOff val="15000"/>
                  </a:schemeClr>
                </a:solidFill>
              </a:rPr>
              <a:t>baked, grilled, scrambled, poached, fried.</a:t>
            </a:r>
          </a:p>
          <a:p>
            <a:pPr>
              <a:buNone/>
            </a:pPr>
            <a:r>
              <a:rPr lang="en-US" b="1" i="1" u="sng" dirty="0" smtClean="0">
                <a:solidFill>
                  <a:srgbClr val="00B0F0"/>
                </a:solidFill>
              </a:rPr>
              <a:t>FIND THE ODD ONE OUT IN EACH EXEMPLE.</a:t>
            </a:r>
          </a:p>
          <a:p>
            <a:pPr>
              <a:buNone/>
            </a:pPr>
            <a:r>
              <a:rPr lang="en-US" b="1" i="1" u="sng" dirty="0" smtClean="0">
                <a:solidFill>
                  <a:srgbClr val="00B0F0"/>
                </a:solidFill>
              </a:rPr>
              <a:t>THEN CHECK. </a:t>
            </a:r>
            <a:endParaRPr lang="ru-RU" b="1" i="1" u="sng" dirty="0">
              <a:solidFill>
                <a:srgbClr val="00B0F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rgbClr val="0070C0"/>
                </a:solidFill>
              </a:rPr>
              <a:t>WAYS OF COOKING</a:t>
            </a:r>
            <a:endParaRPr lang="ru-RU" sz="6000" dirty="0">
              <a:solidFill>
                <a:srgbClr val="0070C0"/>
              </a:solidFill>
            </a:endParaRPr>
          </a:p>
        </p:txBody>
      </p:sp>
      <p:sp>
        <p:nvSpPr>
          <p:cNvPr id="3" name="Содержимое 2"/>
          <p:cNvSpPr>
            <a:spLocks noGrp="1"/>
          </p:cNvSpPr>
          <p:nvPr>
            <p:ph idx="1"/>
          </p:nvPr>
        </p:nvSpPr>
        <p:spPr>
          <a:xfrm>
            <a:off x="457200" y="2357430"/>
            <a:ext cx="8229600" cy="3967170"/>
          </a:xfrm>
        </p:spPr>
        <p:txBody>
          <a:bodyPr>
            <a:normAutofit/>
          </a:bodyPr>
          <a:lstStyle/>
          <a:p>
            <a:pPr>
              <a:buNone/>
            </a:pPr>
            <a:r>
              <a:rPr lang="en-US" b="1" i="1" dirty="0" smtClean="0">
                <a:solidFill>
                  <a:srgbClr val="7030A0"/>
                </a:solidFill>
              </a:rPr>
              <a:t>EGGS</a:t>
            </a:r>
            <a:r>
              <a:rPr lang="ru-RU" b="1" i="1" dirty="0" smtClean="0">
                <a:solidFill>
                  <a:srgbClr val="7030A0"/>
                </a:solidFill>
              </a:rPr>
              <a:t>: </a:t>
            </a:r>
            <a:r>
              <a:rPr lang="en-US" b="1" i="1" dirty="0" smtClean="0">
                <a:solidFill>
                  <a:schemeClr val="tx1">
                    <a:lumMod val="75000"/>
                    <a:lumOff val="25000"/>
                  </a:schemeClr>
                </a:solidFill>
              </a:rPr>
              <a:t>scrambled, poached, </a:t>
            </a:r>
            <a:r>
              <a:rPr lang="en-US" b="1" i="1" u="sng" dirty="0" smtClean="0">
                <a:solidFill>
                  <a:schemeClr val="tx1">
                    <a:lumMod val="75000"/>
                    <a:lumOff val="25000"/>
                  </a:schemeClr>
                </a:solidFill>
              </a:rPr>
              <a:t>roast</a:t>
            </a:r>
            <a:r>
              <a:rPr lang="en-US" b="1" i="1" dirty="0" smtClean="0">
                <a:solidFill>
                  <a:schemeClr val="tx1">
                    <a:lumMod val="75000"/>
                    <a:lumOff val="25000"/>
                  </a:schemeClr>
                </a:solidFill>
              </a:rPr>
              <a:t>, boiled, fried.</a:t>
            </a:r>
          </a:p>
          <a:p>
            <a:pPr>
              <a:buNone/>
            </a:pPr>
            <a:r>
              <a:rPr lang="en-US" b="1" i="1" dirty="0" smtClean="0">
                <a:solidFill>
                  <a:srgbClr val="7030A0"/>
                </a:solidFill>
              </a:rPr>
              <a:t>POTATOES</a:t>
            </a:r>
            <a:r>
              <a:rPr lang="ru-RU" b="1" i="1" dirty="0" smtClean="0">
                <a:solidFill>
                  <a:srgbClr val="7030A0"/>
                </a:solidFill>
              </a:rPr>
              <a:t>: </a:t>
            </a:r>
            <a:r>
              <a:rPr lang="en-US" b="1" i="1" dirty="0" smtClean="0">
                <a:solidFill>
                  <a:schemeClr val="tx1">
                    <a:lumMod val="85000"/>
                    <a:lumOff val="15000"/>
                  </a:schemeClr>
                </a:solidFill>
              </a:rPr>
              <a:t>baked, </a:t>
            </a:r>
            <a:r>
              <a:rPr lang="en-US" b="1" i="1" u="sng" dirty="0" smtClean="0">
                <a:solidFill>
                  <a:schemeClr val="tx1">
                    <a:lumMod val="85000"/>
                    <a:lumOff val="15000"/>
                  </a:schemeClr>
                </a:solidFill>
              </a:rPr>
              <a:t>pickled,</a:t>
            </a:r>
            <a:r>
              <a:rPr lang="en-US" b="1" i="1" dirty="0" smtClean="0">
                <a:solidFill>
                  <a:schemeClr val="tx1">
                    <a:lumMod val="85000"/>
                    <a:lumOff val="15000"/>
                  </a:schemeClr>
                </a:solidFill>
              </a:rPr>
              <a:t> boiled, mashed.</a:t>
            </a:r>
          </a:p>
          <a:p>
            <a:pPr>
              <a:buNone/>
            </a:pPr>
            <a:r>
              <a:rPr lang="en-US" b="1" i="1" dirty="0" smtClean="0">
                <a:solidFill>
                  <a:srgbClr val="7030A0"/>
                </a:solidFill>
              </a:rPr>
              <a:t>VEGETABLES</a:t>
            </a:r>
            <a:r>
              <a:rPr lang="ru-RU" b="1" i="1" dirty="0" smtClean="0">
                <a:solidFill>
                  <a:srgbClr val="7030A0"/>
                </a:solidFill>
              </a:rPr>
              <a:t>: </a:t>
            </a:r>
            <a:r>
              <a:rPr lang="en-US" b="1" i="1" dirty="0" smtClean="0">
                <a:solidFill>
                  <a:schemeClr val="tx1">
                    <a:lumMod val="85000"/>
                    <a:lumOff val="15000"/>
                  </a:schemeClr>
                </a:solidFill>
              </a:rPr>
              <a:t>pickled, boiled, steamed, </a:t>
            </a:r>
            <a:r>
              <a:rPr lang="en-US" b="1" i="1" u="sng" dirty="0" smtClean="0">
                <a:solidFill>
                  <a:schemeClr val="tx1">
                    <a:lumMod val="85000"/>
                    <a:lumOff val="15000"/>
                  </a:schemeClr>
                </a:solidFill>
              </a:rPr>
              <a:t>scrambled.</a:t>
            </a:r>
          </a:p>
          <a:p>
            <a:pPr>
              <a:buNone/>
            </a:pPr>
            <a:r>
              <a:rPr lang="en-US" b="1" i="1" dirty="0" smtClean="0">
                <a:solidFill>
                  <a:srgbClr val="7030A0"/>
                </a:solidFill>
              </a:rPr>
              <a:t>CHICKEN</a:t>
            </a:r>
            <a:r>
              <a:rPr lang="ru-RU" b="1" i="1" dirty="0" smtClean="0">
                <a:solidFill>
                  <a:srgbClr val="7030A0"/>
                </a:solidFill>
              </a:rPr>
              <a:t>: </a:t>
            </a:r>
            <a:r>
              <a:rPr lang="en-US" b="1" i="1" dirty="0" smtClean="0">
                <a:solidFill>
                  <a:schemeClr val="tx1">
                    <a:lumMod val="85000"/>
                    <a:lumOff val="15000"/>
                  </a:schemeClr>
                </a:solidFill>
              </a:rPr>
              <a:t>roast, baked, grilled, </a:t>
            </a:r>
            <a:r>
              <a:rPr lang="en-US" b="1" i="1" u="sng" dirty="0" smtClean="0">
                <a:solidFill>
                  <a:schemeClr val="tx1">
                    <a:lumMod val="85000"/>
                    <a:lumOff val="15000"/>
                  </a:schemeClr>
                </a:solidFill>
              </a:rPr>
              <a:t>mashed</a:t>
            </a:r>
            <a:r>
              <a:rPr lang="en-US" b="1" i="1" dirty="0" smtClean="0">
                <a:solidFill>
                  <a:schemeClr val="tx1">
                    <a:lumMod val="85000"/>
                    <a:lumOff val="15000"/>
                  </a:schemeClr>
                </a:solidFill>
              </a:rPr>
              <a:t>, fried.</a:t>
            </a:r>
          </a:p>
          <a:p>
            <a:pPr>
              <a:buNone/>
            </a:pPr>
            <a:r>
              <a:rPr lang="en-US" b="1" i="1" dirty="0" smtClean="0">
                <a:solidFill>
                  <a:srgbClr val="7030A0"/>
                </a:solidFill>
              </a:rPr>
              <a:t>RICE</a:t>
            </a:r>
            <a:r>
              <a:rPr lang="ru-RU" b="1" i="1" dirty="0" smtClean="0">
                <a:solidFill>
                  <a:srgbClr val="7030A0"/>
                </a:solidFill>
              </a:rPr>
              <a:t>:  </a:t>
            </a:r>
            <a:r>
              <a:rPr lang="en-US" b="1" i="1" dirty="0" smtClean="0">
                <a:solidFill>
                  <a:schemeClr val="tx1">
                    <a:lumMod val="85000"/>
                    <a:lumOff val="15000"/>
                  </a:schemeClr>
                </a:solidFill>
              </a:rPr>
              <a:t>boiled, fried, </a:t>
            </a:r>
            <a:r>
              <a:rPr lang="en-US" b="1" i="1" u="sng" dirty="0" smtClean="0">
                <a:solidFill>
                  <a:schemeClr val="tx1">
                    <a:lumMod val="85000"/>
                    <a:lumOff val="15000"/>
                  </a:schemeClr>
                </a:solidFill>
              </a:rPr>
              <a:t>roast,</a:t>
            </a:r>
            <a:r>
              <a:rPr lang="en-US" b="1" i="1" dirty="0" smtClean="0">
                <a:solidFill>
                  <a:schemeClr val="tx1">
                    <a:lumMod val="85000"/>
                    <a:lumOff val="15000"/>
                  </a:schemeClr>
                </a:solidFill>
              </a:rPr>
              <a:t> steamed.</a:t>
            </a:r>
          </a:p>
          <a:p>
            <a:pPr>
              <a:buNone/>
            </a:pPr>
            <a:r>
              <a:rPr lang="en-US" b="1" i="1" dirty="0" smtClean="0">
                <a:solidFill>
                  <a:srgbClr val="7030A0"/>
                </a:solidFill>
              </a:rPr>
              <a:t>FISH</a:t>
            </a:r>
            <a:r>
              <a:rPr lang="ru-RU" b="1" i="1" dirty="0" smtClean="0">
                <a:solidFill>
                  <a:srgbClr val="7030A0"/>
                </a:solidFill>
              </a:rPr>
              <a:t>: </a:t>
            </a:r>
            <a:r>
              <a:rPr lang="en-US" b="1" i="1" dirty="0" smtClean="0">
                <a:solidFill>
                  <a:schemeClr val="tx1">
                    <a:lumMod val="85000"/>
                    <a:lumOff val="15000"/>
                  </a:schemeClr>
                </a:solidFill>
              </a:rPr>
              <a:t>baked, grilled, </a:t>
            </a:r>
            <a:r>
              <a:rPr lang="en-US" b="1" i="1" u="sng" dirty="0" smtClean="0">
                <a:solidFill>
                  <a:schemeClr val="tx1">
                    <a:lumMod val="85000"/>
                    <a:lumOff val="15000"/>
                  </a:schemeClr>
                </a:solidFill>
              </a:rPr>
              <a:t>scrambled</a:t>
            </a:r>
            <a:r>
              <a:rPr lang="en-US" b="1" i="1" dirty="0" smtClean="0">
                <a:solidFill>
                  <a:schemeClr val="tx1">
                    <a:lumMod val="85000"/>
                    <a:lumOff val="15000"/>
                  </a:schemeClr>
                </a:solidFill>
              </a:rPr>
              <a:t>, poached, fried.</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40048"/>
          </a:xfrm>
        </p:spPr>
        <p:txBody>
          <a:bodyPr>
            <a:normAutofit fontScale="90000"/>
          </a:bodyPr>
          <a:lstStyle/>
          <a:p>
            <a:r>
              <a:rPr lang="en-US" i="1" dirty="0" smtClean="0">
                <a:solidFill>
                  <a:srgbClr val="0070C0"/>
                </a:solidFill>
              </a:rPr>
              <a:t>How do you like your meat, eggs, potatoes &amp; vegetables</a:t>
            </a:r>
            <a:r>
              <a:rPr lang="ru-RU" i="1" dirty="0" smtClean="0">
                <a:solidFill>
                  <a:srgbClr val="0070C0"/>
                </a:solidFill>
              </a:rPr>
              <a:t>?</a:t>
            </a:r>
            <a:br>
              <a:rPr lang="ru-RU" i="1" dirty="0" smtClean="0">
                <a:solidFill>
                  <a:srgbClr val="0070C0"/>
                </a:solidFill>
              </a:rPr>
            </a:br>
            <a:r>
              <a:rPr lang="en-US" i="1" dirty="0" smtClean="0">
                <a:solidFill>
                  <a:srgbClr val="0070C0"/>
                </a:solidFill>
              </a:rPr>
              <a:t>Ask &amp; answer, as in the example.</a:t>
            </a:r>
            <a:endParaRPr lang="ru-RU" i="1" dirty="0">
              <a:solidFill>
                <a:srgbClr val="0070C0"/>
              </a:solidFill>
            </a:endParaRPr>
          </a:p>
        </p:txBody>
      </p:sp>
      <p:sp>
        <p:nvSpPr>
          <p:cNvPr id="3" name="Содержимое 2"/>
          <p:cNvSpPr>
            <a:spLocks noGrp="1"/>
          </p:cNvSpPr>
          <p:nvPr>
            <p:ph idx="1"/>
          </p:nvPr>
        </p:nvSpPr>
        <p:spPr>
          <a:xfrm>
            <a:off x="457200" y="3786190"/>
            <a:ext cx="8229600" cy="2339973"/>
          </a:xfrm>
        </p:spPr>
        <p:txBody>
          <a:bodyPr>
            <a:normAutofit/>
          </a:bodyPr>
          <a:lstStyle/>
          <a:p>
            <a:r>
              <a:rPr lang="en-US" sz="4000" dirty="0" smtClean="0">
                <a:solidFill>
                  <a:srgbClr val="002060"/>
                </a:solidFill>
              </a:rPr>
              <a:t>A</a:t>
            </a:r>
            <a:r>
              <a:rPr lang="ru-RU" sz="4000" dirty="0" smtClean="0">
                <a:solidFill>
                  <a:srgbClr val="002060"/>
                </a:solidFill>
              </a:rPr>
              <a:t>:</a:t>
            </a:r>
            <a:r>
              <a:rPr lang="en-US" sz="4000" dirty="0" smtClean="0">
                <a:solidFill>
                  <a:srgbClr val="002060"/>
                </a:solidFill>
              </a:rPr>
              <a:t> I love scrambled eggs. How about you</a:t>
            </a:r>
            <a:r>
              <a:rPr lang="ru-RU" sz="4000" dirty="0" smtClean="0">
                <a:solidFill>
                  <a:srgbClr val="002060"/>
                </a:solidFill>
              </a:rPr>
              <a:t>?</a:t>
            </a:r>
            <a:endParaRPr lang="en-US" sz="4000" dirty="0" smtClean="0">
              <a:solidFill>
                <a:srgbClr val="002060"/>
              </a:solidFill>
            </a:endParaRPr>
          </a:p>
          <a:p>
            <a:r>
              <a:rPr lang="en-US" sz="4000" dirty="0" smtClean="0">
                <a:solidFill>
                  <a:srgbClr val="002060"/>
                </a:solidFill>
              </a:rPr>
              <a:t>B</a:t>
            </a:r>
            <a:r>
              <a:rPr lang="ru-RU" sz="4000" dirty="0" smtClean="0">
                <a:solidFill>
                  <a:srgbClr val="002060"/>
                </a:solidFill>
              </a:rPr>
              <a:t>: </a:t>
            </a:r>
            <a:r>
              <a:rPr lang="en-US" sz="4000" dirty="0" smtClean="0">
                <a:solidFill>
                  <a:srgbClr val="002060"/>
                </a:solidFill>
              </a:rPr>
              <a:t>I prefer them poached.</a:t>
            </a:r>
            <a:endParaRPr lang="ru-RU" sz="4000"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97172"/>
          </a:xfrm>
        </p:spPr>
        <p:txBody>
          <a:bodyPr>
            <a:normAutofit fontScale="90000"/>
          </a:bodyPr>
          <a:lstStyle/>
          <a:p>
            <a:r>
              <a:rPr lang="en-US" dirty="0" smtClean="0">
                <a:solidFill>
                  <a:schemeClr val="accent1">
                    <a:lumMod val="75000"/>
                  </a:schemeClr>
                </a:solidFill>
                <a:latin typeface="Monotype Corsiva" pitchFamily="66" charset="0"/>
              </a:rPr>
              <a:t>Can you find  Chinese, Japanese, Italian, French, Spanish, American, Mexican restaurants in Saint-Petersburg</a:t>
            </a:r>
            <a:r>
              <a:rPr lang="ru-RU" dirty="0" smtClean="0">
                <a:solidFill>
                  <a:schemeClr val="accent1">
                    <a:lumMod val="75000"/>
                  </a:schemeClr>
                </a:solidFill>
                <a:latin typeface="Monotype Corsiva" pitchFamily="66" charset="0"/>
              </a:rPr>
              <a:t>?</a:t>
            </a:r>
            <a:r>
              <a:rPr lang="en-US" dirty="0" smtClean="0">
                <a:solidFill>
                  <a:schemeClr val="accent1">
                    <a:lumMod val="75000"/>
                  </a:schemeClr>
                </a:solidFill>
                <a:latin typeface="Monotype Corsiva" pitchFamily="66" charset="0"/>
              </a:rPr>
              <a:t>      </a:t>
            </a:r>
            <a:endParaRPr lang="ru-RU" dirty="0">
              <a:solidFill>
                <a:schemeClr val="accent1">
                  <a:lumMod val="75000"/>
                </a:schemeClr>
              </a:solidFill>
              <a:latin typeface="Monotype Corsiva" pitchFamily="66" charset="0"/>
            </a:endParaRPr>
          </a:p>
        </p:txBody>
      </p:sp>
      <p:sp>
        <p:nvSpPr>
          <p:cNvPr id="3" name="Содержимое 2"/>
          <p:cNvSpPr>
            <a:spLocks noGrp="1"/>
          </p:cNvSpPr>
          <p:nvPr>
            <p:ph idx="1"/>
          </p:nvPr>
        </p:nvSpPr>
        <p:spPr>
          <a:xfrm>
            <a:off x="457200" y="3357562"/>
            <a:ext cx="8229600" cy="2768601"/>
          </a:xfrm>
        </p:spPr>
        <p:txBody>
          <a:bodyPr>
            <a:normAutofit/>
          </a:bodyPr>
          <a:lstStyle/>
          <a:p>
            <a:r>
              <a:rPr lang="en-US" sz="4400" b="1" i="1" dirty="0" smtClean="0">
                <a:solidFill>
                  <a:srgbClr val="0070C0"/>
                </a:solidFill>
              </a:rPr>
              <a:t>Of  course, I can find…</a:t>
            </a:r>
          </a:p>
          <a:p>
            <a:endParaRPr lang="en-US" sz="4400" b="1" i="1" dirty="0">
              <a:solidFill>
                <a:srgbClr val="0070C0"/>
              </a:solidFill>
            </a:endParaRPr>
          </a:p>
          <a:p>
            <a:r>
              <a:rPr lang="en-US" sz="4400" b="1" i="1" dirty="0" smtClean="0">
                <a:solidFill>
                  <a:srgbClr val="0070C0"/>
                </a:solidFill>
              </a:rPr>
              <a:t>No, I can not  find any… </a:t>
            </a:r>
            <a:endParaRPr lang="ru-RU" sz="4400" b="1" i="1" dirty="0">
              <a:solidFill>
                <a:srgbClr val="0070C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642918"/>
            <a:ext cx="8229600" cy="3071834"/>
          </a:xfrm>
        </p:spPr>
        <p:txBody>
          <a:bodyPr>
            <a:normAutofit fontScale="90000"/>
          </a:bodyPr>
          <a:lstStyle/>
          <a:p>
            <a:r>
              <a:rPr lang="en-US" dirty="0" smtClean="0">
                <a:solidFill>
                  <a:schemeClr val="accent1">
                    <a:lumMod val="75000"/>
                  </a:schemeClr>
                </a:solidFill>
                <a:latin typeface="Baskerville Old Face" pitchFamily="18" charset="0"/>
              </a:rPr>
              <a:t>Have you ever tasted national dishes like pizza, pasta, sushi, </a:t>
            </a:r>
            <a:r>
              <a:rPr lang="en-US" dirty="0" err="1" smtClean="0">
                <a:solidFill>
                  <a:schemeClr val="accent1">
                    <a:lumMod val="75000"/>
                  </a:schemeClr>
                </a:solidFill>
                <a:latin typeface="Baskerville Old Face" pitchFamily="18" charset="0"/>
              </a:rPr>
              <a:t>obento</a:t>
            </a:r>
            <a:r>
              <a:rPr lang="en-US" dirty="0" smtClean="0">
                <a:solidFill>
                  <a:schemeClr val="accent1">
                    <a:lumMod val="75000"/>
                  </a:schemeClr>
                </a:solidFill>
                <a:latin typeface="Baskerville Old Face" pitchFamily="18" charset="0"/>
              </a:rPr>
              <a:t>, different burgers, sandwiches, hot dogs</a:t>
            </a:r>
            <a:r>
              <a:rPr lang="ru-RU" dirty="0" smtClean="0">
                <a:solidFill>
                  <a:schemeClr val="accent1">
                    <a:lumMod val="75000"/>
                  </a:schemeClr>
                </a:solidFill>
                <a:latin typeface="Baskerville Old Face" pitchFamily="18" charset="0"/>
              </a:rPr>
              <a:t> </a:t>
            </a:r>
            <a:r>
              <a:rPr lang="en-US" dirty="0" smtClean="0">
                <a:solidFill>
                  <a:schemeClr val="accent1">
                    <a:lumMod val="75000"/>
                  </a:schemeClr>
                </a:solidFill>
                <a:latin typeface="Baskerville Old Face" pitchFamily="18" charset="0"/>
              </a:rPr>
              <a:t>in Saint-Petersburg</a:t>
            </a:r>
            <a:r>
              <a:rPr lang="ru-RU" dirty="0" smtClean="0">
                <a:solidFill>
                  <a:schemeClr val="accent1">
                    <a:lumMod val="75000"/>
                  </a:schemeClr>
                </a:solidFill>
                <a:latin typeface="Baskerville Old Face" pitchFamily="18" charset="0"/>
              </a:rPr>
              <a:t>?</a:t>
            </a:r>
            <a:endParaRPr lang="ru-RU" dirty="0">
              <a:solidFill>
                <a:schemeClr val="accent1">
                  <a:lumMod val="75000"/>
                </a:schemeClr>
              </a:solidFill>
            </a:endParaRPr>
          </a:p>
        </p:txBody>
      </p:sp>
      <p:sp>
        <p:nvSpPr>
          <p:cNvPr id="3" name="Содержимое 2"/>
          <p:cNvSpPr>
            <a:spLocks noGrp="1"/>
          </p:cNvSpPr>
          <p:nvPr>
            <p:ph idx="1"/>
          </p:nvPr>
        </p:nvSpPr>
        <p:spPr>
          <a:xfrm>
            <a:off x="457200" y="4071942"/>
            <a:ext cx="8229600" cy="2054221"/>
          </a:xfrm>
        </p:spPr>
        <p:txBody>
          <a:bodyPr>
            <a:normAutofit/>
          </a:bodyPr>
          <a:lstStyle/>
          <a:p>
            <a:r>
              <a:rPr lang="en-US" sz="5400" dirty="0" smtClean="0">
                <a:solidFill>
                  <a:schemeClr val="tx2">
                    <a:lumMod val="60000"/>
                    <a:lumOff val="40000"/>
                  </a:schemeClr>
                </a:solidFill>
                <a:latin typeface="Berlin Sans FB" pitchFamily="34" charset="0"/>
              </a:rPr>
              <a:t>I have tasted…</a:t>
            </a:r>
          </a:p>
          <a:p>
            <a:r>
              <a:rPr lang="en-US" sz="5400" dirty="0" smtClean="0">
                <a:solidFill>
                  <a:schemeClr val="tx2">
                    <a:lumMod val="60000"/>
                    <a:lumOff val="40000"/>
                  </a:schemeClr>
                </a:solidFill>
                <a:latin typeface="Berlin Sans FB" pitchFamily="34" charset="0"/>
              </a:rPr>
              <a:t>I have never tasted…</a:t>
            </a:r>
            <a:endParaRPr lang="ru-RU" sz="54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3966"/>
          </a:xfrm>
        </p:spPr>
        <p:txBody>
          <a:bodyPr>
            <a:normAutofit fontScale="90000"/>
          </a:bodyPr>
          <a:lstStyle/>
          <a:p>
            <a:endParaRPr lang="ru-RU" dirty="0"/>
          </a:p>
        </p:txBody>
      </p:sp>
      <p:sp>
        <p:nvSpPr>
          <p:cNvPr id="3" name="Содержимое 2"/>
          <p:cNvSpPr>
            <a:spLocks noGrp="1"/>
          </p:cNvSpPr>
          <p:nvPr>
            <p:ph idx="1"/>
          </p:nvPr>
        </p:nvSpPr>
        <p:spPr>
          <a:xfrm>
            <a:off x="457200" y="928670"/>
            <a:ext cx="8229600" cy="5643602"/>
          </a:xfrm>
        </p:spPr>
        <p:txBody>
          <a:bodyPr>
            <a:normAutofit/>
          </a:bodyPr>
          <a:lstStyle/>
          <a:p>
            <a:pPr>
              <a:buNone/>
            </a:pPr>
            <a:r>
              <a:rPr lang="en-US" sz="4800" b="1" dirty="0" smtClean="0">
                <a:solidFill>
                  <a:srgbClr val="0070C0"/>
                </a:solidFill>
                <a:latin typeface="Chiller" pitchFamily="82" charset="0"/>
              </a:rPr>
              <a:t>Imagine that you are in the USA and you organize </a:t>
            </a:r>
            <a:r>
              <a:rPr lang="ru-RU" sz="4800" b="1" dirty="0" smtClean="0">
                <a:solidFill>
                  <a:srgbClr val="0070C0"/>
                </a:solidFill>
                <a:latin typeface="Chiller" pitchFamily="82" charset="0"/>
              </a:rPr>
              <a:t>«</a:t>
            </a:r>
            <a:r>
              <a:rPr lang="en-US" sz="4800" b="1" dirty="0" smtClean="0">
                <a:solidFill>
                  <a:srgbClr val="0070C0"/>
                </a:solidFill>
                <a:latin typeface="Chiller" pitchFamily="82" charset="0"/>
              </a:rPr>
              <a:t>A Russian Party</a:t>
            </a:r>
            <a:r>
              <a:rPr lang="ru-RU" sz="4800" b="1" dirty="0" smtClean="0">
                <a:solidFill>
                  <a:srgbClr val="0070C0"/>
                </a:solidFill>
                <a:latin typeface="Chiller" pitchFamily="82" charset="0"/>
              </a:rPr>
              <a:t>»</a:t>
            </a:r>
            <a:r>
              <a:rPr lang="en-US" sz="4800" b="1" dirty="0" smtClean="0">
                <a:solidFill>
                  <a:srgbClr val="0070C0"/>
                </a:solidFill>
                <a:latin typeface="Chiller" pitchFamily="82" charset="0"/>
              </a:rPr>
              <a:t> for American friends. So, guys, you should make some national dishes! It means that you are Russian cookers. You have got some recipes on your desks. Please, read the recipes and make them!  </a:t>
            </a:r>
            <a:endParaRPr lang="ru-RU" sz="4800" b="1" dirty="0">
              <a:solidFill>
                <a:srgbClr val="0070C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714356"/>
            <a:ext cx="8401080" cy="1357322"/>
          </a:xfrm>
        </p:spPr>
        <p:txBody>
          <a:bodyPr>
            <a:normAutofit/>
          </a:bodyPr>
          <a:lstStyle/>
          <a:p>
            <a:pPr algn="ctr"/>
            <a:r>
              <a:rPr lang="en-US" sz="3600" dirty="0" smtClean="0">
                <a:solidFill>
                  <a:srgbClr val="7030A0"/>
                </a:solidFill>
                <a:latin typeface="Goudy Stout" pitchFamily="18" charset="0"/>
              </a:rPr>
              <a:t>Welcome to </a:t>
            </a:r>
            <a:r>
              <a:rPr lang="ru-RU" sz="3600" dirty="0" smtClean="0">
                <a:solidFill>
                  <a:srgbClr val="7030A0"/>
                </a:solidFill>
                <a:latin typeface="Goudy Stout" pitchFamily="18" charset="0"/>
              </a:rPr>
              <a:t>«</a:t>
            </a:r>
            <a:r>
              <a:rPr lang="en-US" sz="3600" dirty="0" smtClean="0">
                <a:solidFill>
                  <a:srgbClr val="7030A0"/>
                </a:solidFill>
                <a:latin typeface="Goudy Stout" pitchFamily="18" charset="0"/>
              </a:rPr>
              <a:t>a Russian party</a:t>
            </a:r>
            <a:r>
              <a:rPr lang="ru-RU" sz="3600" dirty="0" smtClean="0">
                <a:solidFill>
                  <a:srgbClr val="7030A0"/>
                </a:solidFill>
                <a:latin typeface="Goudy Stout" pitchFamily="18" charset="0"/>
              </a:rPr>
              <a:t>»</a:t>
            </a:r>
            <a:r>
              <a:rPr lang="en-US" sz="3600" dirty="0" smtClean="0">
                <a:solidFill>
                  <a:srgbClr val="7030A0"/>
                </a:solidFill>
                <a:latin typeface="Goudy Stout" pitchFamily="18" charset="0"/>
              </a:rPr>
              <a:t>!!!</a:t>
            </a:r>
            <a:endParaRPr lang="ru-RU" sz="3600" dirty="0">
              <a:solidFill>
                <a:srgbClr val="7030A0"/>
              </a:solidFill>
            </a:endParaRPr>
          </a:p>
        </p:txBody>
      </p:sp>
      <p:sp>
        <p:nvSpPr>
          <p:cNvPr id="3" name="Содержимое 2"/>
          <p:cNvSpPr>
            <a:spLocks noGrp="1"/>
          </p:cNvSpPr>
          <p:nvPr>
            <p:ph idx="1"/>
          </p:nvPr>
        </p:nvSpPr>
        <p:spPr>
          <a:xfrm>
            <a:off x="0" y="2214554"/>
            <a:ext cx="8686800" cy="4643446"/>
          </a:xfrm>
        </p:spPr>
        <p:txBody>
          <a:bodyPr>
            <a:noAutofit/>
          </a:bodyPr>
          <a:lstStyle/>
          <a:p>
            <a:pPr algn="ctr">
              <a:buNone/>
            </a:pPr>
            <a:r>
              <a:rPr lang="en-US" sz="5400" b="1" dirty="0" smtClean="0">
                <a:solidFill>
                  <a:schemeClr val="tx1">
                    <a:lumMod val="85000"/>
                    <a:lumOff val="15000"/>
                  </a:schemeClr>
                </a:solidFill>
                <a:latin typeface="Monotype Corsiva" pitchFamily="66" charset="0"/>
              </a:rPr>
              <a:t>Your dish is tasty and delicious! Wow, how have you made it</a:t>
            </a:r>
            <a:r>
              <a:rPr lang="ru-RU" sz="5400" b="1" dirty="0" smtClean="0">
                <a:solidFill>
                  <a:schemeClr val="tx1">
                    <a:lumMod val="85000"/>
                    <a:lumOff val="15000"/>
                  </a:schemeClr>
                </a:solidFill>
                <a:latin typeface="Monotype Corsiva" pitchFamily="66" charset="0"/>
              </a:rPr>
              <a:t>?</a:t>
            </a:r>
            <a:r>
              <a:rPr lang="en-US" sz="5400" b="1" dirty="0" smtClean="0">
                <a:solidFill>
                  <a:schemeClr val="tx1">
                    <a:lumMod val="85000"/>
                    <a:lumOff val="15000"/>
                  </a:schemeClr>
                </a:solidFill>
                <a:latin typeface="Monotype Corsiva" pitchFamily="66" charset="0"/>
              </a:rPr>
              <a:t> </a:t>
            </a:r>
            <a:endParaRPr lang="ru-RU" sz="5400" b="1" dirty="0">
              <a:solidFill>
                <a:schemeClr val="tx1">
                  <a:lumMod val="85000"/>
                  <a:lumOff val="15000"/>
                </a:schemeClr>
              </a:solidFill>
              <a:latin typeface="Monotype Corsiva" pitchFamily="66" charset="0"/>
            </a:endParaRPr>
          </a:p>
        </p:txBody>
      </p:sp>
      <p:pic>
        <p:nvPicPr>
          <p:cNvPr id="7" name="Рисунок 6" descr="ВЕЧ.jpg"/>
          <p:cNvPicPr>
            <a:picLocks noChangeAspect="1"/>
          </p:cNvPicPr>
          <p:nvPr/>
        </p:nvPicPr>
        <p:blipFill>
          <a:blip r:embed="rId2"/>
          <a:stretch>
            <a:fillRect/>
          </a:stretch>
        </p:blipFill>
        <p:spPr>
          <a:xfrm>
            <a:off x="2000232" y="3857628"/>
            <a:ext cx="4714908" cy="27860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181</TotalTime>
  <Words>377</Words>
  <Application>Microsoft Office PowerPoint</Application>
  <PresentationFormat>Экран (4:3)</PresentationFormat>
  <Paragraphs>38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Food</vt:lpstr>
      <vt:lpstr>FOOD</vt:lpstr>
      <vt:lpstr>WAYS OF COOKING</vt:lpstr>
      <vt:lpstr>WAYS OF COOKING</vt:lpstr>
      <vt:lpstr>How do you like your meat, eggs, potatoes &amp; vegetables? Ask &amp; answer, as in the example.</vt:lpstr>
      <vt:lpstr>Can you find  Chinese, Japanese, Italian, French, Spanish, American, Mexican restaurants in Saint-Petersburg?      </vt:lpstr>
      <vt:lpstr>Have you ever tasted national dishes like pizza, pasta, sushi, obento, different burgers, sandwiches, hot dogs in Saint-Petersburg?</vt:lpstr>
      <vt:lpstr>Слайд 8</vt:lpstr>
      <vt:lpstr>Welcome to «a Russian party»!!!</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dc:title>
  <dc:creator>Дина</dc:creator>
  <cp:lastModifiedBy>Дина</cp:lastModifiedBy>
  <cp:revision>21</cp:revision>
  <dcterms:created xsi:type="dcterms:W3CDTF">2011-11-26T15:36:36Z</dcterms:created>
  <dcterms:modified xsi:type="dcterms:W3CDTF">2012-02-11T19:04:43Z</dcterms:modified>
</cp:coreProperties>
</file>