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2" r:id="rId2"/>
    <p:sldId id="503" r:id="rId3"/>
    <p:sldId id="257" r:id="rId4"/>
    <p:sldId id="504" r:id="rId5"/>
    <p:sldId id="463" r:id="rId6"/>
    <p:sldId id="460" r:id="rId7"/>
    <p:sldId id="461" r:id="rId8"/>
    <p:sldId id="497" r:id="rId9"/>
    <p:sldId id="291" r:id="rId10"/>
    <p:sldId id="264" r:id="rId11"/>
    <p:sldId id="357" r:id="rId12"/>
    <p:sldId id="358" r:id="rId13"/>
    <p:sldId id="477" r:id="rId14"/>
    <p:sldId id="478" r:id="rId15"/>
    <p:sldId id="296" r:id="rId16"/>
    <p:sldId id="487" r:id="rId17"/>
    <p:sldId id="339" r:id="rId18"/>
    <p:sldId id="367" r:id="rId19"/>
    <p:sldId id="368" r:id="rId20"/>
    <p:sldId id="430" r:id="rId21"/>
    <p:sldId id="431" r:id="rId22"/>
    <p:sldId id="491" r:id="rId23"/>
    <p:sldId id="376" r:id="rId24"/>
    <p:sldId id="377" r:id="rId25"/>
    <p:sldId id="40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89745-6442-4E66-81EF-3D2EFE2D39BD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20BFD-A6BC-446D-922A-7EB1BBB80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43F1-A29B-4A59-9406-1ABECDDD4973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F1E4B-C9B2-4CB7-8B3F-ED575CA14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910FA-066E-485C-9C78-8C6AE1102B70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BF984-8A87-4622-8B04-BC9FD5160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FE3AC-E4C4-4A21-ACF5-F5F1E23622F2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8546-E99F-4C2C-B4DB-300FAF6CC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FD298-0BCB-4C49-8398-F9F12BAF791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3437-F042-41E1-B24E-9230E0CE3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9DCC-C8CE-4D0F-B0E7-EC8EE8F25B57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ABE2A-2EC5-477C-BA24-2696DA330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77F40-F037-44E4-8523-654F8F71040D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39F57-CA54-41A8-B5AD-E0118889C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31665-F65D-46D1-8574-1A120EDBC90E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E39E7-DF5D-4917-B437-7A60C8370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A0E6E-463C-4927-A04A-153B2B0B2975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D13B-4952-4E73-8755-A74EF6CB8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26EBC-9547-4BD9-A949-1CD5EBE2FB6E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DB245-E263-4F60-99B0-D14917304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81C93-9ACE-443B-87E6-E47D4C5320F8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0F1C4-82D0-4191-93A5-C730F636B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92CDE8-C623-4AE6-9B58-11726375A1FB}" type="datetimeFigureOut">
              <a:rPr lang="ru-RU"/>
              <a:pPr>
                <a:defRPr/>
              </a:pPr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BFF10B-7854-4A61-9035-FBD37EB19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89;&#1091;&#1093;&#1088;&#1080;&#1085;&#1089;&#1082;&#1072;&#1103;%20%20&#1096;&#1082;&#1086;&#1083;&#1072;%20&#1091;&#1088;&#1086;&#1082;%20&#1054;&#1056;&#1050;&#1057;&#1069;\01-Vo%20carstvii%20Tvoem.mp3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hyperlink" Target="http://www.sestry.ru/church/image?my_img=oblhiton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stry.ru/church/image?my_img=oblparamb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hyperlink" Target="http://www.sestry.ru/church/image?my_img=oblpodrb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8072494" cy="21544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МОУ «Великопольская средняя общеобразовательная школа»</a:t>
            </a:r>
            <a:r>
              <a:rPr lang="ru-RU" sz="2000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Модуль: 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«Основы православной культуры»</a:t>
            </a:r>
            <a:r>
              <a:rPr lang="ru-RU" sz="2000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      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Тема:</a:t>
            </a:r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«Монастырь»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6" name="Рисунок 5" descr="kanav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714620"/>
            <a:ext cx="5715040" cy="3714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2858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000099"/>
                </a:solidFill>
                <a:latin typeface="Monotype Corsiva" pitchFamily="66" charset="0"/>
              </a:rPr>
              <a:t>Свято-Троицкий </a:t>
            </a:r>
            <a:r>
              <a:rPr lang="ru-RU" sz="4000" b="1" i="1" dirty="0" err="1" smtClean="0">
                <a:solidFill>
                  <a:srgbClr val="000099"/>
                </a:solidFill>
                <a:latin typeface="Monotype Corsiva" pitchFamily="66" charset="0"/>
              </a:rPr>
              <a:t>Серафимо-Дивеевский</a:t>
            </a:r>
            <a:r>
              <a:rPr lang="ru-RU" sz="4000" b="1" i="1" dirty="0" smtClean="0">
                <a:solidFill>
                  <a:srgbClr val="000099"/>
                </a:solidFill>
                <a:latin typeface="Monotype Corsiva" pitchFamily="66" charset="0"/>
              </a:rPr>
              <a:t> женский монастырь</a:t>
            </a:r>
            <a:endParaRPr lang="ru-RU" sz="4000" dirty="0" smtClean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4" name="01-Vo carstvii Tvoe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thumb_osen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785926"/>
            <a:ext cx="7500990" cy="4714908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numSld="34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72063" y="357188"/>
            <a:ext cx="3900487" cy="58578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Икона 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преподобного 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Серафима,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Саровского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чудотворца</a:t>
            </a:r>
          </a:p>
        </p:txBody>
      </p:sp>
      <p:pic>
        <p:nvPicPr>
          <p:cNvPr id="27651" name="Рисунок 3" descr="Батюшка Серафим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8604"/>
            <a:ext cx="4357689" cy="5786459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Батюшка серафим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642938"/>
            <a:ext cx="4357691" cy="57150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14375" y="1428750"/>
            <a:ext cx="2332038" cy="15700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000099"/>
                </a:solidFill>
                <a:latin typeface="Monotype Corsiva" pitchFamily="66" charset="0"/>
              </a:rPr>
              <a:t>Моление </a:t>
            </a:r>
          </a:p>
          <a:p>
            <a:pPr>
              <a:defRPr/>
            </a:pPr>
            <a:r>
              <a:rPr lang="ru-RU" sz="4800" b="1" dirty="0">
                <a:solidFill>
                  <a:srgbClr val="000099"/>
                </a:solidFill>
                <a:latin typeface="Monotype Corsiva" pitchFamily="66" charset="0"/>
              </a:rPr>
              <a:t>на камне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божья матерь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785938"/>
            <a:ext cx="6643687" cy="443706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75" y="857250"/>
            <a:ext cx="7572375" cy="523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99"/>
                </a:solidFill>
                <a:latin typeface="Monotype Corsiva" pitchFamily="66" charset="0"/>
              </a:rPr>
              <a:t>Церковь в честь Казанской иконы Божией Матери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DSC083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7786688" cy="507206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7188" y="428625"/>
            <a:ext cx="8429625" cy="523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0099"/>
                </a:solidFill>
                <a:latin typeface="Monotype Corsiva" pitchFamily="66" charset="0"/>
              </a:rPr>
              <a:t>Трапезный храм в честь св. </a:t>
            </a:r>
            <a:r>
              <a:rPr lang="ru-RU" sz="2800" b="1" dirty="0" err="1">
                <a:solidFill>
                  <a:srgbClr val="000099"/>
                </a:solidFill>
                <a:latin typeface="Monotype Corsiva" pitchFamily="66" charset="0"/>
              </a:rPr>
              <a:t>блгв</a:t>
            </a:r>
            <a:r>
              <a:rPr lang="ru-RU" sz="2800" b="1" dirty="0">
                <a:solidFill>
                  <a:srgbClr val="000099"/>
                </a:solidFill>
                <a:latin typeface="Monotype Corsiva" pitchFamily="66" charset="0"/>
              </a:rPr>
              <a:t>. кн. Александра Невского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2" descr="Дивеево 02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8000" y="1285860"/>
            <a:ext cx="8128000" cy="519114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14375" y="285750"/>
            <a:ext cx="7429500" cy="584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   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Территория обители –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Рай на Земле…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т.Серафиме и Богородиц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4500594" cy="57864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43570" y="571480"/>
            <a:ext cx="3000396" cy="44012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Чтобы незабвенна была тропа, по которой «стопочки Царицы Небесной прошли», батюшка Серафим благословил в 1829 году  </a:t>
            </a:r>
            <a:r>
              <a:rPr lang="ru-RU" sz="2800" b="1" dirty="0" err="1" smtClean="0">
                <a:solidFill>
                  <a:srgbClr val="000099"/>
                </a:solidFill>
                <a:latin typeface="Monotype Corsiva" pitchFamily="66" charset="0"/>
              </a:rPr>
              <a:t>Дивеевским</a:t>
            </a: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 сёстрам копать </a:t>
            </a: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Святую Канавку.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Дивеево 0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85860"/>
            <a:ext cx="3778250" cy="5048250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5" name="Рисунок 3" descr="Дивеево 04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85875"/>
            <a:ext cx="4064000" cy="5072083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14500" y="357188"/>
            <a:ext cx="6000750" cy="523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      Канавка Пресвятой Богородицы</a:t>
            </a:r>
            <a:endParaRPr lang="ru-RU" sz="28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2" descr="Дивеево 05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071546"/>
            <a:ext cx="4500594" cy="557214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71500" y="285750"/>
            <a:ext cx="3857625" cy="584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Середина Канавки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286375" y="1714500"/>
            <a:ext cx="3143250" cy="39703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800" b="1" dirty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«Кто Канавку с молитвой пройдёт, да полтораста «Богородиц» прочтёт, тому всё тут: и Афон, и Иерусалим, и Киев!»-</a:t>
            </a:r>
          </a:p>
          <a:p>
            <a:pPr algn="just" eaLnBrk="0" hangingPunct="0">
              <a:defRPr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Св.преп.Серафим </a:t>
            </a:r>
            <a:r>
              <a:rPr lang="ru-RU" sz="2800" b="1" dirty="0" err="1">
                <a:solidFill>
                  <a:srgbClr val="C00000"/>
                </a:solidFill>
                <a:latin typeface="Monotype Corsiva" pitchFamily="66" charset="0"/>
              </a:rPr>
              <a:t>Саровский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nav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928670"/>
            <a:ext cx="8072438" cy="5500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71563" y="214313"/>
            <a:ext cx="6643687" cy="584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Канавка Пресвятой Богородицы зимой…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29"/>
            <a:ext cx="7715304" cy="58785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Вопросы по опережающему  домашнему  заданию</a:t>
            </a:r>
          </a:p>
          <a:p>
            <a:pPr marL="342900" indent="-342900">
              <a:buAutoNum type="arabicPeriod"/>
            </a:pP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Что вы узнали о монастырях из домашнего прочтения?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Всё  ли  вы поняли из прочитанного?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Что вам особенно запомнилось?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Обсудили ли вы прочитанное с родителями?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Готовы ли вы к новым открытиям?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500042"/>
            <a:ext cx="3071834" cy="52629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Кто трудится для меня, кто Обитель мою любит,</a:t>
            </a:r>
          </a:p>
          <a:p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 о том попекусь я и в сем веке, и в будущем, всех вас</a:t>
            </a:r>
          </a:p>
          <a:p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 не оставлю и роды ваши не оставлены будут".</a:t>
            </a:r>
          </a:p>
          <a:p>
            <a:endParaRPr lang="ru-RU" sz="28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Преп. Серафим      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Саровский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Батюшка  Серафим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500042"/>
            <a:ext cx="3982720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m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00108"/>
            <a:ext cx="3714776" cy="5500726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roma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071546"/>
            <a:ext cx="3357586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14438" y="214313"/>
            <a:ext cx="6429375" cy="646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0099"/>
                </a:solidFill>
                <a:latin typeface="Monotype Corsiva" pitchFamily="66" charset="0"/>
              </a:rPr>
              <a:t>Иеромонах   Роман  Матюшин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веч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000108"/>
            <a:ext cx="4286280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86000" y="214313"/>
            <a:ext cx="4000500" cy="6461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0099"/>
                </a:solidFill>
                <a:latin typeface="Monotype Corsiva" pitchFamily="66" charset="0"/>
              </a:rPr>
              <a:t>   Господи, помилуй…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285750" y="214291"/>
            <a:ext cx="4286250" cy="64940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Tx/>
              <a:buChar char="•"/>
              <a:defRPr/>
            </a:pP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Сделали ли вы сегодня для себя какие-то открытия?</a:t>
            </a:r>
          </a:p>
          <a:p>
            <a:pPr>
              <a:buFontTx/>
              <a:buChar char="•"/>
              <a:defRPr/>
            </a:pP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Что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нового вы узнали на сегодняшнем занятии? </a:t>
            </a:r>
          </a:p>
          <a:p>
            <a:pPr>
              <a:defRPr/>
            </a:pPr>
            <a:endParaRPr lang="ru-RU" sz="3200" b="1" i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Как вы думаете, легко ли быть монахом?</a:t>
            </a:r>
          </a:p>
          <a:p>
            <a:pPr>
              <a:buFontTx/>
              <a:buChar char="•"/>
              <a:defRPr/>
            </a:pPr>
            <a:endParaRPr lang="ru-RU" sz="3200" b="1" i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  <a:p>
            <a:pPr algn="just" eaLnBrk="0" hangingPunct="0">
              <a:defRPr/>
            </a:pP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4819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785795"/>
            <a:ext cx="3786188" cy="5386406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прес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000240"/>
            <a:ext cx="4786346" cy="419101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7643866" cy="76944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kern="10" dirty="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 pitchFamily="66" charset="0"/>
              </a:rPr>
              <a:t>Храни нас, Господи…</a:t>
            </a:r>
          </a:p>
        </p:txBody>
      </p:sp>
      <p:pic>
        <p:nvPicPr>
          <p:cNvPr id="4" name="Рисунок 3" descr="svech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000240"/>
            <a:ext cx="2071702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тя со свечой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428868"/>
            <a:ext cx="3094808" cy="4071966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572132" y="357188"/>
            <a:ext cx="3214681" cy="20621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Спасибо</a:t>
            </a:r>
          </a:p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      за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внимание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ИИСУС и дет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57166"/>
            <a:ext cx="4714908" cy="6143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3827461" cy="35814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286125"/>
            <a:ext cx="4143375" cy="3071813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6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786812" cy="5857875"/>
          </a:xfrm>
        </p:spPr>
        <p:txBody>
          <a:bodyPr/>
          <a:lstStyle/>
          <a:p>
            <a:pPr algn="l" eaLnBrk="1" hangingPunct="1"/>
            <a:r>
              <a:rPr lang="ru-RU" dirty="0" smtClean="0"/>
              <a:t>                                </a:t>
            </a: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Пещеры, где скрывались от мира  							монахи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Древний скит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0562" y="642918"/>
            <a:ext cx="4000528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Monotype Corsiva" pitchFamily="66" charset="0"/>
              </a:rPr>
              <a:t>Монастырём управляет</a:t>
            </a:r>
          </a:p>
          <a:p>
            <a:r>
              <a:rPr lang="ru-RU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игумен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игум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642918"/>
            <a:ext cx="3500462" cy="3580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игуменья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857364"/>
            <a:ext cx="3571900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357422" y="4572008"/>
            <a:ext cx="2000264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99"/>
                </a:solidFill>
                <a:latin typeface="Monotype Corsiva" pitchFamily="66" charset="0"/>
              </a:rPr>
              <a:t>или </a:t>
            </a:r>
          </a:p>
          <a:p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игуменья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6643688" cy="39290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>
              <a:lnSpc>
                <a:spcPts val="3363"/>
              </a:lnSpc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    Монашеские обеты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1. Исполнение заповедей Господних;</a:t>
            </a:r>
            <a:b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2. Добровольная нищета;</a:t>
            </a:r>
            <a:b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3. Совершенное отречение от собственной </a:t>
            </a:r>
            <a:b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Monotype Corsiva" pitchFamily="66" charset="0"/>
              </a:rPr>
              <a:t>воли и послушание духовному наставнику.</a:t>
            </a:r>
            <a:r>
              <a:rPr lang="ru-RU" sz="2800" b="1" dirty="0" smtClean="0">
                <a:latin typeface="Monotype Corsiva" pitchFamily="66" charset="0"/>
              </a:rPr>
              <a:t/>
            </a:r>
            <a:br>
              <a:rPr lang="ru-RU" sz="2800" b="1" dirty="0" smtClean="0">
                <a:latin typeface="Monotype Corsiva" pitchFamily="66" charset="0"/>
              </a:rPr>
            </a:br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12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75"/>
            <a:ext cx="5000625" cy="3095625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28625"/>
            <a:ext cx="2867025" cy="400050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28" descr="http://www.sestry.ru/church/content/slug/oblachen/oblachen/oblchot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1500188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124" descr="http://www.sestry.ru/church/content/slug/oblachen/oblachen/oblpoy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3143250"/>
            <a:ext cx="17145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2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38" y="4286250"/>
            <a:ext cx="20351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500" y="4000500"/>
            <a:ext cx="2362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122" descr="http://www.sestry.ru/church/content/slug/oblachen/oblachen/oblparam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50" y="3929063"/>
            <a:ext cx="11715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25" descr="http://www.sestry.ru/church/content/slug/oblachen/oblachen/oblryas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0" y="1571625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126" descr="http://www.sestry.ru/church/content/slug/oblachen/oblachen/oblmant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88" y="1571625"/>
            <a:ext cx="106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23" descr="http://www.sestry.ru/church/content/slug/oblachen/oblachen/oblpodr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85938" y="1571625"/>
            <a:ext cx="8286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121" descr="http://www.sestry.ru/church/content/slug/oblachen/oblachen/oblhiton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63" y="1571625"/>
            <a:ext cx="809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1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143668" cy="868346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</a:rPr>
              <a:t>Монашеская одежда.</a:t>
            </a:r>
          </a:p>
        </p:txBody>
      </p:sp>
      <p:sp>
        <p:nvSpPr>
          <p:cNvPr id="10252" name="Содержимое 30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286395"/>
          </a:xfrm>
        </p:spPr>
        <p:txBody>
          <a:bodyPr/>
          <a:lstStyle/>
          <a:p>
            <a:pPr eaLnBrk="1" hangingPunct="1"/>
            <a:endParaRPr lang="ru-RU" sz="2000" b="1" dirty="0" smtClean="0"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latin typeface="Monotype Corsiva" pitchFamily="66" charset="0"/>
              </a:rPr>
              <a:t>          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чётки  </a:t>
            </a:r>
          </a:p>
          <a:p>
            <a:pPr eaLnBrk="1" hangingPunct="1"/>
            <a:endParaRPr lang="ru-RU" sz="2000" b="1" dirty="0" smtClean="0">
              <a:latin typeface="Monotype Corsiva" pitchFamily="66" charset="0"/>
            </a:endParaRPr>
          </a:p>
          <a:p>
            <a:pPr eaLnBrk="1" hangingPunct="1"/>
            <a:endParaRPr lang="ru-RU" sz="2000" b="1" dirty="0" smtClean="0"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хитон      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подрясник   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мантия          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ряса               пояс</a:t>
            </a: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</a:t>
            </a: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</a:t>
            </a:r>
            <a:r>
              <a:rPr lang="ru-RU" sz="2000" b="1" dirty="0" err="1" smtClean="0">
                <a:solidFill>
                  <a:srgbClr val="000099"/>
                </a:solidFill>
                <a:latin typeface="Monotype Corsiva" pitchFamily="66" charset="0"/>
              </a:rPr>
              <a:t>параман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      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клобук </a:t>
            </a:r>
          </a:p>
          <a:p>
            <a:pPr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апостольник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428625"/>
            <a:ext cx="35004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4313" y="214313"/>
            <a:ext cx="8643937" cy="55086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790825" algn="ctr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Главу клобуком покрыли,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Очи в землю опустили,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 </a:t>
            </a:r>
            <a:r>
              <a:rPr lang="ru-RU" sz="3200" b="1" i="1" dirty="0" err="1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чёрну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мантию облекли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И монахом нарекли.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Подавали чётки в руки,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Чтобы меньше было скуки,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Вместо сладких всяких вин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Наливают квас един.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 err="1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Подавают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кислы щи –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Ешь, монах, и не ропщи.</a:t>
            </a:r>
          </a:p>
          <a:p>
            <a:pPr indent="2790825" algn="ctr" eaLnBrk="0" hangingPunct="0">
              <a:defRPr/>
            </a:pP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                Отец   Павел Груздев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4" name="Рисунок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428625"/>
            <a:ext cx="3500437" cy="4786313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28604"/>
            <a:ext cx="7643866" cy="55707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    Ответьте на следующие вопросы: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1.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Как вы думаете, почему монах должен опустить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«очи в землю»?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Что значит это выражение?</a:t>
            </a:r>
            <a:b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2. Что вы можете сказать о монашеской еде после прочтения данного стихотворения?</a:t>
            </a:r>
            <a:b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3. Как вы понимаете значение слова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ропот?</a:t>
            </a:r>
            <a:b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4. Как вы понимаете выражение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«добровольная нищета»?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45317_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2928930" cy="3643323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Рисунок 3" descr="2749GBCAO1AKN7CASLLVP7CAVI2JI3CAXFBJ8YCA99DZCXCAK5ZE9FCA3Q1SY5CAHRVIJQCA4VO3L6CAHPW1N9CAPTGMLCCAQCUBXWCAV6VQ49CA7K10LWCAKJSY6NCANAMH4OCA861640CAIO0E1TCAER13Y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643050"/>
            <a:ext cx="2878128" cy="3857633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214563" y="357188"/>
            <a:ext cx="5143500" cy="708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latin typeface="Monotype Corsiva" pitchFamily="66" charset="0"/>
              </a:rPr>
              <a:t>        </a:t>
            </a:r>
            <a:r>
              <a:rPr lang="ru-RU" sz="4000" b="1" dirty="0">
                <a:solidFill>
                  <a:srgbClr val="000099"/>
                </a:solidFill>
                <a:latin typeface="Monotype Corsiva" pitchFamily="66" charset="0"/>
              </a:rPr>
              <a:t>Кельи монахов</a:t>
            </a:r>
          </a:p>
        </p:txBody>
      </p:sp>
      <p:pic>
        <p:nvPicPr>
          <p:cNvPr id="5" name="Рисунок 1" descr="clip_image00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85992"/>
            <a:ext cx="3214710" cy="3881439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329</Words>
  <Application>Microsoft Office PowerPoint</Application>
  <PresentationFormat>Экран (4:3)</PresentationFormat>
  <Paragraphs>79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                                Пещеры, где скрывались от мира         монахи                 Древний скит         </vt:lpstr>
      <vt:lpstr>Слайд 4</vt:lpstr>
      <vt:lpstr>      Монашеские обеты  1. Исполнение заповедей Господних;  2. Добровольная нищета;  3. Совершенное отречение от собственной  воли и послушание духовному наставнику. </vt:lpstr>
      <vt:lpstr>Монашеская одежда.</vt:lpstr>
      <vt:lpstr>Слайд 7</vt:lpstr>
      <vt:lpstr>Слайд 8</vt:lpstr>
      <vt:lpstr>Слайд 9</vt:lpstr>
      <vt:lpstr>Свято-Троицкий Серафимо-Дивеевский женский монастырь</vt:lpstr>
      <vt:lpstr>Икона   преподобного   Серафима,  Саровского   чудотворца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157</cp:revision>
  <dcterms:created xsi:type="dcterms:W3CDTF">2011-03-24T18:34:22Z</dcterms:created>
  <dcterms:modified xsi:type="dcterms:W3CDTF">2012-02-21T16:09:47Z</dcterms:modified>
</cp:coreProperties>
</file>