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6" autoAdjust="0"/>
    <p:restoredTop sz="94695" autoAdjust="0"/>
  </p:normalViewPr>
  <p:slideViewPr>
    <p:cSldViewPr>
      <p:cViewPr varScale="1">
        <p:scale>
          <a:sx n="112" d="100"/>
          <a:sy n="112" d="100"/>
        </p:scale>
        <p:origin x="-69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905895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513663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283581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1354931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1589309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5B31791-9914-450D-9A48-AF1BACA1B027}" type="datetimeFigureOut">
              <a:rPr lang="ru-RU" smtClean="0"/>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3521396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5B31791-9914-450D-9A48-AF1BACA1B027}" type="datetimeFigureOut">
              <a:rPr lang="ru-RU" smtClean="0"/>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3431880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5B31791-9914-450D-9A48-AF1BACA1B027}" type="datetimeFigureOut">
              <a:rPr lang="ru-RU" smtClean="0"/>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845821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5B31791-9914-450D-9A48-AF1BACA1B027}" type="datetimeFigureOut">
              <a:rPr lang="ru-RU" smtClean="0"/>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1776993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5B31791-9914-450D-9A48-AF1BACA1B027}" type="datetimeFigureOut">
              <a:rPr lang="ru-RU" smtClean="0"/>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734660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5B31791-9914-450D-9A48-AF1BACA1B027}" type="datetimeFigureOut">
              <a:rPr lang="ru-RU" smtClean="0"/>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096839-14CC-42A3-9AC1-3578C9FBD1B6}" type="slidenum">
              <a:rPr lang="ru-RU" smtClean="0"/>
              <a:t>‹#›</a:t>
            </a:fld>
            <a:endParaRPr lang="ru-RU"/>
          </a:p>
        </p:txBody>
      </p:sp>
    </p:spTree>
    <p:extLst>
      <p:ext uri="{BB962C8B-B14F-4D97-AF65-F5344CB8AC3E}">
        <p14:creationId xmlns:p14="http://schemas.microsoft.com/office/powerpoint/2010/main" val="2508912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31791-9914-450D-9A48-AF1BACA1B027}" type="datetimeFigureOut">
              <a:rPr lang="ru-RU" smtClean="0"/>
              <a:t>07.12.2011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096839-14CC-42A3-9AC1-3578C9FBD1B6}" type="slidenum">
              <a:rPr lang="ru-RU" smtClean="0"/>
              <a:t>‹#›</a:t>
            </a:fld>
            <a:endParaRPr lang="ru-RU"/>
          </a:p>
        </p:txBody>
      </p:sp>
    </p:spTree>
    <p:extLst>
      <p:ext uri="{BB962C8B-B14F-4D97-AF65-F5344CB8AC3E}">
        <p14:creationId xmlns:p14="http://schemas.microsoft.com/office/powerpoint/2010/main" val="1911318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141288" y="32131"/>
            <a:ext cx="8856985" cy="923330"/>
          </a:xfrm>
          <a:prstGeom prst="rect">
            <a:avLst/>
          </a:prstGeom>
          <a:noFill/>
          <a:scene3d>
            <a:camera prst="orthographicFront"/>
            <a:lightRig rig="threePt" dir="t"/>
          </a:scene3d>
          <a:sp3d>
            <a:bevelT prst="relaxedInset"/>
          </a:sp3d>
        </p:spPr>
        <p:txBody>
          <a:bodyPr wrap="none" lIns="91440" tIns="45720" rIns="91440" bIns="45720">
            <a:prstTxWarp prst="textChevronInverted">
              <a:avLst/>
            </a:prstTxWarp>
            <a:spAutoFit/>
          </a:bodyPr>
          <a:lstStyle/>
          <a:p>
            <a:pPr algn="ctr"/>
            <a:r>
              <a:rPr lang="en-US" sz="5400" b="1" dirty="0">
                <a:ln w="10541" cmpd="sng">
                  <a:solidFill>
                    <a:srgbClr val="7D7D7D">
                      <a:tint val="100000"/>
                      <a:shade val="100000"/>
                      <a:satMod val="110000"/>
                    </a:srgbClr>
                  </a:solidFill>
                  <a:prstDash val="solid"/>
                </a:ln>
                <a:blipFill>
                  <a:blip r:embed="rId3"/>
                  <a:tile tx="0" ty="0" sx="100000" sy="100000" flip="none" algn="tl"/>
                </a:blipFill>
              </a:rPr>
              <a:t>Computers in the modern world</a:t>
            </a:r>
            <a:endParaRPr lang="ru-RU" sz="5400" b="1" cap="none" spc="0" dirty="0">
              <a:ln w="10541" cmpd="sng">
                <a:solidFill>
                  <a:srgbClr val="7D7D7D">
                    <a:tint val="100000"/>
                    <a:shade val="100000"/>
                    <a:satMod val="110000"/>
                  </a:srgbClr>
                </a:solidFill>
                <a:prstDash val="solid"/>
              </a:ln>
              <a:blipFill>
                <a:blip r:embed="rId3"/>
                <a:tile tx="0" ty="0" sx="100000" sy="100000" flip="none" algn="tl"/>
              </a:blipFill>
              <a:effectLst/>
            </a:endParaRPr>
          </a:p>
        </p:txBody>
      </p:sp>
      <p:sp>
        <p:nvSpPr>
          <p:cNvPr id="2" name="Прямоугольник 1"/>
          <p:cNvSpPr/>
          <p:nvPr/>
        </p:nvSpPr>
        <p:spPr>
          <a:xfrm>
            <a:off x="4928841" y="4509120"/>
            <a:ext cx="4104456" cy="1938992"/>
          </a:xfrm>
          <a:prstGeom prst="rect">
            <a:avLst/>
          </a:prstGeom>
        </p:spPr>
        <p:txBody>
          <a:bodyPr wrap="square">
            <a:spAutoFit/>
          </a:bodyPr>
          <a:lstStyle/>
          <a:p>
            <a:r>
              <a:rPr lang="en-US" sz="2000" b="1" dirty="0"/>
              <a:t>For last decade the computer became an integral part in human life. Presently computers so have deeply got into all spheres of our </a:t>
            </a:r>
            <a:r>
              <a:rPr lang="en-US" sz="2000" b="1" dirty="0" smtClean="0"/>
              <a:t>life</a:t>
            </a:r>
            <a:r>
              <a:rPr lang="en-US" sz="2000" b="1" dirty="0"/>
              <a:t>, that life without this clever car to difficult itself to present.</a:t>
            </a:r>
            <a:endParaRPr lang="ru-RU" sz="2000" b="1" dirty="0"/>
          </a:p>
        </p:txBody>
      </p:sp>
    </p:spTree>
    <p:extLst>
      <p:ext uri="{BB962C8B-B14F-4D97-AF65-F5344CB8AC3E}">
        <p14:creationId xmlns:p14="http://schemas.microsoft.com/office/powerpoint/2010/main" val="544940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9277" y="602079"/>
            <a:ext cx="8640960" cy="923330"/>
          </a:xfrm>
          <a:prstGeom prst="rect">
            <a:avLst/>
          </a:prstGeom>
        </p:spPr>
        <p:txBody>
          <a:bodyPr wrap="square">
            <a:spAutoFit/>
          </a:bodyPr>
          <a:lstStyle/>
          <a:p>
            <a:r>
              <a:rPr lang="ru-RU" dirty="0"/>
              <a:t> </a:t>
            </a:r>
            <a:r>
              <a:rPr lang="en-US" dirty="0"/>
              <a:t>Pocket portable computers are located a palm. In these computers of the program are brought in microcircuits. The operating system enters into a set of programs, text and graphic editors, system of databases and spreadsheets, programs for work on the Internet.</a:t>
            </a:r>
            <a:endParaRPr lang="ru-RU" dirty="0"/>
          </a:p>
        </p:txBody>
      </p:sp>
      <p:sp>
        <p:nvSpPr>
          <p:cNvPr id="5" name="Прямоугольник 4"/>
          <p:cNvSpPr/>
          <p:nvPr/>
        </p:nvSpPr>
        <p:spPr>
          <a:xfrm>
            <a:off x="395536" y="3501008"/>
            <a:ext cx="8496944" cy="923330"/>
          </a:xfrm>
          <a:prstGeom prst="rect">
            <a:avLst/>
          </a:prstGeom>
        </p:spPr>
        <p:txBody>
          <a:bodyPr wrap="square">
            <a:spAutoFit/>
          </a:bodyPr>
          <a:lstStyle/>
          <a:p>
            <a:r>
              <a:rPr lang="en-US" dirty="0"/>
              <a:t>Except </a:t>
            </a:r>
            <a:r>
              <a:rPr lang="en-US" dirty="0" smtClean="0"/>
              <a:t>palmtops </a:t>
            </a:r>
            <a:r>
              <a:rPr lang="en-US" dirty="0"/>
              <a:t>there are pocket computers which are called </a:t>
            </a:r>
            <a:r>
              <a:rPr lang="en-US" b="1" dirty="0"/>
              <a:t>PDA</a:t>
            </a:r>
            <a:r>
              <a:rPr lang="en-US" dirty="0"/>
              <a:t> </a:t>
            </a:r>
            <a:r>
              <a:rPr lang="ru-RU" dirty="0" smtClean="0"/>
              <a:t>- </a:t>
            </a:r>
            <a:r>
              <a:rPr lang="ru-RU" dirty="0" err="1"/>
              <a:t>personal</a:t>
            </a:r>
            <a:r>
              <a:rPr lang="ru-RU" dirty="0"/>
              <a:t> </a:t>
            </a:r>
            <a:r>
              <a:rPr lang="ru-RU" dirty="0" err="1"/>
              <a:t>digital</a:t>
            </a:r>
            <a:r>
              <a:rPr lang="ru-RU" dirty="0"/>
              <a:t> </a:t>
            </a:r>
            <a:r>
              <a:rPr lang="ru-RU" dirty="0" err="1"/>
              <a:t>assistent</a:t>
            </a:r>
            <a:r>
              <a:rPr lang="ru-RU" dirty="0"/>
              <a:t> </a:t>
            </a:r>
            <a:r>
              <a:rPr lang="ru-RU" dirty="0" smtClean="0"/>
              <a:t>. </a:t>
            </a:r>
            <a:r>
              <a:rPr lang="en-US" dirty="0"/>
              <a:t>These computers have no keyboard. They are equipped by the touch screen and the information is entered on the screen by means of a special pointer-stack.</a:t>
            </a:r>
            <a:endParaRPr lang="ru-RU" dirty="0"/>
          </a:p>
        </p:txBody>
      </p:sp>
      <p:pic>
        <p:nvPicPr>
          <p:cNvPr id="615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886" y="4424338"/>
            <a:ext cx="209550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78095" y="6379017"/>
            <a:ext cx="1047082" cy="369332"/>
          </a:xfrm>
          <a:prstGeom prst="rect">
            <a:avLst/>
          </a:prstGeom>
        </p:spPr>
        <p:txBody>
          <a:bodyPr wrap="none">
            <a:spAutoFit/>
          </a:bodyPr>
          <a:lstStyle/>
          <a:p>
            <a:r>
              <a:rPr lang="en-US" dirty="0"/>
              <a:t>Acer N10</a:t>
            </a:r>
            <a:endParaRPr lang="ru-RU" dirty="0"/>
          </a:p>
        </p:txBody>
      </p:sp>
      <p:pic>
        <p:nvPicPr>
          <p:cNvPr id="61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9631" y="4424338"/>
            <a:ext cx="209550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4197353" y="6339280"/>
            <a:ext cx="1140056" cy="369332"/>
          </a:xfrm>
          <a:prstGeom prst="rect">
            <a:avLst/>
          </a:prstGeom>
        </p:spPr>
        <p:txBody>
          <a:bodyPr wrap="none">
            <a:spAutoFit/>
          </a:bodyPr>
          <a:lstStyle/>
          <a:p>
            <a:r>
              <a:rPr lang="en-US" dirty="0"/>
              <a:t>HP rz1710</a:t>
            </a:r>
            <a:endParaRPr lang="ru-RU" dirty="0"/>
          </a:p>
        </p:txBody>
      </p:sp>
      <p:pic>
        <p:nvPicPr>
          <p:cNvPr id="615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4439706"/>
            <a:ext cx="1466450" cy="1953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6326310" y="6392750"/>
            <a:ext cx="2433551" cy="369332"/>
          </a:xfrm>
          <a:prstGeom prst="rect">
            <a:avLst/>
          </a:prstGeom>
        </p:spPr>
        <p:txBody>
          <a:bodyPr wrap="none">
            <a:spAutoFit/>
          </a:bodyPr>
          <a:lstStyle/>
          <a:p>
            <a:r>
              <a:rPr lang="en-US" dirty="0"/>
              <a:t>Palm — </a:t>
            </a:r>
            <a:r>
              <a:rPr lang="en-US" dirty="0" smtClean="0"/>
              <a:t>model</a:t>
            </a:r>
            <a:r>
              <a:rPr lang="ru-RU" dirty="0" smtClean="0"/>
              <a:t> </a:t>
            </a:r>
            <a:r>
              <a:rPr lang="en-US" dirty="0" err="1"/>
              <a:t>LifeDrive</a:t>
            </a:r>
            <a:endParaRPr lang="ru-RU" dirty="0"/>
          </a:p>
        </p:txBody>
      </p:sp>
      <p:pic>
        <p:nvPicPr>
          <p:cNvPr id="615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411" y="1552814"/>
            <a:ext cx="2565570" cy="195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9631" y="1512484"/>
            <a:ext cx="2039512" cy="198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6310" y="1495055"/>
            <a:ext cx="2330690" cy="198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Прямоугольник 9"/>
          <p:cNvSpPr/>
          <p:nvPr/>
        </p:nvSpPr>
        <p:spPr>
          <a:xfrm>
            <a:off x="3021255" y="-99392"/>
            <a:ext cx="2584938" cy="923330"/>
          </a:xfrm>
          <a:prstGeom prst="rect">
            <a:avLst/>
          </a:prstGeom>
        </p:spPr>
        <p:txBody>
          <a:bodyPr wrap="none">
            <a:sp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Palmtop</a:t>
            </a:r>
            <a:endParaRPr lang="ru-RU" sz="5400" dirty="0"/>
          </a:p>
        </p:txBody>
      </p:sp>
    </p:spTree>
    <p:extLst>
      <p:ext uri="{BB962C8B-B14F-4D97-AF65-F5344CB8AC3E}">
        <p14:creationId xmlns:p14="http://schemas.microsoft.com/office/powerpoint/2010/main" val="3784099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092280" y="6381328"/>
            <a:ext cx="1831720" cy="369332"/>
          </a:xfrm>
          <a:prstGeom prst="rect">
            <a:avLst/>
          </a:prstGeom>
        </p:spPr>
        <p:txBody>
          <a:bodyPr wrap="none">
            <a:spAutoFit/>
          </a:bodyPr>
          <a:lstStyle/>
          <a:p>
            <a:r>
              <a:rPr lang="en-US" dirty="0" err="1" smtClean="0"/>
              <a:t>Myravkin</a:t>
            </a:r>
            <a:r>
              <a:rPr lang="en-US" dirty="0" smtClean="0"/>
              <a:t> </a:t>
            </a:r>
            <a:r>
              <a:rPr lang="en-US" dirty="0" err="1" smtClean="0"/>
              <a:t>Ilya</a:t>
            </a:r>
            <a:r>
              <a:rPr lang="en-US" dirty="0" smtClean="0"/>
              <a:t> 2P1</a:t>
            </a:r>
            <a:endParaRPr lang="ru-RU" dirty="0"/>
          </a:p>
        </p:txBody>
      </p:sp>
    </p:spTree>
    <p:extLst>
      <p:ext uri="{BB962C8B-B14F-4D97-AF65-F5344CB8AC3E}">
        <p14:creationId xmlns:p14="http://schemas.microsoft.com/office/powerpoint/2010/main" val="3298582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3347864" y="116632"/>
            <a:ext cx="5616624" cy="1754326"/>
          </a:xfrm>
          <a:prstGeom prst="rect">
            <a:avLst/>
          </a:prstGeom>
        </p:spPr>
        <p:txBody>
          <a:bodyPr wrap="square">
            <a:spAutoFit/>
          </a:bodyPr>
          <a:lstStyle/>
          <a:p>
            <a:r>
              <a:rPr lang="en-US" b="1" dirty="0"/>
              <a:t>We, children, were born in the world, where the computer – the same habitual thing, as TVs, cars, electric illumination. That for adults more recently seemed by miracle technicians, for us – at all a miracle, and simply curious thing with which it is possible to potter as with any new toy.</a:t>
            </a:r>
            <a:endParaRPr lang="ru-RU" b="1" dirty="0"/>
          </a:p>
        </p:txBody>
      </p:sp>
    </p:spTree>
    <p:extLst>
      <p:ext uri="{BB962C8B-B14F-4D97-AF65-F5344CB8AC3E}">
        <p14:creationId xmlns:p14="http://schemas.microsoft.com/office/powerpoint/2010/main" val="1788762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62595" y="3561250"/>
            <a:ext cx="4572000" cy="2308324"/>
          </a:xfrm>
          <a:prstGeom prst="rect">
            <a:avLst/>
          </a:prstGeom>
        </p:spPr>
        <p:txBody>
          <a:bodyPr>
            <a:spAutoFit/>
          </a:bodyPr>
          <a:lstStyle/>
          <a:p>
            <a:r>
              <a:rPr lang="en-US" b="1" dirty="0"/>
              <a:t>Already surprises nobody that on workplaces  people of Different trades install the computers. He can be seen at school, in shop, at the airport, in television studio etc. the User of the computer can be </a:t>
            </a:r>
            <a:r>
              <a:rPr lang="en-US" b="1" dirty="0" smtClean="0"/>
              <a:t>the </a:t>
            </a:r>
            <a:r>
              <a:rPr lang="en-US" b="1" dirty="0"/>
              <a:t>writer, and the artist, </a:t>
            </a:r>
            <a:r>
              <a:rPr lang="en-US" b="1" dirty="0" smtClean="0"/>
              <a:t>the </a:t>
            </a:r>
            <a:r>
              <a:rPr lang="en-US" b="1" dirty="0"/>
              <a:t>doctor, and the engineer, </a:t>
            </a:r>
            <a:r>
              <a:rPr lang="en-US" b="1" dirty="0" smtClean="0"/>
              <a:t>the </a:t>
            </a:r>
            <a:r>
              <a:rPr lang="en-US" b="1" dirty="0"/>
              <a:t>musician, and the teacher. It is the universal tool which is capable to help everyone.</a:t>
            </a:r>
            <a:endParaRPr lang="ru-RU" b="1" dirty="0"/>
          </a:p>
        </p:txBody>
      </p:sp>
      <p:pic>
        <p:nvPicPr>
          <p:cNvPr id="2" name="Picture 2" descr="C:\Documents and Settings\Admin\Рабочий стол\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581054"/>
            <a:ext cx="3945420" cy="25842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Documents and Settings\Admin\Рабочий стол\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764703"/>
            <a:ext cx="4026104" cy="227474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Documents and Settings\Admin\Рабочий стол\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2594" y="764704"/>
            <a:ext cx="4251865" cy="2274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900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504" y="260648"/>
            <a:ext cx="8856984" cy="646331"/>
          </a:xfrm>
          <a:prstGeom prst="rect">
            <a:avLst/>
          </a:prstGeom>
        </p:spPr>
        <p:txBody>
          <a:bodyPr wrap="square">
            <a:spAutoFit/>
          </a:bodyPr>
          <a:lstStyle/>
          <a:p>
            <a:r>
              <a:rPr lang="en-US" dirty="0"/>
              <a:t>There are different classifications of computers - on purpose, technical compatibility, the software compatibility, size, etc.</a:t>
            </a:r>
            <a:endParaRPr lang="ru-RU" dirty="0"/>
          </a:p>
        </p:txBody>
      </p:sp>
      <p:sp>
        <p:nvSpPr>
          <p:cNvPr id="5" name="Прямоугольник 4"/>
          <p:cNvSpPr/>
          <p:nvPr/>
        </p:nvSpPr>
        <p:spPr>
          <a:xfrm>
            <a:off x="335277" y="796062"/>
            <a:ext cx="8280920" cy="369332"/>
          </a:xfrm>
          <a:prstGeom prst="rect">
            <a:avLst/>
          </a:prstGeom>
        </p:spPr>
        <p:txBody>
          <a:bodyPr wrap="square">
            <a:spAutoFit/>
          </a:bodyPr>
          <a:lstStyle/>
          <a:p>
            <a:pPr lvl="0"/>
            <a:r>
              <a:rPr lang="en-US" dirty="0" smtClean="0"/>
              <a:t>Supercomputer, </a:t>
            </a:r>
            <a:r>
              <a:rPr lang="en-US" dirty="0" err="1" smtClean="0"/>
              <a:t>Mainframe,Server,Personal</a:t>
            </a:r>
            <a:r>
              <a:rPr lang="en-US" dirty="0" smtClean="0"/>
              <a:t> computer: </a:t>
            </a:r>
            <a:r>
              <a:rPr lang="en-US" dirty="0" err="1" smtClean="0"/>
              <a:t>Desktop,Laptop,Palmtop</a:t>
            </a:r>
            <a:endParaRPr lang="ru-RU" dirty="0"/>
          </a:p>
        </p:txBody>
      </p:sp>
      <p:sp>
        <p:nvSpPr>
          <p:cNvPr id="7" name="Прямоугольник 6"/>
          <p:cNvSpPr/>
          <p:nvPr/>
        </p:nvSpPr>
        <p:spPr>
          <a:xfrm>
            <a:off x="269649" y="1623515"/>
            <a:ext cx="8668778" cy="1477328"/>
          </a:xfrm>
          <a:prstGeom prst="rect">
            <a:avLst/>
          </a:prstGeom>
        </p:spPr>
        <p:txBody>
          <a:bodyPr wrap="square">
            <a:spAutoFit/>
          </a:bodyPr>
          <a:lstStyle/>
          <a:p>
            <a:r>
              <a:rPr lang="en-US" dirty="0" smtClean="0"/>
              <a:t>They </a:t>
            </a:r>
            <a:r>
              <a:rPr lang="en-US" dirty="0"/>
              <a:t>are created for the decision of specific targets of the customer. But elements of a supercomputer are serial.</a:t>
            </a:r>
          </a:p>
          <a:p>
            <a:r>
              <a:rPr lang="en-US" dirty="0"/>
              <a:t>Supercomputers consist of hundreds processors, have the big operative memory and high speed. They occupy the big halls on the area to equal 2-3 basketball platforms.</a:t>
            </a:r>
          </a:p>
          <a:p>
            <a:r>
              <a:rPr lang="en-US" dirty="0"/>
              <a:t>Speed of computers is measured in units which are called </a:t>
            </a:r>
            <a:r>
              <a:rPr lang="en-US" dirty="0" smtClean="0"/>
              <a:t>FLOPS.</a:t>
            </a:r>
            <a:endParaRPr lang="en-US" dirty="0"/>
          </a:p>
        </p:txBody>
      </p:sp>
      <p:sp>
        <p:nvSpPr>
          <p:cNvPr id="10" name="Прямоугольник 9"/>
          <p:cNvSpPr/>
          <p:nvPr/>
        </p:nvSpPr>
        <p:spPr>
          <a:xfrm>
            <a:off x="2051720" y="906979"/>
            <a:ext cx="4632166" cy="923330"/>
          </a:xfrm>
          <a:prstGeom prst="rect">
            <a:avLst/>
          </a:prstGeom>
          <a:noFill/>
        </p:spPr>
        <p:txBody>
          <a:bodyPr wrap="none" lIns="91440" tIns="45720" rIns="91440" bIns="45720">
            <a:spAutoFit/>
          </a:bodyPr>
          <a:lstStyle/>
          <a:p>
            <a:pPr algn="ct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Supercomputer</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699" y="3840551"/>
            <a:ext cx="5532867" cy="2831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Прямоугольник 10"/>
          <p:cNvSpPr/>
          <p:nvPr/>
        </p:nvSpPr>
        <p:spPr>
          <a:xfrm>
            <a:off x="351213" y="2945821"/>
            <a:ext cx="8208912" cy="923330"/>
          </a:xfrm>
          <a:prstGeom prst="rect">
            <a:avLst/>
          </a:prstGeom>
        </p:spPr>
        <p:txBody>
          <a:bodyPr wrap="square">
            <a:spAutoFit/>
          </a:bodyPr>
          <a:lstStyle/>
          <a:p>
            <a:r>
              <a:rPr lang="en-US" dirty="0" err="1"/>
              <a:t>MegaFLOPS</a:t>
            </a:r>
            <a:r>
              <a:rPr lang="en-US" dirty="0"/>
              <a:t> (MFLOPS) - 1 million arithmetic operations a second.</a:t>
            </a:r>
          </a:p>
          <a:p>
            <a:r>
              <a:rPr lang="en-US" dirty="0" err="1"/>
              <a:t>GigaFLOPS</a:t>
            </a:r>
            <a:r>
              <a:rPr lang="en-US" dirty="0"/>
              <a:t> (GFLOPS) - 1 billion arithmetic operations a second.</a:t>
            </a:r>
          </a:p>
          <a:p>
            <a:r>
              <a:rPr lang="en-US" dirty="0" err="1"/>
              <a:t>TeraFLOPS</a:t>
            </a:r>
            <a:r>
              <a:rPr lang="en-US" dirty="0"/>
              <a:t> (TFLOPS) - 1 trillion arithmetic operations a second.</a:t>
            </a:r>
            <a:endParaRPr lang="ru-RU" dirty="0"/>
          </a:p>
        </p:txBody>
      </p:sp>
    </p:spTree>
    <p:extLst>
      <p:ext uri="{BB962C8B-B14F-4D97-AF65-F5344CB8AC3E}">
        <p14:creationId xmlns:p14="http://schemas.microsoft.com/office/powerpoint/2010/main" val="1449115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9" descr="1. Earth Simula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586" y="352950"/>
            <a:ext cx="2448272" cy="145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179512" y="1865349"/>
            <a:ext cx="3168352" cy="1015663"/>
          </a:xfrm>
          <a:prstGeom prst="rect">
            <a:avLst/>
          </a:prstGeom>
        </p:spPr>
        <p:txBody>
          <a:bodyPr wrap="square">
            <a:spAutoFit/>
          </a:bodyPr>
          <a:lstStyle/>
          <a:p>
            <a:pPr marL="228600" indent="-228600">
              <a:buAutoNum type="arabicPeriod"/>
            </a:pPr>
            <a:r>
              <a:rPr lang="en-US" sz="1200" b="1" dirty="0" smtClean="0"/>
              <a:t>Earth </a:t>
            </a:r>
            <a:r>
              <a:rPr lang="en-US" sz="1200" b="1" dirty="0"/>
              <a:t>Simulator </a:t>
            </a:r>
            <a:endParaRPr lang="en-US" sz="1200" b="1" dirty="0" smtClean="0"/>
          </a:p>
          <a:p>
            <a:r>
              <a:rPr lang="en-US" sz="1200" b="1" dirty="0" smtClean="0"/>
              <a:t>The </a:t>
            </a:r>
            <a:r>
              <a:rPr lang="en-US" sz="1200" b="1" dirty="0"/>
              <a:t>computer for modeling climate. Yokohama, </a:t>
            </a:r>
            <a:r>
              <a:rPr lang="en-US" sz="1200" b="1" dirty="0" smtClean="0"/>
              <a:t>Japan. </a:t>
            </a:r>
            <a:r>
              <a:rPr lang="en-US" sz="1200" b="1" dirty="0"/>
              <a:t>Manufacturer NEC of 640 modules, 5120 processors of 500 MHz Speed of 35,86 </a:t>
            </a:r>
            <a:r>
              <a:rPr lang="en-US" sz="1200" b="1" dirty="0" err="1"/>
              <a:t>TeraFLOPS</a:t>
            </a:r>
            <a:endParaRPr lang="ru-RU" sz="1200" b="1" dirty="0"/>
          </a:p>
        </p:txBody>
      </p:sp>
      <p:pic>
        <p:nvPicPr>
          <p:cNvPr id="2051" name="Рисунок 10" descr="2. Компьютер ASCI 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45723"/>
            <a:ext cx="2520280" cy="1494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3203848" y="1846245"/>
            <a:ext cx="2880321" cy="1200329"/>
          </a:xfrm>
          <a:prstGeom prst="rect">
            <a:avLst/>
          </a:prstGeom>
        </p:spPr>
        <p:txBody>
          <a:bodyPr wrap="square">
            <a:spAutoFit/>
          </a:bodyPr>
          <a:lstStyle/>
          <a:p>
            <a:r>
              <a:rPr lang="ru-RU" sz="1200" b="1" dirty="0"/>
              <a:t>2. </a:t>
            </a:r>
            <a:r>
              <a:rPr lang="ru-RU" sz="1200" b="1" dirty="0" smtClean="0"/>
              <a:t>ASCI </a:t>
            </a:r>
            <a:r>
              <a:rPr lang="ru-RU" sz="1200" b="1" dirty="0"/>
              <a:t>Q</a:t>
            </a:r>
            <a:br>
              <a:rPr lang="ru-RU" sz="1200" b="1" dirty="0"/>
            </a:br>
            <a:r>
              <a:rPr lang="en-US" sz="1200" b="1" dirty="0"/>
              <a:t>National laboratory of the USA, Los </a:t>
            </a:r>
            <a:r>
              <a:rPr lang="en-US" sz="1200" b="1" dirty="0" smtClean="0"/>
              <a:t>Alamos. </a:t>
            </a:r>
            <a:r>
              <a:rPr lang="en-US" sz="1200" b="1" dirty="0"/>
              <a:t>Manufacturer Hewlett Packard of 3072 servers </a:t>
            </a:r>
            <a:r>
              <a:rPr lang="en-US" sz="1200" b="1" dirty="0" err="1"/>
              <a:t>AlphaServer</a:t>
            </a:r>
            <a:r>
              <a:rPr lang="en-US" sz="1200" b="1" dirty="0"/>
              <a:t> ES45s, 12288 processors EV-68 of 1.25 GHz Speed of 13,88 </a:t>
            </a:r>
            <a:r>
              <a:rPr lang="en-US" sz="1200" b="1" dirty="0" err="1"/>
              <a:t>TeraFLOPS</a:t>
            </a:r>
            <a:endParaRPr lang="ru-RU" sz="1200" b="1" dirty="0"/>
          </a:p>
        </p:txBody>
      </p:sp>
      <p:pic>
        <p:nvPicPr>
          <p:cNvPr id="2052" name="Рисунок 11" descr="MCR Linux Clu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345723"/>
            <a:ext cx="2446967" cy="145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6124939" y="1840239"/>
            <a:ext cx="3024336" cy="1015663"/>
          </a:xfrm>
          <a:prstGeom prst="rect">
            <a:avLst/>
          </a:prstGeom>
        </p:spPr>
        <p:txBody>
          <a:bodyPr wrap="square">
            <a:spAutoFit/>
          </a:bodyPr>
          <a:lstStyle/>
          <a:p>
            <a:r>
              <a:rPr lang="ru-RU" sz="1200" b="1" dirty="0"/>
              <a:t>3. MCR </a:t>
            </a:r>
            <a:r>
              <a:rPr lang="ru-RU" sz="1200" b="1" dirty="0" err="1"/>
              <a:t>Linux</a:t>
            </a:r>
            <a:r>
              <a:rPr lang="ru-RU" sz="1200" b="1" dirty="0"/>
              <a:t> </a:t>
            </a:r>
            <a:r>
              <a:rPr lang="ru-RU" sz="1200" b="1" dirty="0" err="1"/>
              <a:t>Cluster</a:t>
            </a:r>
            <a:r>
              <a:rPr lang="ru-RU" sz="1200" b="1" dirty="0"/>
              <a:t/>
            </a:r>
            <a:br>
              <a:rPr lang="ru-RU" sz="1200" b="1" dirty="0"/>
            </a:br>
            <a:r>
              <a:rPr lang="en-US" sz="1200" b="1" dirty="0"/>
              <a:t>Lawrence's </a:t>
            </a:r>
            <a:r>
              <a:rPr lang="en-US" sz="1200" b="1" dirty="0" err="1"/>
              <a:t>Livermorsky</a:t>
            </a:r>
            <a:r>
              <a:rPr lang="en-US" sz="1200" b="1" dirty="0"/>
              <a:t> national laboratory, the </a:t>
            </a:r>
            <a:r>
              <a:rPr lang="en-US" sz="1200" b="1" dirty="0" smtClean="0"/>
              <a:t>USA. </a:t>
            </a:r>
            <a:r>
              <a:rPr lang="en-US" sz="1200" b="1" dirty="0"/>
              <a:t>Manufacturer Linux </a:t>
            </a:r>
            <a:r>
              <a:rPr lang="en-US" sz="1200" b="1" dirty="0" err="1"/>
              <a:t>Networx</a:t>
            </a:r>
            <a:r>
              <a:rPr lang="en-US" sz="1200" b="1" dirty="0"/>
              <a:t> of 1152 blocks, 2304 processors Intel of 2.4 GHz Xeon Speed of 11,2 </a:t>
            </a:r>
            <a:r>
              <a:rPr lang="en-US" sz="1200" b="1" dirty="0" err="1"/>
              <a:t>TeraFLOPS</a:t>
            </a:r>
            <a:endParaRPr lang="ru-RU" sz="1200" b="1" dirty="0"/>
          </a:p>
        </p:txBody>
      </p:sp>
      <p:pic>
        <p:nvPicPr>
          <p:cNvPr id="2053" name="Рисунок 12" descr="Компьютер ASCI Whi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2044" y="3573016"/>
            <a:ext cx="2671479"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1115616" y="5301208"/>
            <a:ext cx="3024336" cy="1015663"/>
          </a:xfrm>
          <a:prstGeom prst="rect">
            <a:avLst/>
          </a:prstGeom>
        </p:spPr>
        <p:txBody>
          <a:bodyPr wrap="square">
            <a:spAutoFit/>
          </a:bodyPr>
          <a:lstStyle/>
          <a:p>
            <a:pPr lvl="0"/>
            <a:r>
              <a:rPr lang="en-US" sz="1200" b="1" dirty="0" smtClean="0"/>
              <a:t>4.</a:t>
            </a:r>
            <a:r>
              <a:rPr lang="ru-RU" sz="1200" b="1" dirty="0" smtClean="0"/>
              <a:t> </a:t>
            </a:r>
            <a:r>
              <a:rPr lang="ru-RU" sz="1200" b="1" dirty="0"/>
              <a:t>ASCI </a:t>
            </a:r>
            <a:r>
              <a:rPr lang="ru-RU" sz="1200" b="1" dirty="0" err="1" smtClean="0"/>
              <a:t>White</a:t>
            </a:r>
            <a:r>
              <a:rPr lang="ru-RU" sz="1200" b="1" dirty="0" smtClean="0"/>
              <a:t>                                                                                                                </a:t>
            </a:r>
            <a:endParaRPr lang="ru-RU" sz="1200" b="1" dirty="0"/>
          </a:p>
          <a:p>
            <a:r>
              <a:rPr lang="en-US" sz="1200" b="1" dirty="0"/>
              <a:t>National laboratory of the USA, Los </a:t>
            </a:r>
            <a:r>
              <a:rPr lang="en-US" sz="1200" b="1" dirty="0" smtClean="0"/>
              <a:t>Alamos. </a:t>
            </a:r>
            <a:r>
              <a:rPr lang="en-US" sz="1200" b="1" dirty="0"/>
              <a:t>Manufacturer IBM638 of blocks, 8192 processors IBM RS6000 SP Power3 375 MHz</a:t>
            </a:r>
            <a:r>
              <a:rPr lang="en-US" sz="1200" b="1" dirty="0" smtClean="0"/>
              <a:t> </a:t>
            </a:r>
            <a:r>
              <a:rPr lang="en-US" sz="1200" b="1" dirty="0"/>
              <a:t>Speed of 7,304 </a:t>
            </a:r>
            <a:r>
              <a:rPr lang="en-US" sz="1200" b="1" dirty="0" err="1"/>
              <a:t>TeraFLOPS</a:t>
            </a:r>
            <a:endParaRPr lang="ru-RU" sz="1200" b="1" dirty="0"/>
          </a:p>
        </p:txBody>
      </p:sp>
      <p:pic>
        <p:nvPicPr>
          <p:cNvPr id="2054" name="Рисунок 13" descr="Снимок экрана с открытым окном О программе"/>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8490" y="3594636"/>
            <a:ext cx="2635018" cy="156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5208490" y="5301208"/>
            <a:ext cx="2799424" cy="830997"/>
          </a:xfrm>
          <a:prstGeom prst="rect">
            <a:avLst/>
          </a:prstGeom>
        </p:spPr>
        <p:txBody>
          <a:bodyPr wrap="square">
            <a:spAutoFit/>
          </a:bodyPr>
          <a:lstStyle/>
          <a:p>
            <a:pPr lvl="0"/>
            <a:r>
              <a:rPr lang="en-US" sz="1200" b="1" dirty="0" smtClean="0"/>
              <a:t>5.</a:t>
            </a:r>
            <a:r>
              <a:rPr lang="ru-RU" sz="1200" dirty="0"/>
              <a:t> </a:t>
            </a:r>
            <a:r>
              <a:rPr lang="ru-RU" sz="1200" b="1" dirty="0" err="1" smtClean="0"/>
              <a:t>Seaborg</a:t>
            </a:r>
            <a:endParaRPr lang="en-US" sz="1200" b="1" dirty="0" smtClean="0"/>
          </a:p>
          <a:p>
            <a:pPr lvl="0"/>
            <a:r>
              <a:rPr lang="en-US" sz="1200" b="1" dirty="0"/>
              <a:t>Berkeley, the USA 416 blocks, 6656 processors IBM RS6000 SP Power3 375 MHz</a:t>
            </a:r>
            <a:r>
              <a:rPr lang="en-US" sz="1200" b="1" dirty="0" smtClean="0"/>
              <a:t> </a:t>
            </a:r>
            <a:r>
              <a:rPr lang="en-US" sz="1200" b="1" dirty="0"/>
              <a:t>Speed of 7,304 </a:t>
            </a:r>
            <a:r>
              <a:rPr lang="en-US" sz="1200" b="1" dirty="0" err="1"/>
              <a:t>TeraFLOPS</a:t>
            </a:r>
            <a:endParaRPr lang="ru-RU" sz="1200" b="1" dirty="0"/>
          </a:p>
        </p:txBody>
      </p:sp>
    </p:spTree>
    <p:extLst>
      <p:ext uri="{BB962C8B-B14F-4D97-AF65-F5344CB8AC3E}">
        <p14:creationId xmlns:p14="http://schemas.microsoft.com/office/powerpoint/2010/main" val="3927920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1508" y="692696"/>
            <a:ext cx="8700972" cy="2031325"/>
          </a:xfrm>
          <a:prstGeom prst="rect">
            <a:avLst/>
          </a:prstGeom>
        </p:spPr>
        <p:txBody>
          <a:bodyPr wrap="square">
            <a:spAutoFit/>
          </a:bodyPr>
          <a:lstStyle/>
          <a:p>
            <a:r>
              <a:rPr lang="ru-RU" dirty="0"/>
              <a:t> </a:t>
            </a:r>
            <a:r>
              <a:rPr lang="en-US" dirty="0"/>
              <a:t>Mainframes are big computers, with high speed and the big computing resources which can process a considerable quantity of the data and carry out processing of inquiries simultaneously several thousand users.</a:t>
            </a:r>
            <a:r>
              <a:rPr lang="ru-RU" dirty="0" smtClean="0"/>
              <a:t> </a:t>
            </a:r>
            <a:endParaRPr lang="en-US" dirty="0"/>
          </a:p>
          <a:p>
            <a:r>
              <a:rPr lang="en-US" dirty="0"/>
              <a:t> Physically mainframes have one  system block in the size about a case to which are connected to terminals (the terminal </a:t>
            </a:r>
            <a:r>
              <a:rPr lang="en-US" dirty="0" smtClean="0"/>
              <a:t>consists </a:t>
            </a:r>
            <a:r>
              <a:rPr lang="en-US" dirty="0"/>
              <a:t>of the monitor and the keyboard). Mainframes for storage and processing of the big databases, and also large web-knots with a considerable quantity of simultaneous references are used.</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08" y="2924944"/>
            <a:ext cx="3762375"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7" y="2852936"/>
            <a:ext cx="3117894" cy="3824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975471" y="6198061"/>
            <a:ext cx="2194447" cy="369332"/>
          </a:xfrm>
          <a:prstGeom prst="rect">
            <a:avLst/>
          </a:prstGeom>
        </p:spPr>
        <p:txBody>
          <a:bodyPr wrap="none">
            <a:spAutoFit/>
          </a:bodyPr>
          <a:lstStyle/>
          <a:p>
            <a:r>
              <a:rPr lang="en-US" dirty="0"/>
              <a:t>IBM System </a:t>
            </a:r>
            <a:r>
              <a:rPr lang="en-US" dirty="0" smtClean="0"/>
              <a:t>z9 model</a:t>
            </a:r>
            <a:endParaRPr lang="ru-RU" dirty="0"/>
          </a:p>
        </p:txBody>
      </p:sp>
      <p:sp>
        <p:nvSpPr>
          <p:cNvPr id="6" name="Прямоугольник 5"/>
          <p:cNvSpPr/>
          <p:nvPr/>
        </p:nvSpPr>
        <p:spPr>
          <a:xfrm>
            <a:off x="2717456" y="-17151"/>
            <a:ext cx="3649076" cy="923330"/>
          </a:xfrm>
          <a:prstGeom prst="rect">
            <a:avLst/>
          </a:prstGeom>
        </p:spPr>
        <p:txBody>
          <a:bodyPr wrap="none">
            <a:spAutoFit/>
          </a:bodyPr>
          <a:lstStyle/>
          <a:p>
            <a:pPr algn="ct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Mainframes</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31945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8325" y="931094"/>
            <a:ext cx="8604448" cy="1754326"/>
          </a:xfrm>
          <a:prstGeom prst="rect">
            <a:avLst/>
          </a:prstGeom>
        </p:spPr>
        <p:txBody>
          <a:bodyPr wrap="square">
            <a:spAutoFit/>
          </a:bodyPr>
          <a:lstStyle/>
          <a:p>
            <a:r>
              <a:rPr lang="ru-RU" b="1" dirty="0" smtClean="0"/>
              <a:t> </a:t>
            </a:r>
            <a:r>
              <a:rPr lang="en-US" b="1" dirty="0" smtClean="0"/>
              <a:t>Servers</a:t>
            </a:r>
            <a:r>
              <a:rPr lang="ru-RU" dirty="0" smtClean="0"/>
              <a:t>- </a:t>
            </a:r>
            <a:r>
              <a:rPr lang="en-US" dirty="0" smtClean="0"/>
              <a:t>These are computers which serve as the central knots in computer networks. On servers the software is established, allowing to operate network work.</a:t>
            </a:r>
          </a:p>
          <a:p>
            <a:r>
              <a:rPr lang="en-US" dirty="0" smtClean="0"/>
              <a:t> On servers the information which all computers connected to a network can use is stored. Working capacity of all network and safety of databases and other information depends on the server , therefore servers have some backup  duplicating systems of data storage, power supplies, possibility of replacement of faulty blocks without work interruption. </a:t>
            </a:r>
            <a:endParaRPr lang="ru-RU" dirty="0"/>
          </a:p>
        </p:txBody>
      </p:sp>
      <p:sp>
        <p:nvSpPr>
          <p:cNvPr id="5" name="Прямоугольник 4"/>
          <p:cNvSpPr/>
          <p:nvPr/>
        </p:nvSpPr>
        <p:spPr>
          <a:xfrm>
            <a:off x="3203848" y="6202392"/>
            <a:ext cx="3312368" cy="369332"/>
          </a:xfrm>
          <a:prstGeom prst="rect">
            <a:avLst/>
          </a:prstGeom>
        </p:spPr>
        <p:txBody>
          <a:bodyPr wrap="square">
            <a:spAutoFit/>
          </a:bodyPr>
          <a:lstStyle/>
          <a:p>
            <a:r>
              <a:rPr lang="en-US" dirty="0" err="1"/>
              <a:t>easyStore</a:t>
            </a:r>
            <a:r>
              <a:rPr lang="en-US" dirty="0"/>
              <a:t> AH340-UA230N </a:t>
            </a:r>
            <a:endParaRPr lang="ru-RU"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871" y="2685420"/>
            <a:ext cx="3857739" cy="351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0831" y="2685420"/>
            <a:ext cx="4211942" cy="351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3373071" y="116632"/>
            <a:ext cx="2295052" cy="923330"/>
          </a:xfrm>
          <a:prstGeom prst="rect">
            <a:avLst/>
          </a:prstGeom>
        </p:spPr>
        <p:txBody>
          <a:bodyPr wrap="none">
            <a:spAutoFit/>
          </a:bodyPr>
          <a:lstStyle/>
          <a:p>
            <a:pPr algn="ct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Servers</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422709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786055"/>
            <a:ext cx="5904656" cy="923330"/>
          </a:xfrm>
          <a:prstGeom prst="rect">
            <a:avLst/>
          </a:prstGeom>
        </p:spPr>
        <p:txBody>
          <a:bodyPr wrap="square">
            <a:spAutoFit/>
          </a:bodyPr>
          <a:lstStyle/>
          <a:p>
            <a:r>
              <a:rPr lang="en-US" b="1" dirty="0" smtClean="0"/>
              <a:t>Personal </a:t>
            </a:r>
            <a:r>
              <a:rPr lang="en-US" b="1" dirty="0"/>
              <a:t>computers </a:t>
            </a:r>
            <a:r>
              <a:rPr lang="en-US" dirty="0"/>
              <a:t>are computers which can be used by one person irrespective of other computers. Personal computers can be desktop, laptop and </a:t>
            </a:r>
            <a:r>
              <a:rPr lang="en-US" dirty="0" smtClean="0"/>
              <a:t>Palmtop.</a:t>
            </a:r>
            <a:endParaRPr lang="ru-RU" dirty="0"/>
          </a:p>
        </p:txBody>
      </p:sp>
      <p:sp>
        <p:nvSpPr>
          <p:cNvPr id="5" name="Прямоугольник 4"/>
          <p:cNvSpPr/>
          <p:nvPr/>
        </p:nvSpPr>
        <p:spPr>
          <a:xfrm>
            <a:off x="179512" y="1628800"/>
            <a:ext cx="5904656" cy="923330"/>
          </a:xfrm>
          <a:prstGeom prst="rect">
            <a:avLst/>
          </a:prstGeom>
        </p:spPr>
        <p:txBody>
          <a:bodyPr wrap="square">
            <a:spAutoFit/>
          </a:bodyPr>
          <a:lstStyle/>
          <a:p>
            <a:r>
              <a:rPr lang="ru-RU" dirty="0"/>
              <a:t> </a:t>
            </a:r>
            <a:r>
              <a:rPr lang="en-US" b="1" dirty="0"/>
              <a:t>Desktop</a:t>
            </a:r>
            <a:r>
              <a:rPr lang="en-US" dirty="0"/>
              <a:t> computers consist of several blocks - the system block, the monitor, the keyboard and a mouse which are connected among themselves.</a:t>
            </a:r>
            <a:endParaRPr lang="ru-RU" dirty="0"/>
          </a:p>
        </p:txBody>
      </p:sp>
      <p:pic>
        <p:nvPicPr>
          <p:cNvPr id="5122" name="Рисунок 17" descr="Настольный компьютер с горизонтальным системным блоко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0620"/>
            <a:ext cx="2076450"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Рисунок 18" descr="Настольный компьютер с вертикальным системным блоко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2022046"/>
            <a:ext cx="2076450"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336591" y="3645024"/>
            <a:ext cx="5817849" cy="369332"/>
          </a:xfrm>
          <a:prstGeom prst="rect">
            <a:avLst/>
          </a:prstGeom>
        </p:spPr>
        <p:txBody>
          <a:bodyPr wrap="square">
            <a:spAutoFit/>
          </a:bodyPr>
          <a:lstStyle/>
          <a:p>
            <a:r>
              <a:rPr lang="ru-RU" dirty="0"/>
              <a:t> </a:t>
            </a:r>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591" y="2492896"/>
            <a:ext cx="5315530" cy="41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0539" y="3933056"/>
            <a:ext cx="2046224" cy="2853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107504" y="45931"/>
            <a:ext cx="6389634" cy="707886"/>
          </a:xfrm>
          <a:prstGeom prst="rect">
            <a:avLst/>
          </a:prstGeom>
        </p:spPr>
        <p:txBody>
          <a:bodyPr wrap="none">
            <a:spAutoFit/>
          </a:bodyPr>
          <a:lstStyle/>
          <a:p>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Desktop Personal computers </a:t>
            </a:r>
            <a:endParaRPr lang="ru-RU" sz="4000" dirty="0"/>
          </a:p>
        </p:txBody>
      </p:sp>
    </p:spTree>
    <p:extLst>
      <p:ext uri="{BB962C8B-B14F-4D97-AF65-F5344CB8AC3E}">
        <p14:creationId xmlns:p14="http://schemas.microsoft.com/office/powerpoint/2010/main" val="20487949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738570"/>
            <a:ext cx="4572000" cy="1754326"/>
          </a:xfrm>
          <a:prstGeom prst="rect">
            <a:avLst/>
          </a:prstGeom>
        </p:spPr>
        <p:txBody>
          <a:bodyPr>
            <a:spAutoFit/>
          </a:bodyPr>
          <a:lstStyle/>
          <a:p>
            <a:r>
              <a:rPr lang="en-US" dirty="0"/>
              <a:t>Modern portable computers have name notebook. The laptop has the liquid crystal display, the keyboard combined with the system block, the optical disk drive (DVD+RW). Besides, necessarily there is a manipulator for management of the cursor. </a:t>
            </a:r>
            <a:endParaRPr lang="ru-RU"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7680" y="62105"/>
            <a:ext cx="2209428" cy="2209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676" y="2564904"/>
            <a:ext cx="5200436" cy="379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24899" y="2492896"/>
            <a:ext cx="2243474" cy="190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7680" y="4653136"/>
            <a:ext cx="2272750" cy="2022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331640" y="0"/>
            <a:ext cx="3040769" cy="923330"/>
          </a:xfrm>
          <a:prstGeom prst="rect">
            <a:avLst/>
          </a:prstGeom>
        </p:spPr>
        <p:txBody>
          <a:bodyPr wrap="none">
            <a:sp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Notebook</a:t>
            </a:r>
            <a:endParaRPr lang="ru-RU" sz="5400" dirty="0"/>
          </a:p>
        </p:txBody>
      </p:sp>
    </p:spTree>
    <p:extLst>
      <p:ext uri="{BB962C8B-B14F-4D97-AF65-F5344CB8AC3E}">
        <p14:creationId xmlns:p14="http://schemas.microsoft.com/office/powerpoint/2010/main" val="3514029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2180</TotalTime>
  <Words>778</Words>
  <Application>Microsoft Office PowerPoint</Application>
  <PresentationFormat>Экран (4:3)</PresentationFormat>
  <Paragraphs>42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42</cp:revision>
  <dcterms:created xsi:type="dcterms:W3CDTF">2011-11-22T15:15:22Z</dcterms:created>
  <dcterms:modified xsi:type="dcterms:W3CDTF">2011-12-07T00:56:47Z</dcterms:modified>
</cp:coreProperties>
</file>