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7568E-4CDB-4371-8CEA-98BE1BEFD9D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281973"/>
      </p:ext>
    </p:extLst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7B9F2-75F5-4742-946F-1F6B948F128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503719"/>
      </p:ext>
    </p:extLst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433B0-60C5-402C-AE0F-E1EBFC6C75E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237079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B730B-7D25-4130-833F-479CE7F3487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371086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D6C3F-3DEC-4D40-9EB7-4C9CF6247BC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357405"/>
      </p:ext>
    </p:extLst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97313-705F-46BF-8A80-AA79C16C61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031364"/>
      </p:ext>
    </p:extLst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BB57-8EC6-404A-9219-48D4BE0FE8A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476405"/>
      </p:ext>
    </p:extLst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EC7C7-CD3B-4659-AE6D-B3E7697BEEA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050476"/>
      </p:ext>
    </p:extLst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F89FB9-0FA0-4245-869D-8739FFC2E39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117978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594AB-70F1-4EB8-AE0B-BF56A9E8407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471309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92B22-E460-49ED-A54A-133D415C067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311747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00"/>
            </a:gs>
            <a:gs pos="50000">
              <a:srgbClr val="5F5F5F"/>
            </a:gs>
            <a:gs pos="100000">
              <a:srgbClr val="FF00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B32A38-A3EA-4BC2-928C-1B546E80B48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228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WordArt 6"/>
          <p:cNvSpPr>
            <a:spLocks noChangeArrowheads="1" noChangeShapeType="1" noTextEdit="1"/>
          </p:cNvSpPr>
          <p:nvPr/>
        </p:nvSpPr>
        <p:spPr bwMode="auto">
          <a:xfrm>
            <a:off x="2700338" y="2205038"/>
            <a:ext cx="3959225" cy="1557337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</a:rPr>
              <a:t>900</a:t>
            </a:r>
          </a:p>
        </p:txBody>
      </p:sp>
      <p:sp>
        <p:nvSpPr>
          <p:cNvPr id="2052" name="WordArt 7"/>
          <p:cNvSpPr>
            <a:spLocks noChangeArrowheads="1" noChangeShapeType="1" noTextEdit="1"/>
          </p:cNvSpPr>
          <p:nvPr/>
        </p:nvSpPr>
        <p:spPr bwMode="auto">
          <a:xfrm>
            <a:off x="2916238" y="4076700"/>
            <a:ext cx="3311525" cy="1008063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</a:rPr>
              <a:t>дней</a:t>
            </a:r>
          </a:p>
        </p:txBody>
      </p:sp>
    </p:spTree>
    <p:extLst>
      <p:ext uri="{BB962C8B-B14F-4D97-AF65-F5344CB8AC3E}">
        <p14:creationId xmlns:p14="http://schemas.microsoft.com/office/powerpoint/2010/main" val="310824673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82" name="Picture 18" descr="0_3df7_13b69472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1268413"/>
            <a:ext cx="3048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2073213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9" descr="0_10a5_696d9944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333375"/>
            <a:ext cx="6229350" cy="568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10" descr="0_3e11_43b95bc9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644900"/>
            <a:ext cx="3665537" cy="274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630855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900113" y="836613"/>
            <a:ext cx="7597775" cy="421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>
                <a:solidFill>
                  <a:srgbClr val="000000"/>
                </a:solidFill>
              </a:rPr>
              <a:t>Город и его борьба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</a:rPr>
              <a:t>Но город жил и боролся. Заводы продолжали выпускать военную продукцию. Голодные измученные люди находили в себе силы работать. Кировский завод оказался в опасной близости от расположения немецких войск, и тем не менее там круглосуточно шла работа по изготовлению танков. Мужчины, женщины и подростки стояли у станков. Завод бомбили, в цехах возникали пожары, но никто не покидал рабочих мест. Из ворот завода ежедневно выходили танки и шли прямиком на фронт. В ноябре - декабре 1941 года производство снарядов и мин превышало миллион штук в месяц. </a:t>
            </a:r>
          </a:p>
        </p:txBody>
      </p:sp>
    </p:spTree>
    <p:extLst>
      <p:ext uri="{BB962C8B-B14F-4D97-AF65-F5344CB8AC3E}">
        <p14:creationId xmlns:p14="http://schemas.microsoft.com/office/powerpoint/2010/main" val="3268925664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 descr="0_25b02_71e994f3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8913"/>
            <a:ext cx="5184775" cy="317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3068638"/>
            <a:ext cx="5232400" cy="34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7063897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5"/>
          <p:cNvSpPr txBox="1">
            <a:spLocks noChangeArrowheads="1"/>
          </p:cNvSpPr>
          <p:nvPr/>
        </p:nvSpPr>
        <p:spPr bwMode="auto">
          <a:xfrm>
            <a:off x="1403350" y="4724400"/>
            <a:ext cx="67691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</a:rPr>
              <a:t>8 </a:t>
            </a:r>
            <a:r>
              <a:rPr lang="ru-RU" sz="2000">
                <a:solidFill>
                  <a:srgbClr val="000000"/>
                </a:solidFill>
              </a:rPr>
              <a:t>августа 1942 года в большом зале филармонии блокадного Ленинграда звучит знаменитая седьмая симфония Д. Д. Шостаковича. Свободных мест не было.</a:t>
            </a:r>
          </a:p>
        </p:txBody>
      </p:sp>
      <p:pic>
        <p:nvPicPr>
          <p:cNvPr id="29702" name="Picture 6" descr="0_3e0e_cb8e240d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88913"/>
            <a:ext cx="5648325" cy="423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4713181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Picture 7" descr="0_3e06_fd16c0f4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620713"/>
            <a:ext cx="6985000" cy="526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7079551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0_3e0d_e321bf95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4897437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 descr="0_3e02_4dbf7e34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3141663"/>
            <a:ext cx="4568825" cy="342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 descr="0_3a901_b833dbfe_X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716338"/>
            <a:ext cx="3446463" cy="295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5848082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1763713" y="188913"/>
            <a:ext cx="5688012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Прорыв и снятие блокады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19477" name="Group 21"/>
          <p:cNvGraphicFramePr>
            <a:graphicFrameLocks noGrp="1"/>
          </p:cNvGraphicFramePr>
          <p:nvPr/>
        </p:nvGraphicFramePr>
        <p:xfrm>
          <a:off x="5364163" y="3213100"/>
          <a:ext cx="2663825" cy="2530475"/>
        </p:xfrm>
        <a:graphic>
          <a:graphicData uri="http://schemas.openxmlformats.org/drawingml/2006/table">
            <a:tbl>
              <a:tblPr/>
              <a:tblGrid>
                <a:gridCol w="2663825"/>
              </a:tblGrid>
              <a:tr h="2530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Слава и тебе, великий город, 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Сливший воедино фронт и тыл. 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небывалых трудностях который 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Выстоял. Сражался. Победил.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471" name="Rectangle 15"/>
          <p:cNvSpPr>
            <a:spLocks noChangeArrowheads="1"/>
          </p:cNvSpPr>
          <p:nvPr/>
        </p:nvSpPr>
        <p:spPr bwMode="auto">
          <a:xfrm>
            <a:off x="827088" y="1196975"/>
            <a:ext cx="4356100" cy="435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2 декабря 1942 года Ставка Верховного главнокомандующего утвердила план операции Волховского и Ленинградского фронтов, условно названный "Искра". Местом прорыва блокады был избран узкий выступ, разделявший войска фронтов. Учитывая выгодную обстановку, сложившуюся к началу следующего года, Ставка приказала 12 января 1943 года перейти в наступление южнее Ладожского озера и прорвать блокаду Ленинграда. </a:t>
            </a:r>
            <a:endParaRPr lang="ru-RU" sz="2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732340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468313" y="549275"/>
            <a:ext cx="7980362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</a:rPr>
              <a:t>12 января 1943 года в 9 часов 30 минут утреннюю тишину разорвал залп "катюш" - во всей полосе наступления началась артиллерийская подготовка. Как только она закончилась, на лед вышли тысячи солдат. К концу первого дня наступления войска закрепились на двух плацдармах на левом берегу Невы. К полудню 18 января в районе Рабочих посёлков №5 и 1 произошла встреча двух фронтов. В ночь на 19 января 1943 года радио Ленинграда передало, что блокада прорвана. </a:t>
            </a: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2636838"/>
            <a:ext cx="5483225" cy="386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9302182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827088" y="765175"/>
            <a:ext cx="7200900" cy="393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>
                <a:solidFill>
                  <a:srgbClr val="000000"/>
                </a:solidFill>
              </a:rPr>
              <a:t>Последние слова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</a:rPr>
              <a:t>Тем, кто родился после войны, многого уже не понять и того, что пережило военное поколение - не пережить. Можно только слушать рассказы тех, кто выжил, и постараться осознать, попытаться почувствовать, что они пережили, и сохранить это в памяти... И отдать дань вечного уважения и вечной благодарности.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</a:rPr>
              <a:t>Те, кто пережил блокаду, были обычными людьми. Они сумели совершить невозможное - пережить ледяной ад. И не только пережить, но и остаться людьми. Они уходят, и вместе с ними уходит история. От нас зависит, чтобы она не ушла навсегда</a:t>
            </a:r>
          </a:p>
        </p:txBody>
      </p:sp>
    </p:spTree>
    <p:extLst>
      <p:ext uri="{BB962C8B-B14F-4D97-AF65-F5344CB8AC3E}">
        <p14:creationId xmlns:p14="http://schemas.microsoft.com/office/powerpoint/2010/main" val="965802420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0_3de1_27b86c1d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908050"/>
            <a:ext cx="65532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164988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468313" y="260350"/>
            <a:ext cx="75596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600">
                <a:solidFill>
                  <a:srgbClr val="000000"/>
                </a:solidFill>
              </a:rPr>
              <a:t>Жертвы блокады Ленинграда.</a:t>
            </a:r>
          </a:p>
        </p:txBody>
      </p:sp>
      <p:sp>
        <p:nvSpPr>
          <p:cNvPr id="21507" name="Text Box 7"/>
          <p:cNvSpPr txBox="1">
            <a:spLocks noChangeArrowheads="1"/>
          </p:cNvSpPr>
          <p:nvPr/>
        </p:nvSpPr>
        <p:spPr bwMode="auto">
          <a:xfrm>
            <a:off x="539750" y="1125538"/>
            <a:ext cx="6985000" cy="256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600" b="1">
                <a:solidFill>
                  <a:srgbClr val="000000"/>
                </a:solidFill>
              </a:rPr>
              <a:t>От голода умерло - 640 тыс. человек.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600" b="1">
                <a:solidFill>
                  <a:srgbClr val="000000"/>
                </a:solidFill>
              </a:rPr>
              <a:t>От боевых действий – 235 тыс. человек.</a:t>
            </a:r>
          </a:p>
        </p:txBody>
      </p:sp>
      <p:pic>
        <p:nvPicPr>
          <p:cNvPr id="21508" name="Picture 8" descr="0_3df3_fff81043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429000"/>
            <a:ext cx="4200525" cy="315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Picture 9" descr="0_25afc_49881b37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860800"/>
            <a:ext cx="3529012" cy="242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9630072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1713 C 0.00226 0.01158 0.00712 0.0044 0.01285 -0.00139 C 0.02448 -0.01296 0.0375 -0.02268 0.04896 -0.03472 C 0.0533 -0.03935 0.05695 -0.04514 0.06146 -0.04953 C 0.06528 -0.05324 0.07014 -0.05509 0.07396 -0.05879 C 0.07761 -0.0625 0.08021 -0.06782 0.08368 -0.07176 C 0.10486 -0.09629 0.08559 -0.07291 0.10313 -0.08842 C 0.11597 -0.09977 0.12847 -0.11852 0.13924 -0.13287 C 0.14931 -0.14629 0.15521 -0.16389 0.16285 -0.17916 C 0.17257 -0.19861 0.18594 -0.21551 0.19618 -0.23472 C 0.20538 -0.25185 0.19236 -0.23333 0.20313 -0.24768 C 0.2059 -0.25879 0.20243 -0.24768 0.20868 -0.25879 C 0.21024 -0.26157 0.21111 -0.26527 0.21285 -0.26805 C 0.22066 -0.28055 0.22205 -0.27939 0.22674 -0.29213 " pathEditMode="relative" rAng="0" ptsTypes="fffffffffffffA">
                                      <p:cBhvr>
                                        <p:cTn id="13" dur="2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28" y="-1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225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547813" y="333375"/>
            <a:ext cx="6985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200">
                <a:solidFill>
                  <a:srgbClr val="000000"/>
                </a:solidFill>
              </a:rPr>
              <a:t>6000 бомб обрушилось на город.</a:t>
            </a:r>
          </a:p>
        </p:txBody>
      </p:sp>
      <p:pic>
        <p:nvPicPr>
          <p:cNvPr id="23557" name="Picture 5" descr="0_3e04_9975e604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484313"/>
            <a:ext cx="4319587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2924175"/>
            <a:ext cx="4438650" cy="344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6448209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8913"/>
            <a:ext cx="4440238" cy="363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573463"/>
            <a:ext cx="489585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6" name="Picture 7" descr="0_3e10_9da86c0a_X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549275"/>
            <a:ext cx="4487862" cy="336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987088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684213" y="1196975"/>
            <a:ext cx="4697412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</a:rPr>
              <a:t>Летом 1941 года на Ленинград шла группа армий "Север", общей численностью 500 тысяч человек, под командованием генерал</a:t>
            </a:r>
            <a:r>
              <a:rPr lang="en-US">
                <a:solidFill>
                  <a:srgbClr val="000000"/>
                </a:solidFill>
              </a:rPr>
              <a:t> </a:t>
            </a:r>
            <a:r>
              <a:rPr lang="ru-RU">
                <a:solidFill>
                  <a:srgbClr val="000000"/>
                </a:solidFill>
              </a:rPr>
              <a:t>-</a:t>
            </a:r>
            <a:r>
              <a:rPr lang="en-US">
                <a:solidFill>
                  <a:srgbClr val="000000"/>
                </a:solidFill>
              </a:rPr>
              <a:t> </a:t>
            </a:r>
            <a:r>
              <a:rPr lang="ru-RU">
                <a:solidFill>
                  <a:srgbClr val="000000"/>
                </a:solidFill>
              </a:rPr>
              <a:t>фельдмаршала фон Лееба. Леебу поручалось уничтожить части Красной армии, расположенные в Прибалтике, развить наступление, захватить все военно-морские базы на Балтийском море и к 21 июля овладеть Ленинградом. </a:t>
            </a:r>
          </a:p>
        </p:txBody>
      </p:sp>
      <p:pic>
        <p:nvPicPr>
          <p:cNvPr id="15370" name="Picture 10" descr="pan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3068638"/>
            <a:ext cx="2894013" cy="328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1436337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pan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341438"/>
            <a:ext cx="208121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539750" y="981075"/>
            <a:ext cx="4032250" cy="476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</a:rPr>
              <a:t>. 9 июля был занят Псков. 10 июля немецкие танки прорвали фронт и пошли на Лугу. До Ленинграда оставалось 180 километров. 21 августа немцы заняли станцию Чудово, перерезали Октябрьскую железную дорогу и через 8 дней овладели Тосно. 30 августа пал крупный железнодорожный узел Мга. Последняя железная дорога, соединяющая Ленинград со страной, оказалась в руках немцев. 8 сентября 1941 года гитлеровцы захватили у истока Невы город Шлиссельбург, окружив Ленинград с суши. Началась 871-дневная блокада Ленинграда.</a:t>
            </a:r>
          </a:p>
        </p:txBody>
      </p:sp>
    </p:spTree>
    <p:extLst>
      <p:ext uri="{BB962C8B-B14F-4D97-AF65-F5344CB8AC3E}">
        <p14:creationId xmlns:p14="http://schemas.microsoft.com/office/powerpoint/2010/main" val="4206603747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8" name="Rectangle 22"/>
          <p:cNvSpPr>
            <a:spLocks noChangeArrowheads="1"/>
          </p:cNvSpPr>
          <p:nvPr/>
        </p:nvSpPr>
        <p:spPr bwMode="auto">
          <a:xfrm>
            <a:off x="1042988" y="404813"/>
            <a:ext cx="6985000" cy="393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>
                <a:solidFill>
                  <a:srgbClr val="000000"/>
                </a:solidFill>
              </a:rPr>
              <a:t>Начало блокады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</a:rPr>
              <a:t>10 и 11 сентября был проведён переучёт всех съестных припасов, скота, птицы, зерна. Исходя из фактического расхода на обеспечение войск и населения, на 12 сентября имелось: муки и зерна на 35 дней, крупы и макарон на 30, мяса на 33 дня, жиров на 45, сахара и кондитерских изделий на 60 дней. Почти отсутствовали картофель и овощи. Чтобы растянуть ничтожные запасы муки, по решению Ленгорисполкома к ней подмешивалось 12 процентов солодовой, соевой и овсяной муки, 2,5 процента размолотых жмыхов и 1,5 процента отрубей. </a:t>
            </a:r>
          </a:p>
        </p:txBody>
      </p:sp>
    </p:spTree>
    <p:extLst>
      <p:ext uri="{BB962C8B-B14F-4D97-AF65-F5344CB8AC3E}">
        <p14:creationId xmlns:p14="http://schemas.microsoft.com/office/powerpoint/2010/main" val="3715167589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1403350" y="260350"/>
            <a:ext cx="6264275" cy="476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>
                <a:solidFill>
                  <a:srgbClr val="000000"/>
                </a:solidFill>
              </a:rPr>
              <a:t>Дорога Жизни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</a:rPr>
              <a:t>Для подвоза продовольствия и боеприпасов оставалась единственная коммуникация - по Ладожскому озеру. К началу войны оно было мало освоено и практически не изучено. 30 августа 1941 года Государственный Комитет Обороны принял решение о доставке грузов в Ленинград через Ладожское озеро. На западном берегу озера началось сооружение порта в небольшой бухте Осиновец, в 55 километрах от Ленинграда. 12 сентября 1941 года к причалам мыса Осиновец с восточного берега Ладожского озера пришли две баржи, доставив 626 тонн зерна и 116 тонн муки. Так начала действовать блокадная "артерия" Ленинграда, которую народ назвал "Дорогой жизни". </a:t>
            </a:r>
          </a:p>
        </p:txBody>
      </p:sp>
    </p:spTree>
    <p:extLst>
      <p:ext uri="{BB962C8B-B14F-4D97-AF65-F5344CB8AC3E}">
        <p14:creationId xmlns:p14="http://schemas.microsoft.com/office/powerpoint/2010/main" val="1266429374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9" name="Picture 7" descr="0_3e19_6e95c946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60350"/>
            <a:ext cx="325437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 descr="11570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3068638"/>
            <a:ext cx="619125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9495574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2195513" y="333375"/>
            <a:ext cx="46990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125 блокадных грамм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1187450" y="1400175"/>
            <a:ext cx="7029450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  <a:cs typeface="Times New Roman" pitchFamily="18" charset="0"/>
              </a:rPr>
              <a:t>С 13 ноября 1941 года норма выдачи хлеба населению была снижена. Теперь рабочие и инженерно-технические работники получали по 300 граммов хлеба, все остальные - по 150. 20 ноября и этот скудный паёк пришлось урезать. Население стало получать самую низкую норму за всё время блокады - 250 граммов на рабочую карточку и 125 граммов - на все остальные. В Ленинграде начался голод.</a:t>
            </a:r>
            <a:r>
              <a:rPr lang="ru-RU" sz="120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9225" name="Group 9"/>
          <p:cNvGraphicFramePr>
            <a:graphicFrameLocks noGrp="1"/>
          </p:cNvGraphicFramePr>
          <p:nvPr/>
        </p:nvGraphicFramePr>
        <p:xfrm>
          <a:off x="3779838" y="3357563"/>
          <a:ext cx="4795837" cy="3500437"/>
        </p:xfrm>
        <a:graphic>
          <a:graphicData uri="http://schemas.openxmlformats.org/drawingml/2006/table">
            <a:tbl>
              <a:tblPr/>
              <a:tblGrid>
                <a:gridCol w="4795837"/>
              </a:tblGrid>
              <a:tr h="35004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шумите вокруг - он дышит,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Он живой еще, он все слышит...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 из недр его вопли: "Хлеба!" 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седьмого доходят неба...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 безжалостна эта твердь.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глядит из всех окон - смерть.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9298947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/>
      <p:bldP spid="92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9" name="Picture 9" descr="хле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76250"/>
            <a:ext cx="3808412" cy="258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10" descr="карточчка на хле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765175"/>
            <a:ext cx="4338637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11" descr="карт на сахар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005263"/>
            <a:ext cx="3665537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7890356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872</Words>
  <Application>Microsoft Office PowerPoint</Application>
  <PresentationFormat>Экран (4:3)</PresentationFormat>
  <Paragraphs>36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Семья</dc:creator>
  <cp:lastModifiedBy>Семья</cp:lastModifiedBy>
  <cp:revision>1</cp:revision>
  <dcterms:created xsi:type="dcterms:W3CDTF">2012-02-22T12:10:21Z</dcterms:created>
  <dcterms:modified xsi:type="dcterms:W3CDTF">2012-02-22T12:11:02Z</dcterms:modified>
</cp:coreProperties>
</file>