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2"/>
  </p:notesMasterIdLst>
  <p:sldIdLst>
    <p:sldId id="256" r:id="rId2"/>
    <p:sldId id="264" r:id="rId3"/>
    <p:sldId id="257" r:id="rId4"/>
    <p:sldId id="258" r:id="rId5"/>
    <p:sldId id="259" r:id="rId6"/>
    <p:sldId id="260" r:id="rId7"/>
    <p:sldId id="261" r:id="rId8"/>
    <p:sldId id="262" r:id="rId9"/>
    <p:sldId id="263"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23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4537C6-CC54-4B01-AA17-F78F29525A3B}" type="datetimeFigureOut">
              <a:rPr lang="ru-RU" smtClean="0"/>
              <a:pPr/>
              <a:t>28.01.2012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7A9FEC-E052-4BF2-B4F9-5F1D9AB8F32B}" type="slidenum">
              <a:rPr lang="ru-RU" smtClean="0"/>
              <a:pPr/>
              <a:t>‹#›</a:t>
            </a:fld>
            <a:endParaRPr lang="ru-RU"/>
          </a:p>
        </p:txBody>
      </p:sp>
    </p:spTree>
    <p:extLst>
      <p:ext uri="{BB962C8B-B14F-4D97-AF65-F5344CB8AC3E}">
        <p14:creationId xmlns:p14="http://schemas.microsoft.com/office/powerpoint/2010/main" val="1345575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28.01.2012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audio" Target="file:///C:\Users\User\AppData\Local\Microsoft\Windows\Temporary%20Internet%20Files\Content.IE5\UMK7DMTX\MS900074195%5b2%5d.mid" TargetMode="Externa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332656"/>
            <a:ext cx="8229600" cy="820688"/>
          </a:xfrm>
          <a:scene3d>
            <a:camera prst="perspectiveAbove"/>
            <a:lightRig rig="threePt" dir="t"/>
          </a:scene3d>
        </p:spPr>
        <p:txBody>
          <a:bodyPr/>
          <a:lstStyle/>
          <a:p>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a:t>
            </a:r>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les androïde</a:t>
            </a:r>
            <a:r>
              <a:rPr lang="en-US"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s</a:t>
            </a:r>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a:t>
            </a:r>
            <a:endParaRPr lang="ru-RU" dirty="0">
              <a:solidFill>
                <a:schemeClr val="accent1">
                  <a:lumMod val="20000"/>
                  <a:lumOff val="80000"/>
                </a:schemeClr>
              </a:solidFill>
            </a:endParaRPr>
          </a:p>
        </p:txBody>
      </p:sp>
      <p:sp>
        <p:nvSpPr>
          <p:cNvPr id="5" name="Прямоугольник 4"/>
          <p:cNvSpPr/>
          <p:nvPr/>
        </p:nvSpPr>
        <p:spPr>
          <a:xfrm>
            <a:off x="5076056" y="1340768"/>
            <a:ext cx="3744416" cy="4608512"/>
          </a:xfrm>
          <a:prstGeom prst="rect">
            <a:avLst/>
          </a:prstGeom>
          <a:effectLst/>
        </p:spPr>
        <p:style>
          <a:lnRef idx="1">
            <a:schemeClr val="dk1"/>
          </a:lnRef>
          <a:fillRef idx="2">
            <a:schemeClr val="dk1"/>
          </a:fillRef>
          <a:effectRef idx="1">
            <a:schemeClr val="dk1"/>
          </a:effectRef>
          <a:fontRef idx="minor">
            <a:schemeClr val="dk1"/>
          </a:fontRef>
        </p:style>
        <p:txBody>
          <a:bodyPr rtlCol="0" anchor="ctr"/>
          <a:lstStyle/>
          <a:p>
            <a:r>
              <a:rPr lang="fr-FR" sz="3000" dirty="0" smtClean="0">
                <a:solidFill>
                  <a:schemeClr val="bg1"/>
                </a:solidFill>
                <a:effectLst>
                  <a:outerShdw blurRad="38100" dist="38100" dir="2700000" algn="tl">
                    <a:srgbClr val="000000">
                      <a:alpha val="43137"/>
                    </a:srgbClr>
                  </a:outerShdw>
                </a:effectLst>
                <a:latin typeface="Agency FB" pitchFamily="34" charset="0"/>
              </a:rPr>
              <a:t>Je m'appelle</a:t>
            </a:r>
            <a:r>
              <a:rPr lang="ru-RU" sz="3000" dirty="0" smtClean="0">
                <a:solidFill>
                  <a:schemeClr val="bg1"/>
                </a:solidFill>
                <a:effectLst>
                  <a:outerShdw blurRad="38100" dist="38100" dir="2700000" algn="tl">
                    <a:srgbClr val="000000">
                      <a:alpha val="43137"/>
                    </a:srgbClr>
                  </a:outerShdw>
                </a:effectLst>
                <a:latin typeface="Agency FB" pitchFamily="34" charset="0"/>
              </a:rPr>
              <a:t> </a:t>
            </a:r>
            <a:r>
              <a:rPr lang="fr-FR" sz="3000" dirty="0" smtClean="0">
                <a:solidFill>
                  <a:schemeClr val="bg1"/>
                </a:solidFill>
                <a:effectLst>
                  <a:outerShdw blurRad="38100" dist="38100" dir="2700000" algn="tl">
                    <a:srgbClr val="000000">
                      <a:alpha val="43137"/>
                    </a:srgbClr>
                  </a:outerShdw>
                </a:effectLst>
                <a:latin typeface="Agency FB" pitchFamily="34" charset="0"/>
              </a:rPr>
              <a:t>Daria Zakharova.  </a:t>
            </a:r>
          </a:p>
          <a:p>
            <a:r>
              <a:rPr lang="fr-FR" sz="3000" dirty="0" smtClean="0">
                <a:solidFill>
                  <a:schemeClr val="bg1"/>
                </a:solidFill>
                <a:effectLst>
                  <a:outerShdw blurRad="38100" dist="38100" dir="2700000" algn="tl">
                    <a:srgbClr val="000000">
                      <a:alpha val="43137"/>
                    </a:srgbClr>
                  </a:outerShdw>
                </a:effectLst>
                <a:latin typeface="Agency FB" pitchFamily="34" charset="0"/>
              </a:rPr>
              <a:t>Le numéro de mon école </a:t>
            </a:r>
          </a:p>
          <a:p>
            <a:r>
              <a:rPr lang="fr-FR" sz="3000" dirty="0" smtClean="0">
                <a:solidFill>
                  <a:schemeClr val="bg1"/>
                </a:solidFill>
                <a:effectLst>
                  <a:outerShdw blurRad="38100" dist="38100" dir="2700000" algn="tl">
                    <a:srgbClr val="000000">
                      <a:alpha val="43137"/>
                    </a:srgbClr>
                  </a:outerShdw>
                </a:effectLst>
                <a:latin typeface="Agency FB" pitchFamily="34" charset="0"/>
              </a:rPr>
              <a:t>est 282. </a:t>
            </a:r>
            <a:endParaRPr lang="ru-RU" sz="3000" dirty="0" smtClean="0">
              <a:solidFill>
                <a:schemeClr val="bg1"/>
              </a:solidFill>
              <a:effectLst>
                <a:outerShdw blurRad="38100" dist="38100" dir="2700000" algn="tl">
                  <a:srgbClr val="000000">
                    <a:alpha val="43137"/>
                  </a:srgbClr>
                </a:outerShdw>
              </a:effectLst>
              <a:latin typeface="Agency FB" pitchFamily="34" charset="0"/>
            </a:endParaRPr>
          </a:p>
          <a:p>
            <a:r>
              <a:rPr lang="fr-FR" sz="3000" dirty="0" smtClean="0">
                <a:solidFill>
                  <a:schemeClr val="bg1"/>
                </a:solidFill>
                <a:effectLst>
                  <a:outerShdw blurRad="38100" dist="38100" dir="2700000" algn="tl">
                    <a:srgbClr val="000000">
                      <a:alpha val="43137"/>
                    </a:srgbClr>
                  </a:outerShdw>
                </a:effectLst>
                <a:latin typeface="Agency FB" pitchFamily="34" charset="0"/>
              </a:rPr>
              <a:t>Je suis en 7B.</a:t>
            </a:r>
            <a:r>
              <a:rPr lang="ru-RU" sz="3000" dirty="0" smtClean="0">
                <a:solidFill>
                  <a:schemeClr val="bg1"/>
                </a:solidFill>
                <a:effectLst>
                  <a:outerShdw blurRad="38100" dist="38100" dir="2700000" algn="tl">
                    <a:srgbClr val="000000">
                      <a:alpha val="43137"/>
                    </a:srgbClr>
                  </a:outerShdw>
                </a:effectLst>
                <a:latin typeface="Agency FB" pitchFamily="34" charset="0"/>
              </a:rPr>
              <a:t> </a:t>
            </a:r>
            <a:endParaRPr lang="fr-FR" sz="3000" dirty="0" smtClean="0">
              <a:solidFill>
                <a:schemeClr val="bg1"/>
              </a:solidFill>
              <a:effectLst>
                <a:outerShdw blurRad="38100" dist="38100" dir="2700000" algn="tl">
                  <a:srgbClr val="000000">
                    <a:alpha val="43137"/>
                  </a:srgbClr>
                </a:outerShdw>
              </a:effectLst>
              <a:latin typeface="Agency FB" pitchFamily="34" charset="0"/>
            </a:endParaRPr>
          </a:p>
          <a:p>
            <a:r>
              <a:rPr lang="fr-FR" sz="3000" dirty="0" smtClean="0">
                <a:solidFill>
                  <a:schemeClr val="bg1"/>
                </a:solidFill>
                <a:effectLst>
                  <a:outerShdw blurRad="38100" dist="38100" dir="2700000" algn="tl">
                    <a:srgbClr val="000000">
                      <a:alpha val="43137"/>
                    </a:srgbClr>
                  </a:outerShdw>
                </a:effectLst>
                <a:latin typeface="Agency FB" pitchFamily="34" charset="0"/>
              </a:rPr>
              <a:t>J'habite à Saint-Pétersbourg, en Russie. </a:t>
            </a:r>
          </a:p>
          <a:p>
            <a:r>
              <a:rPr lang="fr-FR" sz="3200" dirty="0" smtClean="0">
                <a:effectLst>
                  <a:outerShdw blurRad="38100" dist="38100" dir="2700000" algn="tl">
                    <a:srgbClr val="000000">
                      <a:alpha val="43137"/>
                    </a:srgbClr>
                  </a:outerShdw>
                </a:effectLst>
                <a:latin typeface="Agency FB" pitchFamily="34" charset="0"/>
              </a:rPr>
              <a:t>Professeur de français</a:t>
            </a:r>
            <a:r>
              <a:rPr lang="ru-RU" sz="3200" dirty="0" smtClean="0">
                <a:effectLst>
                  <a:outerShdw blurRad="38100" dist="38100" dir="2700000" algn="tl">
                    <a:srgbClr val="000000">
                      <a:alpha val="43137"/>
                    </a:srgbClr>
                  </a:outerShdw>
                </a:effectLst>
              </a:rPr>
              <a:t>: </a:t>
            </a:r>
            <a:r>
              <a:rPr lang="en-US" sz="3200" dirty="0" smtClean="0">
                <a:effectLst>
                  <a:outerShdw blurRad="38100" dist="38100" dir="2700000" algn="tl">
                    <a:srgbClr val="000000">
                      <a:alpha val="43137"/>
                    </a:srgbClr>
                  </a:outerShdw>
                </a:effectLst>
                <a:latin typeface="Agency FB" pitchFamily="34" charset="0"/>
              </a:rPr>
              <a:t>Krasnova L.M.</a:t>
            </a:r>
            <a:endParaRPr lang="fr-FR" sz="3200" dirty="0" smtClean="0">
              <a:solidFill>
                <a:schemeClr val="bg1"/>
              </a:solidFill>
              <a:effectLst>
                <a:outerShdw blurRad="38100" dist="38100" dir="2700000" algn="tl">
                  <a:srgbClr val="000000">
                    <a:alpha val="43137"/>
                  </a:srgbClr>
                </a:outerShdw>
              </a:effectLst>
              <a:latin typeface="Agency FB" pitchFamily="34" charset="0"/>
            </a:endParaRPr>
          </a:p>
          <a:p>
            <a:r>
              <a:rPr lang="fr-FR" sz="3000" dirty="0" smtClean="0">
                <a:solidFill>
                  <a:schemeClr val="bg1"/>
                </a:solidFill>
                <a:effectLst>
                  <a:outerShdw blurRad="38100" dist="38100" dir="2700000" algn="tl">
                    <a:srgbClr val="000000">
                      <a:alpha val="43137"/>
                    </a:srgbClr>
                  </a:outerShdw>
                </a:effectLst>
                <a:latin typeface="Agency FB" pitchFamily="34" charset="0"/>
              </a:rPr>
              <a:t>2011-2012</a:t>
            </a:r>
          </a:p>
        </p:txBody>
      </p:sp>
      <p:pic>
        <p:nvPicPr>
          <p:cNvPr id="6" name="Рисунок 5" descr="d180d0bed0b1d0bed182d18b.jpg"/>
          <p:cNvPicPr>
            <a:picLocks noChangeAspect="1"/>
          </p:cNvPicPr>
          <p:nvPr/>
        </p:nvPicPr>
        <p:blipFill>
          <a:blip r:embed="rId3" cstate="print"/>
          <a:stretch>
            <a:fillRect/>
          </a:stretch>
        </p:blipFill>
        <p:spPr>
          <a:xfrm>
            <a:off x="323528" y="1268760"/>
            <a:ext cx="3816424" cy="4752528"/>
          </a:xfrm>
          <a:prstGeom prst="rect">
            <a:avLst/>
          </a:prstGeom>
          <a:ln>
            <a:noFill/>
          </a:ln>
          <a:effectLst>
            <a:softEdge rad="112500"/>
          </a:effectLst>
        </p:spPr>
      </p:pic>
      <p:pic>
        <p:nvPicPr>
          <p:cNvPr id="9" name="MS900069593[1].wav">
            <a:hlinkClick r:id="" action="ppaction://media"/>
          </p:cNvPr>
          <p:cNvPicPr>
            <a:picLocks noRot="1" noChangeAspect="1"/>
          </p:cNvPicPr>
          <p:nvPr>
            <a:wavAudioFile r:embed="rId1" name="MS900069593[1].wav"/>
          </p:nvPr>
        </p:nvPicPr>
        <p:blipFill>
          <a:blip r:embed="rId4" cstate="print"/>
          <a:stretch>
            <a:fillRect/>
          </a:stretch>
        </p:blipFill>
        <p:spPr>
          <a:xfrm>
            <a:off x="6444208" y="5589240"/>
            <a:ext cx="304800" cy="3048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down)">
                                      <p:cBhvr>
                                        <p:cTn id="12" dur="500"/>
                                        <p:tgtEl>
                                          <p:spTgt spid="5">
                                            <p:bg/>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wipe(down)">
                                      <p:cBhvr>
                                        <p:cTn id="22" dur="500"/>
                                        <p:tgtEl>
                                          <p:spTgt spid="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down)">
                                      <p:cBhvr>
                                        <p:cTn id="27" dur="500"/>
                                        <p:tgtEl>
                                          <p:spTgt spid="5">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
                                            <p:txEl>
                                              <p:pRg st="3" end="3"/>
                                            </p:txEl>
                                          </p:spTgt>
                                        </p:tgtEl>
                                        <p:attrNameLst>
                                          <p:attrName>style.visibility</p:attrName>
                                        </p:attrNameLst>
                                      </p:cBhvr>
                                      <p:to>
                                        <p:strVal val="visible"/>
                                      </p:to>
                                    </p:set>
                                    <p:animEffect transition="in" filter="wipe(down)">
                                      <p:cBhvr>
                                        <p:cTn id="32" dur="500"/>
                                        <p:tgtEl>
                                          <p:spTgt spid="5">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Effect transition="in" filter="wipe(down)">
                                      <p:cBhvr>
                                        <p:cTn id="37" dur="500"/>
                                        <p:tgtEl>
                                          <p:spTgt spid="5">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wipe(down)">
                                      <p:cBhvr>
                                        <p:cTn id="42" dur="500"/>
                                        <p:tgtEl>
                                          <p:spTgt spid="5">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5">
                                            <p:txEl>
                                              <p:pRg st="6" end="6"/>
                                            </p:txEl>
                                          </p:spTgt>
                                        </p:tgtEl>
                                        <p:attrNameLst>
                                          <p:attrName>style.visibility</p:attrName>
                                        </p:attrNameLst>
                                      </p:cBhvr>
                                      <p:to>
                                        <p:strVal val="visible"/>
                                      </p:to>
                                    </p:set>
                                    <p:animEffect transition="in" filter="wipe(down)">
                                      <p:cBhvr>
                                        <p:cTn id="47" dur="500"/>
                                        <p:tgtEl>
                                          <p:spTgt spid="5">
                                            <p:txEl>
                                              <p:pRg st="6" end="6"/>
                                            </p:txEl>
                                          </p:spTgt>
                                        </p:tgtEl>
                                      </p:cBhvr>
                                    </p:animEffect>
                                  </p:childTnLst>
                                </p:cTn>
                              </p:par>
                            </p:childTnLst>
                          </p:cTn>
                        </p:par>
                        <p:par>
                          <p:cTn id="48" fill="hold">
                            <p:stCondLst>
                              <p:cond delay="500"/>
                            </p:stCondLst>
                            <p:childTnLst>
                              <p:par>
                                <p:cTn id="49" presetID="1" presetClass="mediacall" presetSubtype="0" fill="hold" nodeType="afterEffect">
                                  <p:stCondLst>
                                    <p:cond delay="0"/>
                                  </p:stCondLst>
                                  <p:childTnLst>
                                    <p:cmd type="call" cmd="playFrom(0.0)">
                                      <p:cBhvr>
                                        <p:cTn id="50" dur="7893"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51"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2" grpId="0"/>
      <p:bldP spid="5"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229600" cy="1143000"/>
          </a:xfrm>
          <a:scene3d>
            <a:camera prst="perspectiveAbove"/>
            <a:lightRig rig="threePt" dir="t"/>
          </a:scene3d>
        </p:spPr>
        <p:txBody>
          <a:bodyPr/>
          <a:lstStyle/>
          <a:p>
            <a:r>
              <a:rPr lang="fr-FR" dirty="0" smtClean="0">
                <a:solidFill>
                  <a:schemeClr val="accent1">
                    <a:lumMod val="20000"/>
                    <a:lumOff val="80000"/>
                  </a:schemeClr>
                </a:solidFill>
              </a:rPr>
              <a:t>Bibliographie</a:t>
            </a:r>
            <a:endParaRPr lang="ru-RU" dirty="0">
              <a:solidFill>
                <a:schemeClr val="accent1">
                  <a:lumMod val="20000"/>
                  <a:lumOff val="80000"/>
                </a:schemeClr>
              </a:solidFill>
            </a:endParaRPr>
          </a:p>
        </p:txBody>
      </p:sp>
      <p:sp>
        <p:nvSpPr>
          <p:cNvPr id="3" name="Содержимое 2"/>
          <p:cNvSpPr>
            <a:spLocks noGrp="1"/>
          </p:cNvSpPr>
          <p:nvPr>
            <p:ph idx="1"/>
          </p:nvPr>
        </p:nvSpPr>
        <p:spPr>
          <a:xfrm>
            <a:off x="467544" y="908720"/>
            <a:ext cx="8435280" cy="3240360"/>
          </a:xfrm>
          <a:scene3d>
            <a:camera prst="perspectiveAbove"/>
            <a:lightRig rig="threePt" dir="t"/>
          </a:scene3d>
        </p:spPr>
        <p:txBody>
          <a:bodyPr/>
          <a:lstStyle/>
          <a:p>
            <a:pPr marL="651510" indent="-514350">
              <a:buNone/>
            </a:pPr>
            <a:r>
              <a:rPr lang="en-US" sz="3200" dirty="0" smtClean="0">
                <a:solidFill>
                  <a:schemeClr val="accent1">
                    <a:lumMod val="20000"/>
                    <a:lumOff val="80000"/>
                  </a:schemeClr>
                </a:solidFill>
                <a:latin typeface="Agency FB" pitchFamily="34" charset="0"/>
              </a:rPr>
              <a:t>1. http://www.google.fr/ </a:t>
            </a:r>
          </a:p>
          <a:p>
            <a:pPr marL="651510" indent="-514350">
              <a:buNone/>
            </a:pPr>
            <a:r>
              <a:rPr lang="en-US" sz="3200" dirty="0" smtClean="0">
                <a:solidFill>
                  <a:schemeClr val="accent1">
                    <a:lumMod val="20000"/>
                    <a:lumOff val="80000"/>
                  </a:schemeClr>
                </a:solidFill>
                <a:latin typeface="Agency FB" pitchFamily="34" charset="0"/>
              </a:rPr>
              <a:t>2.http://</a:t>
            </a:r>
            <a:r>
              <a:rPr lang="en-US" sz="3200" dirty="0" err="1" smtClean="0">
                <a:solidFill>
                  <a:schemeClr val="accent1">
                    <a:lumMod val="20000"/>
                    <a:lumOff val="80000"/>
                  </a:schemeClr>
                </a:solidFill>
                <a:latin typeface="Agency FB" pitchFamily="34" charset="0"/>
              </a:rPr>
              <a:t>fr.wikipedia.org</a:t>
            </a:r>
            <a:r>
              <a:rPr lang="en-US" sz="3200" dirty="0" smtClean="0">
                <a:solidFill>
                  <a:schemeClr val="accent1">
                    <a:lumMod val="20000"/>
                    <a:lumOff val="80000"/>
                  </a:schemeClr>
                </a:solidFill>
                <a:latin typeface="Agency FB" pitchFamily="34" charset="0"/>
              </a:rPr>
              <a:t>/wiki/Andro%C3%Afde</a:t>
            </a:r>
          </a:p>
          <a:p>
            <a:pPr marL="651510" indent="-514350">
              <a:buNone/>
            </a:pPr>
            <a:r>
              <a:rPr lang="en-US" sz="3200" dirty="0" smtClean="0">
                <a:solidFill>
                  <a:schemeClr val="accent1">
                    <a:lumMod val="20000"/>
                    <a:lumOff val="80000"/>
                  </a:schemeClr>
                </a:solidFill>
                <a:latin typeface="Agency FB" pitchFamily="34" charset="0"/>
              </a:rPr>
              <a:t>3. http://en.wikipedia.org/wiki/Android_(robot)</a:t>
            </a:r>
          </a:p>
          <a:p>
            <a:pPr marL="651510" indent="-514350">
              <a:buNone/>
            </a:pPr>
            <a:r>
              <a:rPr lang="en-US" sz="3200" dirty="0" smtClean="0">
                <a:solidFill>
                  <a:schemeClr val="accent1">
                    <a:lumMod val="20000"/>
                    <a:lumOff val="80000"/>
                  </a:schemeClr>
                </a:solidFill>
                <a:latin typeface="Agency FB" pitchFamily="34" charset="0"/>
              </a:rPr>
              <a:t>4.http://</a:t>
            </a:r>
            <a:r>
              <a:rPr lang="en-US" sz="3200" dirty="0" err="1" smtClean="0">
                <a:solidFill>
                  <a:schemeClr val="accent1">
                    <a:lumMod val="20000"/>
                    <a:lumOff val="80000"/>
                  </a:schemeClr>
                </a:solidFill>
                <a:latin typeface="Agency FB" pitchFamily="34" charset="0"/>
              </a:rPr>
              <a:t>www.citesciences.fr</a:t>
            </a:r>
            <a:r>
              <a:rPr lang="en-US" sz="3200" dirty="0" smtClean="0">
                <a:solidFill>
                  <a:schemeClr val="accent1">
                    <a:lumMod val="20000"/>
                    <a:lumOff val="80000"/>
                  </a:schemeClr>
                </a:solidFill>
                <a:latin typeface="Agency FB" pitchFamily="34" charset="0"/>
              </a:rPr>
              <a:t>/</a:t>
            </a:r>
            <a:r>
              <a:rPr lang="en-US" sz="3200" dirty="0" err="1" smtClean="0">
                <a:solidFill>
                  <a:schemeClr val="accent1">
                    <a:lumMod val="20000"/>
                    <a:lumOff val="80000"/>
                  </a:schemeClr>
                </a:solidFill>
                <a:latin typeface="Agency FB" pitchFamily="34" charset="0"/>
              </a:rPr>
              <a:t>francais</a:t>
            </a:r>
            <a:r>
              <a:rPr lang="en-US" sz="3200" dirty="0" smtClean="0">
                <a:solidFill>
                  <a:schemeClr val="accent1">
                    <a:lumMod val="20000"/>
                    <a:lumOff val="80000"/>
                  </a:schemeClr>
                </a:solidFill>
                <a:latin typeface="Agency FB" pitchFamily="34" charset="0"/>
              </a:rPr>
              <a:t>/</a:t>
            </a:r>
            <a:r>
              <a:rPr lang="en-US" sz="3200" dirty="0" err="1" smtClean="0">
                <a:solidFill>
                  <a:schemeClr val="accent1">
                    <a:lumMod val="20000"/>
                    <a:lumOff val="80000"/>
                  </a:schemeClr>
                </a:solidFill>
                <a:latin typeface="Agency FB" pitchFamily="34" charset="0"/>
              </a:rPr>
              <a:t>ala_cite</a:t>
            </a:r>
            <a:r>
              <a:rPr lang="en-US" sz="3200" dirty="0" smtClean="0">
                <a:solidFill>
                  <a:schemeClr val="accent1">
                    <a:lumMod val="20000"/>
                    <a:lumOff val="80000"/>
                  </a:schemeClr>
                </a:solidFill>
                <a:latin typeface="Agency FB" pitchFamily="34" charset="0"/>
              </a:rPr>
              <a:t>/</a:t>
            </a:r>
          </a:p>
          <a:p>
            <a:pPr marL="651510" indent="-514350">
              <a:buNone/>
            </a:pPr>
            <a:r>
              <a:rPr lang="en-US" sz="3200" dirty="0" smtClean="0">
                <a:solidFill>
                  <a:schemeClr val="accent1">
                    <a:lumMod val="20000"/>
                    <a:lumOff val="80000"/>
                  </a:schemeClr>
                </a:solidFill>
                <a:latin typeface="Agency FB" pitchFamily="34" charset="0"/>
              </a:rPr>
              <a:t>expositions/science-et-fiction/robot-</a:t>
            </a:r>
            <a:r>
              <a:rPr lang="en-US" sz="3200" dirty="0" err="1" smtClean="0">
                <a:solidFill>
                  <a:schemeClr val="accent1">
                    <a:lumMod val="20000"/>
                    <a:lumOff val="80000"/>
                  </a:schemeClr>
                </a:solidFill>
                <a:latin typeface="Agency FB" pitchFamily="34" charset="0"/>
              </a:rPr>
              <a:t>androides</a:t>
            </a:r>
            <a:r>
              <a:rPr lang="en-US" sz="3200" dirty="0" smtClean="0">
                <a:solidFill>
                  <a:schemeClr val="accent1">
                    <a:lumMod val="20000"/>
                    <a:lumOff val="80000"/>
                  </a:schemeClr>
                </a:solidFill>
                <a:latin typeface="Agency FB" pitchFamily="34" charset="0"/>
              </a:rPr>
              <a:t>-et </a:t>
            </a:r>
            <a:r>
              <a:rPr lang="en-US" sz="3200" dirty="0" err="1" smtClean="0">
                <a:solidFill>
                  <a:schemeClr val="accent1">
                    <a:lumMod val="20000"/>
                    <a:lumOff val="80000"/>
                  </a:schemeClr>
                </a:solidFill>
                <a:latin typeface="Agency FB" pitchFamily="34" charset="0"/>
              </a:rPr>
              <a:t>cyborgs</a:t>
            </a:r>
            <a:endParaRPr lang="en-US" sz="3200" dirty="0" smtClean="0">
              <a:solidFill>
                <a:schemeClr val="accent1">
                  <a:lumMod val="20000"/>
                  <a:lumOff val="80000"/>
                </a:schemeClr>
              </a:solidFill>
              <a:latin typeface="Agency FB" pitchFamily="34" charset="0"/>
            </a:endParaRPr>
          </a:p>
          <a:p>
            <a:pPr marL="651510" indent="-514350">
              <a:buNone/>
            </a:pPr>
            <a:endParaRPr lang="en-US" dirty="0" smtClean="0">
              <a:solidFill>
                <a:schemeClr val="accent1">
                  <a:lumMod val="20000"/>
                  <a:lumOff val="80000"/>
                </a:schemeClr>
              </a:solidFill>
            </a:endParaRPr>
          </a:p>
          <a:p>
            <a:pPr marL="651510" indent="-514350">
              <a:buNone/>
            </a:pPr>
            <a:endParaRPr lang="en-US" dirty="0" smtClean="0">
              <a:solidFill>
                <a:schemeClr val="accent1">
                  <a:lumMod val="20000"/>
                  <a:lumOff val="80000"/>
                </a:schemeClr>
              </a:solidFill>
            </a:endParaRPr>
          </a:p>
          <a:p>
            <a:pPr marL="651510" indent="-514350">
              <a:buNone/>
            </a:pPr>
            <a:endParaRPr lang="en-US" dirty="0" smtClean="0">
              <a:solidFill>
                <a:schemeClr val="accent1">
                  <a:lumMod val="20000"/>
                  <a:lumOff val="80000"/>
                </a:schemeClr>
              </a:solidFill>
            </a:endParaRPr>
          </a:p>
          <a:p>
            <a:pPr marL="651510" indent="-514350">
              <a:buNone/>
            </a:pPr>
            <a:endParaRPr lang="en-US" dirty="0" smtClean="0">
              <a:solidFill>
                <a:schemeClr val="accent1">
                  <a:lumMod val="20000"/>
                  <a:lumOff val="80000"/>
                </a:schemeClr>
              </a:solidFill>
            </a:endParaRPr>
          </a:p>
          <a:p>
            <a:pPr marL="651510" indent="-514350">
              <a:buAutoNum type="arabicPeriod"/>
            </a:pPr>
            <a:endParaRPr lang="en-US" dirty="0" smtClean="0">
              <a:solidFill>
                <a:schemeClr val="accent1">
                  <a:lumMod val="20000"/>
                  <a:lumOff val="80000"/>
                </a:schemeClr>
              </a:solidFill>
            </a:endParaRPr>
          </a:p>
          <a:p>
            <a:pPr marL="651510" indent="-514350">
              <a:buAutoNum type="arabicPeriod"/>
            </a:pPr>
            <a:endParaRPr lang="en-US" dirty="0" smtClean="0">
              <a:solidFill>
                <a:schemeClr val="accent1">
                  <a:lumMod val="20000"/>
                  <a:lumOff val="80000"/>
                </a:schemeClr>
              </a:solidFill>
            </a:endParaRPr>
          </a:p>
          <a:p>
            <a:pPr marL="651510" indent="-514350">
              <a:buAutoNum type="arabicPeriod"/>
            </a:pPr>
            <a:endParaRPr lang="en-US" dirty="0" smtClean="0">
              <a:solidFill>
                <a:schemeClr val="accent1">
                  <a:lumMod val="20000"/>
                  <a:lumOff val="80000"/>
                </a:schemeClr>
              </a:solidFill>
            </a:endParaRPr>
          </a:p>
          <a:p>
            <a:pPr marL="651510" indent="-514350">
              <a:buAutoNum type="arabicPeriod"/>
            </a:pPr>
            <a:endParaRPr lang="ru-RU" dirty="0">
              <a:solidFill>
                <a:schemeClr val="accent1">
                  <a:lumMod val="20000"/>
                  <a:lumOff val="80000"/>
                </a:schemeClr>
              </a:solidFill>
            </a:endParaRPr>
          </a:p>
        </p:txBody>
      </p:sp>
      <p:pic>
        <p:nvPicPr>
          <p:cNvPr id="4" name="Рисунок 3" descr="1316337220_google-android.jpg"/>
          <p:cNvPicPr>
            <a:picLocks noChangeAspect="1"/>
          </p:cNvPicPr>
          <p:nvPr/>
        </p:nvPicPr>
        <p:blipFill>
          <a:blip r:embed="rId2" cstate="print"/>
          <a:stretch>
            <a:fillRect/>
          </a:stretch>
        </p:blipFill>
        <p:spPr>
          <a:xfrm>
            <a:off x="539552" y="4149080"/>
            <a:ext cx="4143375" cy="2520280"/>
          </a:xfrm>
          <a:prstGeom prst="rect">
            <a:avLst/>
          </a:prstGeom>
          <a:ln>
            <a:noFill/>
          </a:ln>
          <a:effectLst>
            <a:softEdge rad="112500"/>
          </a:effectLst>
        </p:spPr>
      </p:pic>
      <p:pic>
        <p:nvPicPr>
          <p:cNvPr id="5" name="Рисунок 4" descr="Wikipedia1.jpg"/>
          <p:cNvPicPr>
            <a:picLocks noChangeAspect="1"/>
          </p:cNvPicPr>
          <p:nvPr/>
        </p:nvPicPr>
        <p:blipFill>
          <a:blip r:embed="rId3" cstate="print"/>
          <a:stretch>
            <a:fillRect/>
          </a:stretch>
        </p:blipFill>
        <p:spPr>
          <a:xfrm>
            <a:off x="5652120" y="4149080"/>
            <a:ext cx="2489031" cy="25583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221488" cy="940966"/>
          </a:xfrm>
          <a:scene3d>
            <a:camera prst="perspectiveAbove"/>
            <a:lightRig rig="threePt" dir="t"/>
          </a:scene3d>
        </p:spPr>
        <p:txBody>
          <a:bodyPr>
            <a:normAutofit/>
          </a:bodyPr>
          <a:lstStyle/>
          <a:p>
            <a:r>
              <a:rPr lang="fr-FR" sz="5400" b="0" dirty="0" smtClean="0">
                <a:solidFill>
                  <a:schemeClr val="accent1">
                    <a:lumMod val="20000"/>
                    <a:lumOff val="80000"/>
                  </a:schemeClr>
                </a:solidFill>
                <a:latin typeface="Agency FB" pitchFamily="34" charset="0"/>
              </a:rPr>
              <a:t>Contenu</a:t>
            </a:r>
            <a:r>
              <a:rPr lang="ru-RU" sz="5400" b="0" dirty="0" smtClean="0">
                <a:solidFill>
                  <a:schemeClr val="accent1">
                    <a:lumMod val="20000"/>
                    <a:lumOff val="80000"/>
                  </a:schemeClr>
                </a:solidFill>
              </a:rPr>
              <a:t>:</a:t>
            </a:r>
            <a:endParaRPr lang="ru-RU" sz="5400" dirty="0">
              <a:solidFill>
                <a:schemeClr val="accent1">
                  <a:lumMod val="20000"/>
                  <a:lumOff val="80000"/>
                </a:schemeClr>
              </a:solidFill>
            </a:endParaRPr>
          </a:p>
        </p:txBody>
      </p:sp>
      <p:sp>
        <p:nvSpPr>
          <p:cNvPr id="3" name="Содержимое 2"/>
          <p:cNvSpPr>
            <a:spLocks noGrp="1"/>
          </p:cNvSpPr>
          <p:nvPr>
            <p:ph idx="1"/>
          </p:nvPr>
        </p:nvSpPr>
        <p:spPr>
          <a:xfrm>
            <a:off x="467544" y="980728"/>
            <a:ext cx="8229600" cy="4709160"/>
          </a:xfrm>
          <a:scene3d>
            <a:camera prst="perspectiveAbove"/>
            <a:lightRig rig="threePt" dir="t"/>
          </a:scene3d>
        </p:spPr>
        <p:txBody>
          <a:bodyPr/>
          <a:lstStyle/>
          <a:p>
            <a:pPr>
              <a:buNone/>
            </a:pP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Description générale et l'histoire...............................3-5</a:t>
            </a:r>
          </a:p>
          <a:p>
            <a:pPr>
              <a:buNone/>
            </a:pP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Types des robots-androïdes .......................................4-8</a:t>
            </a:r>
          </a:p>
          <a:p>
            <a:pPr>
              <a:buNone/>
            </a:pPr>
            <a:r>
              <a:rPr lang="en-US"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C</a:t>
            </a: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onclusion.........................................................................9</a:t>
            </a:r>
          </a:p>
          <a:p>
            <a:pPr>
              <a:buNone/>
            </a:pPr>
            <a:r>
              <a:rPr lang="fr-FR" sz="32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Bibliographie...............................................................................10</a:t>
            </a:r>
          </a:p>
          <a:p>
            <a:pPr>
              <a:buNone/>
            </a:pPr>
            <a:endParaRPr lang="ru-RU" dirty="0">
              <a:solidFill>
                <a:schemeClr val="accent1">
                  <a:lumMod val="20000"/>
                  <a:lumOff val="80000"/>
                </a:schemeClr>
              </a:solidFill>
            </a:endParaRPr>
          </a:p>
        </p:txBody>
      </p:sp>
      <p:pic>
        <p:nvPicPr>
          <p:cNvPr id="4" name="Рисунок 3" descr="robot06092011.jpg"/>
          <p:cNvPicPr>
            <a:picLocks noChangeAspect="1"/>
          </p:cNvPicPr>
          <p:nvPr/>
        </p:nvPicPr>
        <p:blipFill>
          <a:blip r:embed="rId2" cstate="print"/>
          <a:stretch>
            <a:fillRect/>
          </a:stretch>
        </p:blipFill>
        <p:spPr>
          <a:xfrm>
            <a:off x="2699792" y="3501008"/>
            <a:ext cx="3137545" cy="32129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229600" cy="4709160"/>
          </a:xfrm>
          <a:ln>
            <a:noFill/>
          </a:ln>
          <a:effectLst>
            <a:outerShdw blurRad="190500" dist="228600" dir="2700000" algn="ctr">
              <a:srgbClr val="000000">
                <a:alpha val="30000"/>
              </a:srgbClr>
            </a:outerShdw>
          </a:effectLst>
          <a:scene3d>
            <a:camera prst="perspectiveAbove"/>
            <a:lightRig rig="glow" dir="t">
              <a:rot lat="0" lon="0" rev="4800000"/>
            </a:lightRig>
          </a:scene3d>
          <a:sp3d prstMaterial="matte"/>
        </p:spPr>
        <p:txBody>
          <a:bodyPr/>
          <a:lstStyle/>
          <a:p>
            <a:pPr>
              <a:buNone/>
            </a:pPr>
            <a:r>
              <a:rPr lang="ru-RU" sz="3000" dirty="0" smtClean="0">
                <a:solidFill>
                  <a:schemeClr val="accent1">
                    <a:lumMod val="20000"/>
                    <a:lumOff val="80000"/>
                  </a:schemeClr>
                </a:solidFill>
                <a:latin typeface="Agency FB" pitchFamily="34" charset="0"/>
              </a:rPr>
              <a:t>      </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En science-fiction, un androïde est un robot construit à l'image d'un être humain (stricto sensu, andr désigne </a:t>
            </a:r>
            <a:r>
              <a:rPr lang="ru-RU"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l'homme au sens masculin, mais même si humanoïde est parfois utilisé en alternance avec androïde, on n'hésite </a:t>
            </a:r>
            <a:r>
              <a:rPr lang="ru-RU"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pas à parler d'androïde pour un robot à l'image d'une</a:t>
            </a:r>
            <a:r>
              <a:rPr lang="ru-RU"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femme — quoique gynoïde est quelquefois employé). Le mot droïde, un robot dans l'univers de Star Wars, dérive de ce sens.</a:t>
            </a:r>
            <a:endParaRPr lang="ru-RU" sz="3000" dirty="0">
              <a:solidFill>
                <a:schemeClr val="accent1">
                  <a:lumMod val="20000"/>
                  <a:lumOff val="80000"/>
                </a:schemeClr>
              </a:solidFill>
              <a:effectLst>
                <a:outerShdw blurRad="38100" dist="38100" dir="2700000" algn="tl">
                  <a:srgbClr val="000000">
                    <a:alpha val="43137"/>
                  </a:srgbClr>
                </a:outerShdw>
              </a:effectLst>
            </a:endParaRPr>
          </a:p>
        </p:txBody>
      </p:sp>
      <p:pic>
        <p:nvPicPr>
          <p:cNvPr id="4" name="Рисунок 3" descr="androide.jpg"/>
          <p:cNvPicPr>
            <a:picLocks noChangeAspect="1"/>
          </p:cNvPicPr>
          <p:nvPr/>
        </p:nvPicPr>
        <p:blipFill>
          <a:blip r:embed="rId2" cstate="print"/>
          <a:stretch>
            <a:fillRect/>
          </a:stretch>
        </p:blipFill>
        <p:spPr>
          <a:xfrm>
            <a:off x="1403648" y="3356992"/>
            <a:ext cx="6302474" cy="335870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4709160"/>
          </a:xfrm>
          <a:effectLst>
            <a:outerShdw blurRad="50800" dist="38100" algn="l" rotWithShape="0">
              <a:prstClr val="black">
                <a:alpha val="40000"/>
              </a:prstClr>
            </a:outerShdw>
          </a:effectLst>
          <a:scene3d>
            <a:camera prst="perspectiveAbove"/>
            <a:lightRig rig="threePt" dir="t"/>
          </a:scene3d>
        </p:spPr>
        <p:txBody>
          <a:bodyPr>
            <a:normAutofit/>
          </a:bodyPr>
          <a:lstStyle/>
          <a:p>
            <a:pPr algn="ctr">
              <a:buNone/>
            </a:pP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cs typeface="Arial" pitchFamily="34" charset="0"/>
              </a:rPr>
              <a:t>L’histoire.</a:t>
            </a:r>
            <a:endParaRPr lang="ru-RU" sz="3600" dirty="0" smtClean="0">
              <a:solidFill>
                <a:schemeClr val="accent1">
                  <a:lumMod val="20000"/>
                  <a:lumOff val="80000"/>
                </a:schemeClr>
              </a:solidFill>
              <a:effectLst>
                <a:outerShdw blurRad="38100" dist="38100" dir="2700000" algn="tl">
                  <a:srgbClr val="000000">
                    <a:alpha val="43137"/>
                  </a:srgbClr>
                </a:outerShdw>
              </a:effectLst>
              <a:latin typeface="+mj-lt"/>
              <a:cs typeface="Arial" pitchFamily="34" charset="0"/>
            </a:endParaRPr>
          </a:p>
          <a:p>
            <a:pPr>
              <a:buNone/>
            </a:pPr>
            <a:r>
              <a:rPr lang="ru-RU"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a:t>
            </a:r>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De tous les termes désignant des machines d'apparence humaine, il est le plus ancien (XVIe siècle) ; l'androïde est un concept, qui découle des thèses mécanistes de Descartes, ou des alchimistes du Moyen Âge. L'androïde diffère des homoncules, ou autres Golem, en ceci qu'il ne doit son existence (hypothétique) qu'à l'exercice de la Raison : Aucune intervention magique, ou divine, ne préside à sa création. Il est en outre exclusivement non biologique, au contraire par exemple d'une créature de Frankenstein.</a:t>
            </a:r>
            <a:endParaRPr lang="ru-RU" dirty="0">
              <a:solidFill>
                <a:schemeClr val="accent1">
                  <a:lumMod val="20000"/>
                  <a:lumOff val="80000"/>
                </a:schemeClr>
              </a:solidFill>
              <a:effectLst>
                <a:outerShdw blurRad="38100" dist="38100" dir="2700000" algn="tl">
                  <a:srgbClr val="000000">
                    <a:alpha val="43137"/>
                  </a:srgbClr>
                </a:outerShdw>
              </a:effectLst>
            </a:endParaRPr>
          </a:p>
        </p:txBody>
      </p:sp>
      <p:pic>
        <p:nvPicPr>
          <p:cNvPr id="6" name="Рисунок 5" descr="220px-Frankenstein's_monster_(Boris_Karloff).jpg"/>
          <p:cNvPicPr>
            <a:picLocks noChangeAspect="1"/>
          </p:cNvPicPr>
          <p:nvPr/>
        </p:nvPicPr>
        <p:blipFill>
          <a:blip r:embed="rId2" cstate="print"/>
          <a:stretch>
            <a:fillRect/>
          </a:stretch>
        </p:blipFill>
        <p:spPr>
          <a:xfrm>
            <a:off x="4788024" y="4072880"/>
            <a:ext cx="2505968" cy="2785120"/>
          </a:xfrm>
          <a:prstGeom prst="rect">
            <a:avLst/>
          </a:prstGeom>
          <a:ln>
            <a:noFill/>
          </a:ln>
          <a:effectLst>
            <a:softEdge rad="112500"/>
          </a:effectLst>
        </p:spPr>
      </p:pic>
      <p:pic>
        <p:nvPicPr>
          <p:cNvPr id="7" name="Рисунок 6" descr="Descartes.jpg"/>
          <p:cNvPicPr>
            <a:picLocks noChangeAspect="1"/>
          </p:cNvPicPr>
          <p:nvPr/>
        </p:nvPicPr>
        <p:blipFill>
          <a:blip r:embed="rId3" cstate="print"/>
          <a:stretch>
            <a:fillRect/>
          </a:stretch>
        </p:blipFill>
        <p:spPr>
          <a:xfrm>
            <a:off x="1547664" y="4121696"/>
            <a:ext cx="2448272" cy="27363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404664"/>
            <a:ext cx="8229600" cy="3240360"/>
          </a:xfrm>
          <a:effectLst>
            <a:outerShdw blurRad="50800" dist="38100" algn="l" rotWithShape="0">
              <a:prstClr val="black">
                <a:alpha val="40000"/>
              </a:prstClr>
            </a:outerShdw>
          </a:effectLst>
          <a:scene3d>
            <a:camera prst="perspectiveAbove"/>
            <a:lightRig rig="threePt" dir="t"/>
          </a:scene3d>
        </p:spPr>
        <p:txBody>
          <a:bodyPr>
            <a:normAutofit/>
          </a:bodyPr>
          <a:lstStyle/>
          <a:p>
            <a:pPr>
              <a:buNone/>
            </a:pPr>
            <a:r>
              <a:rPr lang="fr-FR" dirty="0" smtClean="0">
                <a:solidFill>
                  <a:schemeClr val="accent1">
                    <a:lumMod val="20000"/>
                    <a:lumOff val="80000"/>
                  </a:schemeClr>
                </a:solidFill>
              </a:rPr>
              <a:t> </a:t>
            </a:r>
            <a:r>
              <a:rPr lang="ru-RU" dirty="0" smtClean="0">
                <a:solidFill>
                  <a:schemeClr val="accent1">
                    <a:lumMod val="20000"/>
                    <a:lumOff val="80000"/>
                  </a:schemeClr>
                </a:solidFill>
              </a:rPr>
              <a:t>    </a:t>
            </a:r>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L</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es créatures artificielles ont envahi la littérature et les arts. Au Japon, ce sont déjà </a:t>
            </a:r>
            <a:r>
              <a:rPr lang="ru-RU" sz="3000" dirty="0" smtClean="0">
                <a:solidFill>
                  <a:schemeClr val="accent1">
                    <a:lumMod val="20000"/>
                    <a:lumOff val="80000"/>
                  </a:schemeClr>
                </a:solidFill>
                <a:effectLst>
                  <a:outerShdw blurRad="38100" dist="38100" dir="2700000" algn="tl">
                    <a:srgbClr val="000000">
                      <a:alpha val="43137"/>
                    </a:srgbClr>
                  </a:outerShdw>
                </a:effectLst>
              </a:rPr>
              <a:t>  </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des acteurs de théâtre et des aides ménagers. En Bd, ça fait longtemps qu’ils sont présents</a:t>
            </a:r>
            <a:r>
              <a:rPr lang="ru-RU" sz="3000" dirty="0" smtClean="0">
                <a:solidFill>
                  <a:schemeClr val="accent1">
                    <a:lumMod val="20000"/>
                    <a:lumOff val="80000"/>
                  </a:schemeClr>
                </a:solidFill>
                <a:effectLst>
                  <a:outerShdw blurRad="38100" dist="38100" dir="2700000" algn="tl">
                    <a:srgbClr val="000000">
                      <a:alpha val="43137"/>
                    </a:srgbClr>
                  </a:outerShdw>
                </a:effectLst>
              </a:rPr>
              <a:t>. </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Android F, a été conçue pour divertir les patients dans les hôpitaux.</a:t>
            </a:r>
            <a:r>
              <a:rPr lang="ru-RU" sz="3000" dirty="0" smtClean="0">
                <a:solidFill>
                  <a:schemeClr val="accent1">
                    <a:lumMod val="20000"/>
                    <a:lumOff val="80000"/>
                  </a:schemeClr>
                </a:solidFill>
                <a:effectLst>
                  <a:outerShdw blurRad="38100" dist="38100" dir="2700000" algn="tl">
                    <a:srgbClr val="000000">
                      <a:alpha val="43137"/>
                    </a:srgbClr>
                  </a:outerShdw>
                </a:effectLst>
              </a:rPr>
              <a:t> </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Au Japon, dans la vraie vie, les tests de robots androïdes sont de plus en plus avancés. </a:t>
            </a:r>
            <a:endParaRPr lang="ru-RU" sz="3000" dirty="0">
              <a:solidFill>
                <a:schemeClr val="accent1">
                  <a:lumMod val="20000"/>
                  <a:lumOff val="80000"/>
                </a:schemeClr>
              </a:solidFill>
              <a:effectLst>
                <a:outerShdw blurRad="38100" dist="38100" dir="2700000" algn="tl">
                  <a:srgbClr val="000000">
                    <a:alpha val="43137"/>
                  </a:srgbClr>
                </a:outerShdw>
              </a:effectLst>
            </a:endParaRPr>
          </a:p>
        </p:txBody>
      </p:sp>
      <p:pic>
        <p:nvPicPr>
          <p:cNvPr id="6" name="Рисунок 5" descr="dishbot1.jpg"/>
          <p:cNvPicPr>
            <a:picLocks noChangeAspect="1"/>
          </p:cNvPicPr>
          <p:nvPr/>
        </p:nvPicPr>
        <p:blipFill>
          <a:blip r:embed="rId2" cstate="print"/>
          <a:stretch>
            <a:fillRect/>
          </a:stretch>
        </p:blipFill>
        <p:spPr>
          <a:xfrm>
            <a:off x="179512" y="3356992"/>
            <a:ext cx="4104456" cy="3121918"/>
          </a:xfrm>
          <a:prstGeom prst="rect">
            <a:avLst/>
          </a:prstGeom>
          <a:ln>
            <a:noFill/>
          </a:ln>
          <a:effectLst>
            <a:softEdge rad="112500"/>
          </a:effectLst>
        </p:spPr>
      </p:pic>
      <p:pic>
        <p:nvPicPr>
          <p:cNvPr id="7" name="Рисунок 6" descr="riman-robot.jpg"/>
          <p:cNvPicPr>
            <a:picLocks noChangeAspect="1"/>
          </p:cNvPicPr>
          <p:nvPr/>
        </p:nvPicPr>
        <p:blipFill>
          <a:blip r:embed="rId3" cstate="print"/>
          <a:stretch>
            <a:fillRect/>
          </a:stretch>
        </p:blipFill>
        <p:spPr>
          <a:xfrm>
            <a:off x="4572000" y="3356992"/>
            <a:ext cx="4355976" cy="316001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940966"/>
          </a:xfrm>
          <a:scene3d>
            <a:camera prst="perspectiveAbove"/>
            <a:lightRig rig="threePt" dir="t"/>
          </a:scene3d>
        </p:spPr>
        <p:txBody>
          <a:bodyPr/>
          <a:lstStyle/>
          <a:p>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Types d'androïdes robots:</a:t>
            </a:r>
            <a:endParaRPr lang="ru-RU" dirty="0">
              <a:solidFill>
                <a:schemeClr val="accent1">
                  <a:lumMod val="20000"/>
                  <a:lumOff val="80000"/>
                </a:schemeClr>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67544" y="1052736"/>
            <a:ext cx="8229600" cy="4032448"/>
          </a:xfrm>
          <a:effectLst>
            <a:outerShdw blurRad="50800" dist="38100" algn="l" rotWithShape="0">
              <a:prstClr val="black">
                <a:alpha val="40000"/>
              </a:prstClr>
            </a:outerShdw>
          </a:effectLst>
          <a:scene3d>
            <a:camera prst="perspectiveAbove"/>
            <a:lightRig rig="threePt" dir="t"/>
          </a:scene3d>
        </p:spPr>
        <p:txBody>
          <a:bodyPr/>
          <a:lstStyle/>
          <a:p>
            <a:pPr>
              <a:buNone/>
            </a:pPr>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Nao : de la société Aldebaran-Robotics, l'humanoïde le plus performant actuellement et le moins cher.</a:t>
            </a:r>
          </a:p>
          <a:p>
            <a:pPr>
              <a:buNone/>
            </a:pPr>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Aiko est un androïde qui reconnait des objets, sait lire en anglais et en japonais. Elle reconnait les parties de son corps et obéit à des instructions simples.</a:t>
            </a:r>
          </a:p>
          <a:p>
            <a:pPr>
              <a:buNone/>
            </a:pPr>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Nao                                                         Aiko</a:t>
            </a:r>
            <a:endParaRPr lang="ru-RU"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endParaRPr>
          </a:p>
        </p:txBody>
      </p:sp>
      <p:pic>
        <p:nvPicPr>
          <p:cNvPr id="5" name="Рисунок 4" descr="Android-NAO-348x350.jpg"/>
          <p:cNvPicPr>
            <a:picLocks noChangeAspect="1"/>
          </p:cNvPicPr>
          <p:nvPr/>
        </p:nvPicPr>
        <p:blipFill>
          <a:blip r:embed="rId2" cstate="print"/>
          <a:stretch>
            <a:fillRect/>
          </a:stretch>
        </p:blipFill>
        <p:spPr>
          <a:xfrm>
            <a:off x="755576" y="3861048"/>
            <a:ext cx="3026668" cy="2996952"/>
          </a:xfrm>
          <a:prstGeom prst="rect">
            <a:avLst/>
          </a:prstGeom>
          <a:ln>
            <a:noFill/>
          </a:ln>
          <a:effectLst>
            <a:softEdge rad="112500"/>
          </a:effectLst>
        </p:spPr>
      </p:pic>
      <p:pic>
        <p:nvPicPr>
          <p:cNvPr id="6" name="Рисунок 5" descr="imagesCA4P3BDQ.jpg"/>
          <p:cNvPicPr>
            <a:picLocks noChangeAspect="1"/>
          </p:cNvPicPr>
          <p:nvPr/>
        </p:nvPicPr>
        <p:blipFill>
          <a:blip r:embed="rId3" cstate="print"/>
          <a:stretch>
            <a:fillRect/>
          </a:stretch>
        </p:blipFill>
        <p:spPr>
          <a:xfrm>
            <a:off x="5004048" y="4005064"/>
            <a:ext cx="3384376" cy="27363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229600" cy="5616664"/>
          </a:xfrm>
          <a:effectLst>
            <a:outerShdw blurRad="50800" dist="38100" algn="l" rotWithShape="0">
              <a:prstClr val="black">
                <a:alpha val="40000"/>
              </a:prstClr>
            </a:outerShdw>
          </a:effectLst>
          <a:scene3d>
            <a:camera prst="perspectiveAbove"/>
            <a:lightRig rig="threePt" dir="t"/>
          </a:scene3d>
        </p:spPr>
        <p:txBody>
          <a:bodyPr/>
          <a:lstStyle/>
          <a:p>
            <a:pPr>
              <a:buNone/>
            </a:pPr>
            <a:r>
              <a:rPr lang="fr-FR"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a:t>
            </a: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ASIMO : de la société Honda, un des androïdes les plus aboutis de nos jours ; le progrès technologique aidant, ce palmarès est hélas vite périmé. Le Japon est passionné de technologies robotiques produisant des humanoïdes ou des androïdes dont les capacités de mouvement approchent la gestuelle humaine.</a:t>
            </a:r>
          </a:p>
          <a:p>
            <a:pPr>
              <a:buNone/>
            </a:pP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Ucroa : gynoïde destiné au mannequinat.</a:t>
            </a:r>
          </a:p>
          <a:p>
            <a:pPr>
              <a:buNone/>
            </a:pPr>
            <a:r>
              <a:rPr lang="fr-FR"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Asimo                                                Ucroa</a:t>
            </a:r>
            <a:endParaRPr lang="ru-RU" sz="30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endParaRPr>
          </a:p>
          <a:p>
            <a:endParaRPr lang="ru-RU" dirty="0">
              <a:effectLst>
                <a:outerShdw blurRad="38100" dist="38100" dir="2700000" algn="tl">
                  <a:srgbClr val="000000">
                    <a:alpha val="43137"/>
                  </a:srgbClr>
                </a:outerShdw>
              </a:effectLst>
            </a:endParaRPr>
          </a:p>
        </p:txBody>
      </p:sp>
      <p:pic>
        <p:nvPicPr>
          <p:cNvPr id="4" name="Рисунок 3" descr="asimo_1_1238606854_full.jpg"/>
          <p:cNvPicPr>
            <a:picLocks noChangeAspect="1"/>
          </p:cNvPicPr>
          <p:nvPr/>
        </p:nvPicPr>
        <p:blipFill>
          <a:blip r:embed="rId2" cstate="print"/>
          <a:stretch>
            <a:fillRect/>
          </a:stretch>
        </p:blipFill>
        <p:spPr>
          <a:xfrm>
            <a:off x="1043608" y="3501008"/>
            <a:ext cx="3024336" cy="3356992"/>
          </a:xfrm>
          <a:prstGeom prst="rect">
            <a:avLst/>
          </a:prstGeom>
          <a:ln>
            <a:noFill/>
          </a:ln>
          <a:effectLst>
            <a:softEdge rad="112500"/>
          </a:effectLst>
        </p:spPr>
      </p:pic>
      <p:pic>
        <p:nvPicPr>
          <p:cNvPr id="5" name="Рисунок 4" descr="1052718862.jpg"/>
          <p:cNvPicPr>
            <a:picLocks noChangeAspect="1"/>
          </p:cNvPicPr>
          <p:nvPr/>
        </p:nvPicPr>
        <p:blipFill>
          <a:blip r:embed="rId3" cstate="print"/>
          <a:stretch>
            <a:fillRect/>
          </a:stretch>
        </p:blipFill>
        <p:spPr>
          <a:xfrm>
            <a:off x="5292080" y="3501008"/>
            <a:ext cx="2980556" cy="33569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332656"/>
            <a:ext cx="7546032" cy="4709160"/>
          </a:xfrm>
          <a:effectLst>
            <a:outerShdw blurRad="50800" dist="38100" algn="l" rotWithShape="0">
              <a:prstClr val="black">
                <a:alpha val="40000"/>
              </a:prstClr>
            </a:outerShdw>
          </a:effectLst>
          <a:scene3d>
            <a:camera prst="perspectiveAbove"/>
            <a:lightRig rig="threePt" dir="t"/>
          </a:scene3d>
        </p:spPr>
        <p:txBody>
          <a:bodyPr>
            <a:normAutofit/>
          </a:bodyPr>
          <a:lstStyle/>
          <a:p>
            <a:pPr>
              <a:buNone/>
            </a:pP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Der2 Fembot, est un androïde qui peut discuter.</a:t>
            </a:r>
          </a:p>
          <a:p>
            <a:pPr>
              <a:buNone/>
            </a:pP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Saya est un androïde programmé pour enseigner </a:t>
            </a:r>
          </a:p>
          <a:p>
            <a:pPr>
              <a:buNone/>
            </a:pP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aux enfants.</a:t>
            </a:r>
          </a:p>
          <a:p>
            <a:pPr>
              <a:buNone/>
            </a:pP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Actroïd DER 3, est réceptionniste.</a:t>
            </a:r>
          </a:p>
          <a:p>
            <a:pPr>
              <a:buNone/>
            </a:pPr>
            <a:r>
              <a:rPr lang="fr-FR" sz="36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Der2 Fembot            Saya                  Actroïd DER 3      </a:t>
            </a:r>
            <a:endParaRPr lang="ru-RU" sz="3600" dirty="0">
              <a:solidFill>
                <a:schemeClr val="accent1">
                  <a:lumMod val="20000"/>
                  <a:lumOff val="80000"/>
                </a:schemeClr>
              </a:solidFill>
              <a:effectLst>
                <a:outerShdw blurRad="38100" dist="38100" dir="2700000" algn="tl">
                  <a:srgbClr val="000000">
                    <a:alpha val="43137"/>
                  </a:srgbClr>
                </a:outerShdw>
              </a:effectLst>
            </a:endParaRPr>
          </a:p>
        </p:txBody>
      </p:sp>
      <p:pic>
        <p:nvPicPr>
          <p:cNvPr id="4" name="Рисунок 3" descr="450px-Actroid-DER_01.jpg"/>
          <p:cNvPicPr>
            <a:picLocks noChangeAspect="1"/>
          </p:cNvPicPr>
          <p:nvPr/>
        </p:nvPicPr>
        <p:blipFill>
          <a:blip r:embed="rId2" cstate="print"/>
          <a:stretch>
            <a:fillRect/>
          </a:stretch>
        </p:blipFill>
        <p:spPr>
          <a:xfrm>
            <a:off x="5940152" y="3548283"/>
            <a:ext cx="2788322" cy="3309717"/>
          </a:xfrm>
          <a:prstGeom prst="rect">
            <a:avLst/>
          </a:prstGeom>
          <a:ln>
            <a:noFill/>
          </a:ln>
          <a:effectLst>
            <a:softEdge rad="112500"/>
          </a:effectLst>
        </p:spPr>
      </p:pic>
      <p:pic>
        <p:nvPicPr>
          <p:cNvPr id="6" name="Рисунок 5" descr="SAYA ANDROID EDITED.JPG"/>
          <p:cNvPicPr>
            <a:picLocks noChangeAspect="1"/>
          </p:cNvPicPr>
          <p:nvPr/>
        </p:nvPicPr>
        <p:blipFill>
          <a:blip r:embed="rId3" cstate="print"/>
          <a:stretch>
            <a:fillRect/>
          </a:stretch>
        </p:blipFill>
        <p:spPr>
          <a:xfrm>
            <a:off x="3347864" y="3573016"/>
            <a:ext cx="2376264" cy="3168352"/>
          </a:xfrm>
          <a:prstGeom prst="rect">
            <a:avLst/>
          </a:prstGeom>
          <a:ln>
            <a:noFill/>
          </a:ln>
          <a:effectLst>
            <a:softEdge rad="112500"/>
          </a:effectLst>
        </p:spPr>
      </p:pic>
      <p:pic>
        <p:nvPicPr>
          <p:cNvPr id="7" name="Рисунок 6" descr="hrp_4c_5.jpg"/>
          <p:cNvPicPr>
            <a:picLocks noChangeAspect="1"/>
          </p:cNvPicPr>
          <p:nvPr/>
        </p:nvPicPr>
        <p:blipFill>
          <a:blip r:embed="rId4" cstate="print"/>
          <a:srcRect l="48866"/>
          <a:stretch>
            <a:fillRect/>
          </a:stretch>
        </p:blipFill>
        <p:spPr>
          <a:xfrm>
            <a:off x="683568" y="3573016"/>
            <a:ext cx="2526928" cy="32849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11960" y="260648"/>
            <a:ext cx="4474840" cy="6048712"/>
          </a:xfrm>
          <a:effectLst>
            <a:outerShdw blurRad="50800" dist="38100" algn="l" rotWithShape="0">
              <a:prstClr val="black">
                <a:alpha val="40000"/>
              </a:prstClr>
            </a:outerShdw>
          </a:effectLst>
        </p:spPr>
        <p:txBody>
          <a:bodyPr>
            <a:normAutofit lnSpcReduction="10000"/>
          </a:bodyPr>
          <a:lstStyle/>
          <a:p>
            <a:pPr>
              <a:buNone/>
            </a:pPr>
            <a:r>
              <a:rPr lang="en-US" sz="3200" dirty="0" smtClean="0">
                <a:solidFill>
                  <a:schemeClr val="accent1">
                    <a:lumMod val="20000"/>
                    <a:lumOff val="80000"/>
                  </a:schemeClr>
                </a:solidFill>
                <a:effectLst>
                  <a:outerShdw blurRad="38100" dist="38100" dir="2700000" algn="tl">
                    <a:srgbClr val="000000">
                      <a:alpha val="43137"/>
                    </a:srgbClr>
                  </a:outerShdw>
                </a:effectLst>
                <a:latin typeface="Agency FB" pitchFamily="34" charset="0"/>
              </a:rPr>
              <a:t>      </a:t>
            </a:r>
            <a:r>
              <a:rPr lang="en-US" sz="3200" dirty="0" smtClean="0">
                <a:effectLst>
                  <a:outerShdw blurRad="38100" dist="38100" dir="2700000" algn="tl">
                    <a:srgbClr val="000000">
                      <a:alpha val="43137"/>
                    </a:srgbClr>
                  </a:outerShdw>
                </a:effectLst>
                <a:latin typeface="Agency FB" pitchFamily="34" charset="0"/>
              </a:rPr>
              <a:t>En </a:t>
            </a:r>
            <a:r>
              <a:rPr lang="en-US" sz="3200" dirty="0" err="1" smtClean="0">
                <a:effectLst>
                  <a:outerShdw blurRad="38100" dist="38100" dir="2700000" algn="tl">
                    <a:srgbClr val="000000">
                      <a:alpha val="43137"/>
                    </a:srgbClr>
                  </a:outerShdw>
                </a:effectLst>
                <a:latin typeface="Agency FB" pitchFamily="34" charset="0"/>
              </a:rPr>
              <a:t>bien</a:t>
            </a:r>
            <a:r>
              <a:rPr lang="en-US" sz="3200" dirty="0" smtClean="0">
                <a:effectLst>
                  <a:outerShdw blurRad="38100" dist="38100" dir="2700000" algn="tl">
                    <a:srgbClr val="000000">
                      <a:alpha val="43137"/>
                    </a:srgbClr>
                  </a:outerShdw>
                </a:effectLst>
                <a:latin typeface="Agency FB" pitchFamily="34" charset="0"/>
              </a:rPr>
              <a:t> </a:t>
            </a:r>
            <a:r>
              <a:rPr lang="en-US" sz="3200" dirty="0" err="1" smtClean="0">
                <a:effectLst>
                  <a:outerShdw blurRad="38100" dist="38100" dir="2700000" algn="tl">
                    <a:srgbClr val="000000">
                      <a:alpha val="43137"/>
                    </a:srgbClr>
                  </a:outerShdw>
                </a:effectLst>
                <a:latin typeface="Agency FB" pitchFamily="34" charset="0"/>
              </a:rPr>
              <a:t>voil</a:t>
            </a:r>
            <a:r>
              <a:rPr lang="fr-FR" sz="3200" dirty="0" smtClean="0">
                <a:effectLst>
                  <a:outerShdw blurRad="38100" dist="38100" dir="2700000" algn="tl">
                    <a:srgbClr val="000000">
                      <a:alpha val="43137"/>
                    </a:srgbClr>
                  </a:outerShdw>
                </a:effectLst>
                <a:latin typeface="Agency FB" pitchFamily="34" charset="0"/>
              </a:rPr>
              <a:t>à, je crois que     j’ai épuisé c</a:t>
            </a:r>
            <a:r>
              <a:rPr lang="en-US" sz="3200" dirty="0" smtClean="0">
                <a:effectLst>
                  <a:outerShdw blurRad="38100" dist="38100" dir="2700000" algn="tl">
                    <a:srgbClr val="000000">
                      <a:alpha val="43137"/>
                    </a:srgbClr>
                  </a:outerShdw>
                </a:effectLst>
                <a:latin typeface="Agency FB" pitchFamily="34" charset="0"/>
              </a:rPr>
              <a:t>e </a:t>
            </a:r>
            <a:r>
              <a:rPr lang="en-US" sz="3200" dirty="0" err="1" smtClean="0">
                <a:effectLst>
                  <a:outerShdw blurRad="38100" dist="38100" dir="2700000" algn="tl">
                    <a:srgbClr val="000000">
                      <a:alpha val="43137"/>
                    </a:srgbClr>
                  </a:outerShdw>
                </a:effectLst>
                <a:latin typeface="Agency FB" pitchFamily="34" charset="0"/>
              </a:rPr>
              <a:t>sujet</a:t>
            </a:r>
            <a:r>
              <a:rPr lang="ru-RU" sz="3200" dirty="0" smtClean="0">
                <a:effectLst>
                  <a:outerShdw blurRad="38100" dist="38100" dir="2700000" algn="tl">
                    <a:srgbClr val="000000">
                      <a:alpha val="43137"/>
                    </a:srgbClr>
                  </a:outerShdw>
                </a:effectLst>
                <a:latin typeface="Informal Roman" pitchFamily="66" charset="0"/>
              </a:rPr>
              <a:t>.</a:t>
            </a:r>
            <a:r>
              <a:rPr lang="en-US" sz="3200" dirty="0" smtClean="0">
                <a:effectLst>
                  <a:outerShdw blurRad="38100" dist="38100" dir="2700000" algn="tl">
                    <a:srgbClr val="000000">
                      <a:alpha val="43137"/>
                    </a:srgbClr>
                  </a:outerShdw>
                </a:effectLst>
                <a:latin typeface="Agency FB" pitchFamily="34" charset="0"/>
              </a:rPr>
              <a:t> </a:t>
            </a:r>
          </a:p>
          <a:p>
            <a:pPr>
              <a:buNone/>
            </a:pPr>
            <a:r>
              <a:rPr lang="en-US" sz="3200" dirty="0" smtClean="0">
                <a:effectLst>
                  <a:outerShdw blurRad="38100" dist="38100" dir="2700000" algn="tl">
                    <a:srgbClr val="000000">
                      <a:alpha val="43137"/>
                    </a:srgbClr>
                  </a:outerShdw>
                </a:effectLst>
                <a:latin typeface="Agency FB" pitchFamily="34" charset="0"/>
              </a:rPr>
              <a:t>     </a:t>
            </a:r>
            <a:r>
              <a:rPr lang="fr-FR" sz="3200" dirty="0" smtClean="0">
                <a:effectLst>
                  <a:outerShdw blurRad="38100" dist="38100" dir="2700000" algn="tl">
                    <a:srgbClr val="000000">
                      <a:alpha val="43137"/>
                    </a:srgbClr>
                  </a:outerShdw>
                </a:effectLst>
                <a:latin typeface="Agency FB" pitchFamily="34" charset="0"/>
              </a:rPr>
              <a:t>Je suis très intéressé par le thème de la robotique androïdes. Je pense que le robot est l'aboutissement ultime de l'humanité. Les robots sont utiles parce qu’ils aident les gens... J'espère que vous avez aussi </a:t>
            </a:r>
            <a:r>
              <a:rPr lang="fr-FR" sz="3200" smtClean="0">
                <a:effectLst>
                  <a:outerShdw blurRad="38100" dist="38100" dir="2700000" algn="tl">
                    <a:srgbClr val="000000">
                      <a:alpha val="43137"/>
                    </a:srgbClr>
                  </a:outerShdw>
                </a:effectLst>
                <a:latin typeface="Agency FB" pitchFamily="34" charset="0"/>
              </a:rPr>
              <a:t>aimé des androïde</a:t>
            </a:r>
            <a:r>
              <a:rPr lang="en-US" sz="3200" dirty="0" smtClean="0">
                <a:effectLst>
                  <a:outerShdw blurRad="38100" dist="38100" dir="2700000" algn="tl">
                    <a:srgbClr val="000000">
                      <a:alpha val="43137"/>
                    </a:srgbClr>
                  </a:outerShdw>
                </a:effectLst>
                <a:latin typeface="Agency FB" pitchFamily="34" charset="0"/>
              </a:rPr>
              <a:t>s</a:t>
            </a:r>
            <a:r>
              <a:rPr lang="fr-FR" sz="3200" dirty="0" smtClean="0">
                <a:effectLst>
                  <a:outerShdw blurRad="38100" dist="38100" dir="2700000" algn="tl">
                    <a:srgbClr val="000000">
                      <a:alpha val="43137"/>
                    </a:srgbClr>
                  </a:outerShdw>
                </a:effectLst>
                <a:latin typeface="Agency FB" pitchFamily="34" charset="0"/>
              </a:rPr>
              <a:t> et ma présentation.</a:t>
            </a:r>
          </a:p>
          <a:p>
            <a:pPr>
              <a:buNone/>
            </a:pPr>
            <a:r>
              <a:rPr lang="fr-FR" sz="3200" dirty="0" smtClean="0">
                <a:effectLst>
                  <a:outerShdw blurRad="38100" dist="38100" dir="2700000" algn="tl">
                    <a:srgbClr val="000000">
                      <a:alpha val="43137"/>
                    </a:srgbClr>
                  </a:outerShdw>
                </a:effectLst>
                <a:latin typeface="Agency FB" pitchFamily="34" charset="0"/>
              </a:rPr>
              <a:t>      Merci de votre attention...</a:t>
            </a:r>
            <a:endParaRPr lang="ru-RU" sz="3200" dirty="0">
              <a:effectLst>
                <a:outerShdw blurRad="38100" dist="38100" dir="2700000" algn="tl">
                  <a:srgbClr val="000000">
                    <a:alpha val="43137"/>
                  </a:srgbClr>
                </a:outerShdw>
              </a:effectLst>
            </a:endParaRPr>
          </a:p>
        </p:txBody>
      </p:sp>
      <p:pic>
        <p:nvPicPr>
          <p:cNvPr id="4" name="Рисунок 3" descr="c2d9849e675645fb853cc90834c153d9.jpg"/>
          <p:cNvPicPr>
            <a:picLocks noChangeAspect="1"/>
          </p:cNvPicPr>
          <p:nvPr/>
        </p:nvPicPr>
        <p:blipFill>
          <a:blip r:embed="rId3" cstate="print"/>
          <a:stretch>
            <a:fillRect/>
          </a:stretch>
        </p:blipFill>
        <p:spPr>
          <a:xfrm>
            <a:off x="251520" y="692696"/>
            <a:ext cx="4176464" cy="3672408"/>
          </a:xfrm>
          <a:prstGeom prst="rect">
            <a:avLst/>
          </a:prstGeom>
          <a:ln>
            <a:noFill/>
          </a:ln>
          <a:effectLst>
            <a:softEdge rad="112500"/>
          </a:effectLst>
        </p:spPr>
      </p:pic>
      <p:pic>
        <p:nvPicPr>
          <p:cNvPr id="6" name="Рисунок 5" descr="untitled.png"/>
          <p:cNvPicPr>
            <a:picLocks noChangeAspect="1"/>
          </p:cNvPicPr>
          <p:nvPr/>
        </p:nvPicPr>
        <p:blipFill>
          <a:blip r:embed="rId4" cstate="print"/>
          <a:stretch>
            <a:fillRect/>
          </a:stretch>
        </p:blipFill>
        <p:spPr>
          <a:xfrm>
            <a:off x="251520" y="4293096"/>
            <a:ext cx="4176464" cy="2148111"/>
          </a:xfrm>
          <a:prstGeom prst="rect">
            <a:avLst/>
          </a:prstGeom>
          <a:ln>
            <a:noFill/>
          </a:ln>
          <a:effectLst>
            <a:softEdge rad="112500"/>
          </a:effectLst>
        </p:spPr>
      </p:pic>
      <p:pic>
        <p:nvPicPr>
          <p:cNvPr id="5" name="MS900074195[2].mid">
            <a:hlinkClick r:id="" action="ppaction://media"/>
          </p:cNvPr>
          <p:cNvPicPr>
            <a:picLocks noRot="1" noChangeAspect="1"/>
          </p:cNvPicPr>
          <p:nvPr>
            <a:audioFile r:link="rId1"/>
          </p:nvPr>
        </p:nvPicPr>
        <p:blipFill>
          <a:blip r:embed="rId5" cstate="print"/>
          <a:stretch>
            <a:fillRect/>
          </a:stretch>
        </p:blipFill>
        <p:spPr>
          <a:xfrm>
            <a:off x="8316416" y="5877272"/>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par>
                          <p:cTn id="18" fill="hold">
                            <p:stCondLst>
                              <p:cond delay="500"/>
                            </p:stCondLst>
                            <p:childTnLst>
                              <p:par>
                                <p:cTn id="19" presetID="1" presetClass="mediacall" presetSubtype="0" fill="hold" nodeType="afterEffect">
                                  <p:stCondLst>
                                    <p:cond delay="0"/>
                                  </p:stCondLst>
                                  <p:childTnLst>
                                    <p:cmd type="call" cmd="playFrom(0.0)">
                                      <p:cBhvr>
                                        <p:cTn id="20" dur="315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405</TotalTime>
  <Words>546</Words>
  <Application>Microsoft Office PowerPoint</Application>
  <PresentationFormat>Экран (4:3)</PresentationFormat>
  <Paragraphs>44</Paragraphs>
  <Slides>10</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Апекс</vt:lpstr>
      <vt:lpstr> les androïdes.</vt:lpstr>
      <vt:lpstr>Contenu:</vt:lpstr>
      <vt:lpstr>Презентация PowerPoint</vt:lpstr>
      <vt:lpstr>Презентация PowerPoint</vt:lpstr>
      <vt:lpstr>Презентация PowerPoint</vt:lpstr>
      <vt:lpstr>Types d'androïdes robots:</vt:lpstr>
      <vt:lpstr>Презентация PowerPoint</vt:lpstr>
      <vt:lpstr>Презентация PowerPoint</vt:lpstr>
      <vt:lpstr>Презентация PowerPoint</vt:lpstr>
      <vt:lpstr>Bibliographie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57</cp:revision>
  <dcterms:created xsi:type="dcterms:W3CDTF">2011-11-26T10:50:37Z</dcterms:created>
  <dcterms:modified xsi:type="dcterms:W3CDTF">2012-01-28T16:12:30Z</dcterms:modified>
</cp:coreProperties>
</file>