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</p:sldMasterIdLst>
  <p:sldIdLst>
    <p:sldId id="263" r:id="rId18"/>
    <p:sldId id="280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tableStyles" Target="tableStyles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8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7485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191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2290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842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64509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472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638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8681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636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6180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84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0635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6054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4711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803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860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60045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484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036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9695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9802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84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8565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0326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410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84949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18005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9624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94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1633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5035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0399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30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00345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0343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5570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579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6741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8576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9110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4014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1255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79223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98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683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585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5785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7204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4084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6720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47271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0788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7508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7684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08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927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9754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6141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2494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1466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3462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04744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895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9100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27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96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27166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315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00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4790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07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7817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35494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2538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36569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2672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26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7267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0664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6920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418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823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061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1207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4451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7148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34340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94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5910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2949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8745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0036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3804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8541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36892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3479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76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80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30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39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47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22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60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52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69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88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52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00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9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683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172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493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568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285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567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8233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095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911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18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62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371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503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99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811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18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29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632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041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167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830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3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999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690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541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046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016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5674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561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445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921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901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62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5150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499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150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412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25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8561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517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185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538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534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87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742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672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03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44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840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771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47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568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699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573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86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309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155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781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184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1325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9944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942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802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841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1304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31D5-6847-488A-8FCA-227AADFCCB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62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7452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9142A-2DA4-48FD-B727-91EE91565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8157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6A2D-3CE5-4DBE-9E4F-AB6FF81E0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462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257AC-AED0-4EB0-9E8E-46B608311A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6338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7A21-A3CA-4ADB-991D-E704145AA5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752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8C9C3-E49D-4EC8-9632-F072C28AA9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4949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C1BC0-3529-4E0A-846E-AFE4F488A2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1527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5E67B-8BF5-49B2-B746-5ECA4F92E0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382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DA2A-3064-45CE-9975-3ED8794A13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9745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7C12-9758-4E0D-8391-1BFF25DEC1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9000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B71A-2D31-4D62-AA8D-8CCA46393BC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8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3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0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08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54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3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87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6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4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5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7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2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6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6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33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36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7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45479D-4D09-4C08-8F7D-89702243098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9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7.xml"/><Relationship Id="rId4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9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1.xml"/><Relationship Id="rId5" Type="http://schemas.openxmlformats.org/officeDocument/2006/relationships/slide" Target="slide1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2.xml"/><Relationship Id="rId6" Type="http://schemas.openxmlformats.org/officeDocument/2006/relationships/slide" Target="slide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6" Type="http://schemas.openxmlformats.org/officeDocument/2006/relationships/slide" Target="slide17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3.xml"/><Relationship Id="rId4" Type="http://schemas.openxmlformats.org/officeDocument/2006/relationships/slide" Target="slide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ЗГ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574" y="1812664"/>
            <a:ext cx="4030638" cy="341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1116013" y="692150"/>
            <a:ext cx="7200900" cy="5759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i="1" kern="1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Bookman Old Style"/>
              </a:rPr>
              <a:t>"Выручи царевну"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474243" y="1196752"/>
            <a:ext cx="2195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660066"/>
                </a:solidFill>
              </a:rPr>
              <a:t>Урок – игра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617954" y="5229200"/>
            <a:ext cx="619701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000FF"/>
                </a:solidFill>
              </a:rPr>
              <a:t>Учитель физики </a:t>
            </a:r>
            <a:r>
              <a:rPr lang="ru-RU" sz="2000" dirty="0" smtClean="0">
                <a:solidFill>
                  <a:srgbClr val="0000FF"/>
                </a:solidFill>
              </a:rPr>
              <a:t>МОБУ </a:t>
            </a:r>
            <a:r>
              <a:rPr lang="ru-RU" sz="2000" dirty="0">
                <a:solidFill>
                  <a:srgbClr val="0000FF"/>
                </a:solidFill>
              </a:rPr>
              <a:t>«СОШ № 4»: </a:t>
            </a:r>
            <a:r>
              <a:rPr lang="ru-RU" sz="2000" dirty="0" err="1">
                <a:solidFill>
                  <a:srgbClr val="0000FF"/>
                </a:solidFill>
              </a:rPr>
              <a:t>Дидерле</a:t>
            </a:r>
            <a:r>
              <a:rPr lang="ru-RU" sz="2000" dirty="0">
                <a:solidFill>
                  <a:srgbClr val="0000FF"/>
                </a:solidFill>
              </a:rPr>
              <a:t> </a:t>
            </a:r>
            <a:r>
              <a:rPr lang="ru-RU" sz="2000" dirty="0" smtClean="0">
                <a:solidFill>
                  <a:srgbClr val="0000FF"/>
                </a:solidFill>
              </a:rPr>
              <a:t>Г.Н.</a:t>
            </a: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endParaRPr lang="ru-RU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г.п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 </a:t>
            </a:r>
            <a:r>
              <a:rPr lang="ru-RU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Пойковский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Нефтеюганский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район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ХМАО - </a:t>
            </a: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Югра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19925" y="404813"/>
            <a:ext cx="1919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660066"/>
                </a:solidFill>
              </a:rPr>
              <a:t>ФИЗИКА - 7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107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11350" y="4725144"/>
            <a:ext cx="539750" cy="250825"/>
          </a:xfrm>
          <a:prstGeom prst="actionButtonForwardNext">
            <a:avLst/>
          </a:prstGeom>
          <a:solidFill>
            <a:schemeClr val="bg1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пчела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3600450" cy="347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859088"/>
            <a:ext cx="3887788" cy="378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68313" y="4005263"/>
            <a:ext cx="4716462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Наибольшая скорость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акулы 9 м/с. Какой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путь она могла бы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проплыть за 4 ч?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140200" y="620713"/>
            <a:ext cx="4752975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6600"/>
                </a:solidFill>
              </a:rPr>
              <a:t>Пчела со взятком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6600"/>
                </a:solidFill>
              </a:rPr>
              <a:t>может лететь со скоростью 5м/с.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6600"/>
                </a:solidFill>
              </a:rPr>
              <a:t>Какой путь пролетела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6600"/>
                </a:solidFill>
              </a:rPr>
              <a:t>бы она за 2 ч?</a:t>
            </a:r>
          </a:p>
        </p:txBody>
      </p:sp>
    </p:spTree>
    <p:extLst>
      <p:ext uri="{BB962C8B-B14F-4D97-AF65-F5344CB8AC3E}">
        <p14:creationId xmlns:p14="http://schemas.microsoft.com/office/powerpoint/2010/main" val="7980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4789488" cy="3279775"/>
          </a:xfrm>
          <a:prstGeom prst="rect">
            <a:avLst/>
          </a:prstGeom>
          <a:noFill/>
          <a:ln w="38100" algn="ctr">
            <a:solidFill>
              <a:srgbClr val="66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50825" y="4221163"/>
            <a:ext cx="48291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Наибольшая скорость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гепарда 30 м/с.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путь он мог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пробежать за 2 ч?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292725" y="188913"/>
            <a:ext cx="403225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Борзая собака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может бежать со скоростью 17 м/с. Какой путь она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пробежала бы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за 2 ч?</a:t>
            </a:r>
          </a:p>
        </p:txBody>
      </p:sp>
      <p:pic>
        <p:nvPicPr>
          <p:cNvPr id="31752" name="Picture 8" descr="собака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429000"/>
            <a:ext cx="2806700" cy="3095625"/>
          </a:xfrm>
          <a:prstGeom prst="rect">
            <a:avLst/>
          </a:prstGeom>
          <a:noFill/>
          <a:ln w="38100">
            <a:solidFill>
              <a:srgbClr val="66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75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99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слон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84538"/>
            <a:ext cx="4386262" cy="32893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4813"/>
            <a:ext cx="2868613" cy="3168650"/>
          </a:xfrm>
          <a:prstGeom prst="rect">
            <a:avLst/>
          </a:prstGeom>
          <a:noFill/>
          <a:ln w="381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468313" y="476250"/>
            <a:ext cx="4360862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Африканский слон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может бегать со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скоростью 11 м/с.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путь он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пробежал бы за 5 ч?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148263" y="3789363"/>
            <a:ext cx="3789362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Наибольшая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скорость скворца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 м/с.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путь он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пролетает за 2 ч?</a:t>
            </a:r>
          </a:p>
        </p:txBody>
      </p:sp>
      <p:sp>
        <p:nvSpPr>
          <p:cNvPr id="3380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4663" y="6237288"/>
            <a:ext cx="433387" cy="260350"/>
          </a:xfrm>
          <a:prstGeom prst="actionButtonForwardNext">
            <a:avLst/>
          </a:prstGeom>
          <a:solidFill>
            <a:schemeClr val="bg2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7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трамвай4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76250"/>
            <a:ext cx="3814762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тан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59163"/>
            <a:ext cx="4392613" cy="268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0825" y="765175"/>
            <a:ext cx="478472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Трамвай прошёл 48 км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 скоростью 16 км/ч.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 времени он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 в пути?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716463" y="3789363"/>
            <a:ext cx="424815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Танк прошёл по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шоссе 270 км со скоростью 45 км/ч.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 времени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двигался танк?</a:t>
            </a:r>
          </a:p>
        </p:txBody>
      </p:sp>
    </p:spTree>
    <p:extLst>
      <p:ext uri="{BB962C8B-B14F-4D97-AF65-F5344CB8AC3E}">
        <p14:creationId xmlns:p14="http://schemas.microsoft.com/office/powerpoint/2010/main" val="323334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поезд3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895725"/>
            <a:ext cx="3954462" cy="24653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5" descr="грузовой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4176712" cy="268763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4932363" y="333375"/>
            <a:ext cx="3641725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Грузовой поезд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прошел 220 км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 скоростью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44 км/ч. Сколько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времени он был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пути?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79388" y="3860800"/>
            <a:ext cx="4638675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Поезд метрополитена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прошел 120 км со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скоростью 40 км/ч.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 времени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шел поезд?</a:t>
            </a:r>
          </a:p>
        </p:txBody>
      </p:sp>
    </p:spTree>
    <p:extLst>
      <p:ext uri="{BB962C8B-B14F-4D97-AF65-F5344CB8AC3E}">
        <p14:creationId xmlns:p14="http://schemas.microsoft.com/office/powerpoint/2010/main" val="25402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луна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60575"/>
            <a:ext cx="4103687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84213" y="260350"/>
            <a:ext cx="7848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  <a:r>
              <a:rPr lang="ru-RU" sz="32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движется вокруг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Солнца </a:t>
            </a: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 скоростью 30 м/с. За какое время она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перемещается на 180 км? 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84213" y="4941888"/>
            <a:ext cx="77946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Луна</a:t>
            </a: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движется вокруг </a:t>
            </a:r>
            <a:r>
              <a:rPr lang="ru-RU" sz="32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Земли</a:t>
            </a: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скоростью 1 км/с. За какое время она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переместится на 10 км? </a:t>
            </a:r>
          </a:p>
        </p:txBody>
      </p:sp>
      <p:pic>
        <p:nvPicPr>
          <p:cNvPr id="35849" name="Picture 9" descr="Zemlya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060575"/>
            <a:ext cx="3529012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8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ан-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3749675" cy="2579687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подводная5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500438"/>
            <a:ext cx="3671888" cy="2768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314825" y="404813"/>
            <a:ext cx="4829175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Самолет АН – 148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пролетел 1500 км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 скоростью 500 км/ч.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времени он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был в полете?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23850" y="3284538"/>
            <a:ext cx="4802188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времени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потребуется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атомной подводной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лодке, чтобы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проплыть 360 км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 скоростью 60 км/ч?</a:t>
            </a:r>
            <a:r>
              <a:rPr lang="ru-RU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36874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949950"/>
            <a:ext cx="433388" cy="260350"/>
          </a:xfrm>
          <a:prstGeom prst="actionButtonForwardNex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1263"/>
            <a:ext cx="9144000" cy="437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671638" y="2511425"/>
            <a:ext cx="693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278</a:t>
            </a:r>
            <a:endParaRPr lang="ru-RU" sz="2400" b="1">
              <a:solidFill>
                <a:srgbClr val="000000"/>
              </a:solidFill>
            </a:endParaRPr>
          </a:p>
        </p:txBody>
      </p:sp>
      <p:pic>
        <p:nvPicPr>
          <p:cNvPr id="5121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08050"/>
            <a:ext cx="2519362" cy="224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4067175" y="1628775"/>
            <a:ext cx="111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118</a:t>
            </a:r>
            <a:r>
              <a:rPr lang="ru-RU" sz="2400" b="1">
                <a:solidFill>
                  <a:srgbClr val="000000"/>
                </a:solidFill>
              </a:rPr>
              <a:t>,08</a:t>
            </a:r>
          </a:p>
        </p:txBody>
      </p:sp>
      <p:pic>
        <p:nvPicPr>
          <p:cNvPr id="5121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33375"/>
            <a:ext cx="1897062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856413" y="272732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000000"/>
                </a:solidFill>
              </a:rPr>
              <a:t>9016</a:t>
            </a:r>
          </a:p>
        </p:txBody>
      </p:sp>
      <p:pic>
        <p:nvPicPr>
          <p:cNvPr id="51217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1268413"/>
            <a:ext cx="2208212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9" name="AutoShape 1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308725"/>
            <a:ext cx="358775" cy="333375"/>
          </a:xfrm>
          <a:prstGeom prst="actionButtonReturn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0" name="AutoShape 2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6308725"/>
            <a:ext cx="358775" cy="333375"/>
          </a:xfrm>
          <a:prstGeom prst="actionButtonReturn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1" name="AutoShape 2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358775" cy="333375"/>
          </a:xfrm>
          <a:prstGeom prst="actionButtonReturn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00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269952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773238"/>
            <a:ext cx="383540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7" name="WordArt 5"/>
          <p:cNvSpPr>
            <a:spLocks noChangeArrowheads="1" noChangeShapeType="1" noTextEdit="1"/>
          </p:cNvSpPr>
          <p:nvPr/>
        </p:nvSpPr>
        <p:spPr bwMode="auto">
          <a:xfrm>
            <a:off x="684213" y="692150"/>
            <a:ext cx="7826375" cy="5329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CC"/>
                </a:solidFill>
                <a:latin typeface="Bookman Old Style"/>
              </a:rPr>
              <a:t>Спасибо за работу!</a:t>
            </a:r>
          </a:p>
        </p:txBody>
      </p:sp>
    </p:spTree>
    <p:extLst>
      <p:ext uri="{BB962C8B-B14F-4D97-AF65-F5344CB8AC3E}">
        <p14:creationId xmlns:p14="http://schemas.microsoft.com/office/powerpoint/2010/main" val="33794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5835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00FF"/>
                </a:solidFill>
              </a:rPr>
              <a:t>Тема: «Равномерное движение</a:t>
            </a:r>
            <a:r>
              <a:rPr lang="ru-RU" sz="2800" dirty="0" smtClean="0">
                <a:solidFill>
                  <a:srgbClr val="0000FF"/>
                </a:solidFill>
              </a:rPr>
              <a:t>»</a:t>
            </a:r>
            <a:r>
              <a:rPr lang="ru-RU" sz="2800" dirty="0" smtClean="0">
                <a:solidFill>
                  <a:srgbClr val="000000"/>
                </a:solidFill>
              </a:rPr>
              <a:t>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682" y="980728"/>
            <a:ext cx="87129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Цели</a:t>
            </a:r>
            <a:r>
              <a:rPr lang="ru-RU" b="1" dirty="0" smtClean="0">
                <a:solidFill>
                  <a:srgbClr val="7030A0"/>
                </a:solidFill>
              </a:rPr>
              <a:t>: 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стимулирование познавательного интереса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привитие интереса не только к физике, но и к вдумчивому чтению условий задач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/>
              <a:t>в</a:t>
            </a:r>
            <a:r>
              <a:rPr lang="ru-RU" dirty="0" smtClean="0"/>
              <a:t>оспитание внимательности, ответственности у учащихся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5682" y="2564904"/>
            <a:ext cx="8712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Задачи</a:t>
            </a:r>
            <a:r>
              <a:rPr lang="ru-RU" b="1" dirty="0" smtClean="0">
                <a:solidFill>
                  <a:srgbClr val="7030A0"/>
                </a:solidFill>
              </a:rPr>
              <a:t>: 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/>
              <a:t>ф</a:t>
            </a:r>
            <a:r>
              <a:rPr lang="ru-RU" dirty="0" smtClean="0"/>
              <a:t>ормирование дружного коллектива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азвитие навыков взаимодействия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азвитие логического мышления и воображения, проверка навыков</a:t>
            </a:r>
          </a:p>
          <a:p>
            <a:r>
              <a:rPr lang="ru-RU" dirty="0"/>
              <a:t> </a:t>
            </a:r>
            <a:r>
              <a:rPr lang="ru-RU" dirty="0" smtClean="0"/>
              <a:t>    элементарных математических вычислений и применения основных </a:t>
            </a:r>
          </a:p>
          <a:p>
            <a:r>
              <a:rPr lang="ru-RU" dirty="0" smtClean="0"/>
              <a:t>     формул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680" y="4509120"/>
            <a:ext cx="8712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Особенности игры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dirty="0" smtClean="0"/>
              <a:t>– эстафетный характер заданий, когда от вклада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каждого, от четкости взаимодействия зависит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общий результат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5653130"/>
            <a:ext cx="589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Девиз игры</a:t>
            </a:r>
            <a:r>
              <a:rPr lang="ru-RU" b="1" dirty="0" smtClean="0">
                <a:solidFill>
                  <a:srgbClr val="7030A0"/>
                </a:solidFill>
              </a:rPr>
              <a:t>: </a:t>
            </a:r>
            <a:r>
              <a:rPr lang="ru-RU" dirty="0" smtClean="0"/>
              <a:t> «Если вместе, если дружно»</a:t>
            </a:r>
          </a:p>
        </p:txBody>
      </p:sp>
    </p:spTree>
    <p:extLst>
      <p:ext uri="{BB962C8B-B14F-4D97-AF65-F5344CB8AC3E}">
        <p14:creationId xmlns:p14="http://schemas.microsoft.com/office/powerpoint/2010/main" val="3858867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250825" y="692150"/>
            <a:ext cx="8893175" cy="585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   На листе ватмана изображён трехглавый Змей Горыныч. Головы у Змея приставные, на них с обратной стороны записаны цифры – ответы.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  Учитель начинает сказку: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ru-RU" i="1" dirty="0">
                <a:solidFill>
                  <a:srgbClr val="660066"/>
                </a:solidFill>
              </a:rPr>
              <a:t>«Возле град столицы появился  - поселился Змей Горыныч. Брал он с народа поборы – с каждого двора по девушке. Пришла пора идти к Змею царской дочери. Потащил её Змей в своё царство – государство, а любимая собачка царевны не хотела оставлять в беде свою хозяйку и увязалась за ними.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660066"/>
                </a:solidFill>
              </a:rPr>
              <a:t>       Однажды царевна разузнала у Змея тайну его смерти. Написала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660066"/>
                </a:solidFill>
              </a:rPr>
              <a:t> батюшке письмо и послала с собачкой. В нём она писала: «Чтобы победить Змея Горыныча, надо срубить его головы, а чтобы срубить головы, надо решить его задачи. Они находятся в конвертах 1, 2, 3.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660066"/>
                </a:solidFill>
              </a:rPr>
              <a:t> Решив задачи в одном из конвертов, надо сложить все ответы и найти их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660066"/>
                </a:solidFill>
              </a:rPr>
              <a:t> сумму. Если эта сумма совпадает с числом, находящимся на какой – </a:t>
            </a:r>
            <a:r>
              <a:rPr lang="ru-RU" i="1" dirty="0" err="1">
                <a:solidFill>
                  <a:srgbClr val="660066"/>
                </a:solidFill>
              </a:rPr>
              <a:t>нибудь</a:t>
            </a:r>
            <a:endParaRPr lang="ru-RU" i="1" dirty="0">
              <a:solidFill>
                <a:srgbClr val="66006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660066"/>
                </a:solidFill>
              </a:rPr>
              <a:t> голове, то она будет срублена». </a:t>
            </a:r>
            <a:endParaRPr lang="ru-RU" dirty="0">
              <a:solidFill>
                <a:srgbClr val="66006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  </a:t>
            </a:r>
            <a:r>
              <a:rPr lang="ru-RU" dirty="0">
                <a:solidFill>
                  <a:srgbClr val="008000"/>
                </a:solidFill>
              </a:rPr>
              <a:t>Итак, идём выручать царевну… Класс делится на три команды. Каждая получает свой конверт с задачами, которые раздаются ученикам. Капитан находит сумму всех ответов и сравнивает с числом, написанным на голове. Побеждает та команда, которая быстрее срубит все головы Змея.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>
                <a:solidFill>
                  <a:srgbClr val="008000"/>
                </a:solidFill>
              </a:rPr>
              <a:t>Голова первая</a:t>
            </a:r>
            <a:r>
              <a:rPr lang="ru-RU" dirty="0">
                <a:solidFill>
                  <a:srgbClr val="008000"/>
                </a:solidFill>
              </a:rPr>
              <a:t>: ответ выразите в [км/ч], слайды № </a:t>
            </a:r>
            <a:r>
              <a:rPr lang="ru-RU" dirty="0" smtClean="0">
                <a:solidFill>
                  <a:srgbClr val="008000"/>
                </a:solidFill>
              </a:rPr>
              <a:t>5 </a:t>
            </a:r>
            <a:r>
              <a:rPr lang="ru-RU" dirty="0">
                <a:solidFill>
                  <a:srgbClr val="008000"/>
                </a:solidFill>
              </a:rPr>
              <a:t>– </a:t>
            </a:r>
            <a:r>
              <a:rPr lang="ru-RU" dirty="0" smtClean="0">
                <a:solidFill>
                  <a:srgbClr val="008000"/>
                </a:solidFill>
              </a:rPr>
              <a:t>8.</a:t>
            </a:r>
            <a:endParaRPr lang="ru-RU" u="sng" dirty="0">
              <a:solidFill>
                <a:srgbClr val="008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>
                <a:solidFill>
                  <a:srgbClr val="008000"/>
                </a:solidFill>
              </a:rPr>
              <a:t>Голова вторая</a:t>
            </a:r>
            <a:r>
              <a:rPr lang="ru-RU" dirty="0">
                <a:solidFill>
                  <a:srgbClr val="008000"/>
                </a:solidFill>
              </a:rPr>
              <a:t>: ответ выразите в [км], слайды № </a:t>
            </a:r>
            <a:r>
              <a:rPr lang="ru-RU" dirty="0" smtClean="0">
                <a:solidFill>
                  <a:srgbClr val="008000"/>
                </a:solidFill>
              </a:rPr>
              <a:t>9 </a:t>
            </a:r>
            <a:r>
              <a:rPr lang="ru-RU" dirty="0">
                <a:solidFill>
                  <a:srgbClr val="008000"/>
                </a:solidFill>
              </a:rPr>
              <a:t>– </a:t>
            </a:r>
            <a:r>
              <a:rPr lang="ru-RU" dirty="0" smtClean="0">
                <a:solidFill>
                  <a:srgbClr val="008000"/>
                </a:solidFill>
              </a:rPr>
              <a:t>12.</a:t>
            </a:r>
            <a:endParaRPr lang="ru-RU" u="sng" dirty="0">
              <a:solidFill>
                <a:srgbClr val="008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>
                <a:solidFill>
                  <a:srgbClr val="008000"/>
                </a:solidFill>
              </a:rPr>
              <a:t>Голова третья</a:t>
            </a:r>
            <a:r>
              <a:rPr lang="ru-RU" dirty="0">
                <a:solidFill>
                  <a:srgbClr val="008000"/>
                </a:solidFill>
              </a:rPr>
              <a:t>: ответ выразите в [с], слайды № </a:t>
            </a:r>
            <a:r>
              <a:rPr lang="ru-RU" dirty="0" smtClean="0">
                <a:solidFill>
                  <a:srgbClr val="008000"/>
                </a:solidFill>
              </a:rPr>
              <a:t>13 </a:t>
            </a:r>
            <a:r>
              <a:rPr lang="ru-RU" dirty="0">
                <a:solidFill>
                  <a:srgbClr val="008000"/>
                </a:solidFill>
              </a:rPr>
              <a:t>– </a:t>
            </a:r>
            <a:r>
              <a:rPr lang="ru-RU" dirty="0" smtClean="0">
                <a:solidFill>
                  <a:srgbClr val="008000"/>
                </a:solidFill>
              </a:rPr>
              <a:t>16.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2771800" y="168930"/>
            <a:ext cx="27749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</a:rPr>
              <a:t>Условия игры</a:t>
            </a:r>
            <a:r>
              <a:rPr lang="ru-RU" sz="2800" b="1" dirty="0" smtClean="0">
                <a:solidFill>
                  <a:srgbClr val="000000"/>
                </a:solidFill>
              </a:rPr>
              <a:t> </a:t>
            </a:r>
            <a:endParaRPr lang="ru-RU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49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00000">
              <a:srgbClr val="CCCC00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81075"/>
            <a:ext cx="415925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900113" y="1484313"/>
            <a:ext cx="3186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Голова первая</a:t>
            </a:r>
            <a:endParaRPr lang="ru-RU" sz="3200" b="1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971550" y="3141663"/>
            <a:ext cx="31607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Голова вторая</a:t>
            </a:r>
            <a:endParaRPr lang="ru-RU" sz="3200" b="1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3111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Голова третья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9160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373688"/>
            <a:ext cx="468313" cy="333375"/>
          </a:xfrm>
          <a:prstGeom prst="actionButtonHome">
            <a:avLst/>
          </a:prstGeom>
          <a:solidFill>
            <a:srgbClr val="CCCC00"/>
          </a:solidFill>
          <a:ln w="127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23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аку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3375"/>
            <a:ext cx="4572000" cy="272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2738"/>
            <a:ext cx="2678112" cy="371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68313" y="765175"/>
            <a:ext cx="4351337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Акула проплывает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60 км за 2 ч. С какой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скоростью она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плывёт?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067175" y="4005263"/>
            <a:ext cx="46990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Ворона пролетает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 км за 2 ч. С какой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скоростью она летит?</a:t>
            </a:r>
          </a:p>
        </p:txBody>
      </p:sp>
    </p:spTree>
    <p:extLst>
      <p:ext uri="{BB962C8B-B14F-4D97-AF65-F5344CB8AC3E}">
        <p14:creationId xmlns:p14="http://schemas.microsoft.com/office/powerpoint/2010/main" val="3557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ласточка2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3903663" cy="37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майский жу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3671888"/>
            <a:ext cx="4248150" cy="318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911725" y="9286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500563" y="1052513"/>
            <a:ext cx="43910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Ласточка пролетела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 км за 2 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Какова её скорость?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39750" y="4437063"/>
            <a:ext cx="47752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Майский жук пролетел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 км за 1 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Какова его скорость?</a:t>
            </a:r>
          </a:p>
        </p:txBody>
      </p:sp>
    </p:spTree>
    <p:extLst>
      <p:ext uri="{BB962C8B-B14F-4D97-AF65-F5344CB8AC3E}">
        <p14:creationId xmlns:p14="http://schemas.microsoft.com/office/powerpoint/2010/main" val="13448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гепард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176712" cy="313213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слон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19488"/>
            <a:ext cx="4068762" cy="30511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859338" y="765175"/>
            <a:ext cx="4024312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Гепард пробежал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 ч 180 км.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какой скоростью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 бежал?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79388" y="4076700"/>
            <a:ext cx="4267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Африканский слон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прошёл 60 км за 3 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какой скоростью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 шёл?</a:t>
            </a:r>
          </a:p>
        </p:txBody>
      </p:sp>
    </p:spTree>
    <p:extLst>
      <p:ext uri="{BB962C8B-B14F-4D97-AF65-F5344CB8AC3E}">
        <p14:creationId xmlns:p14="http://schemas.microsoft.com/office/powerpoint/2010/main" val="22196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шмель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3792538"/>
            <a:ext cx="4608512" cy="306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муха3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9791" flipH="1">
            <a:off x="611188" y="765175"/>
            <a:ext cx="3673475" cy="260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140200" y="1341438"/>
            <a:ext cx="4672013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</a:rPr>
              <a:t>Муха за 1ч пролетела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</a:rPr>
              <a:t>12 км.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</a:rPr>
              <a:t>Какова её скорость?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47675" y="3851275"/>
            <a:ext cx="413702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Шмель пролетел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75 км за 3 ч.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какой скоростью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 летел?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3708400" y="6453188"/>
            <a:ext cx="1042988" cy="1042987"/>
          </a:xfrm>
          <a:prstGeom prst="actionButtonForwardNex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2539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433387" cy="260350"/>
          </a:xfrm>
          <a:prstGeom prst="actionButtonForwardNex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66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644900"/>
            <a:ext cx="2652712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заяц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3375"/>
            <a:ext cx="2128837" cy="325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419475" y="836613"/>
            <a:ext cx="48291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Наибольшая скорость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зайца 17 м/с.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Какой путь он мог бы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пробежать за 3 ч?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755650" y="4149725"/>
            <a:ext cx="5491163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Наибольшая скорость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жирафа 14 м/с.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Какой путь он пробежит за 3 ч?</a:t>
            </a:r>
            <a:endParaRPr lang="ru-RU" sz="3200">
              <a:solidFill>
                <a:srgbClr val="99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774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18</vt:i4>
      </vt:variant>
    </vt:vector>
  </HeadingPairs>
  <TitlesOfParts>
    <vt:vector size="35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serega</dc:creator>
  <cp:lastModifiedBy>serega</cp:lastModifiedBy>
  <cp:revision>4</cp:revision>
  <dcterms:created xsi:type="dcterms:W3CDTF">2012-02-21T21:32:09Z</dcterms:created>
  <dcterms:modified xsi:type="dcterms:W3CDTF">2012-02-21T22:09:51Z</dcterms:modified>
</cp:coreProperties>
</file>