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6"/>
  </p:notesMasterIdLst>
  <p:sldIdLst>
    <p:sldId id="256" r:id="rId2"/>
    <p:sldId id="269" r:id="rId3"/>
    <p:sldId id="258" r:id="rId4"/>
    <p:sldId id="259" r:id="rId5"/>
    <p:sldId id="268" r:id="rId6"/>
    <p:sldId id="260" r:id="rId7"/>
    <p:sldId id="257" r:id="rId8"/>
    <p:sldId id="265" r:id="rId9"/>
    <p:sldId id="264" r:id="rId10"/>
    <p:sldId id="266" r:id="rId11"/>
    <p:sldId id="267" r:id="rId12"/>
    <p:sldId id="261" r:id="rId13"/>
    <p:sldId id="262" r:id="rId14"/>
    <p:sldId id="263" r:id="rId15"/>
  </p:sldIdLst>
  <p:sldSz cx="9144000" cy="6858000" type="screen4x3"/>
  <p:notesSz cx="6858000" cy="9144000"/>
  <p:custDataLst>
    <p:tags r:id="rId17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21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gs" Target="tags/tag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FBF39B-F475-456C-93F6-F93D39EEA151}" type="datetimeFigureOut">
              <a:rPr lang="ru-RU" smtClean="0"/>
              <a:t>16.02.2012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0C6299C-E147-4003-9D22-7151BA71C096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3CA62C93-B621-4AA1-8256-97A07348CDC0}" type="datetimeFigureOut">
              <a:rPr lang="ru-RU" smtClean="0"/>
              <a:t>16.02.2012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DC2E86A-1E21-4933-A657-711DD9249DE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CA62C93-B621-4AA1-8256-97A07348CDC0}" type="datetimeFigureOut">
              <a:rPr lang="ru-RU" smtClean="0"/>
              <a:t>16.02.2012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DC2E86A-1E21-4933-A657-711DD9249DE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CA62C93-B621-4AA1-8256-97A07348CDC0}" type="datetimeFigureOut">
              <a:rPr lang="ru-RU" smtClean="0"/>
              <a:t>16.02.2012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DC2E86A-1E21-4933-A657-711DD9249DE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CA62C93-B621-4AA1-8256-97A07348CDC0}" type="datetimeFigureOut">
              <a:rPr lang="ru-RU" smtClean="0"/>
              <a:t>16.02.2012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DC2E86A-1E21-4933-A657-711DD9249DE3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CA62C93-B621-4AA1-8256-97A07348CDC0}" type="datetimeFigureOut">
              <a:rPr lang="ru-RU" smtClean="0"/>
              <a:t>16.02.2012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DC2E86A-1E21-4933-A657-711DD9249DE3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CA62C93-B621-4AA1-8256-97A07348CDC0}" type="datetimeFigureOut">
              <a:rPr lang="ru-RU" smtClean="0"/>
              <a:t>16.02.2012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DC2E86A-1E21-4933-A657-711DD9249DE3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CA62C93-B621-4AA1-8256-97A07348CDC0}" type="datetimeFigureOut">
              <a:rPr lang="ru-RU" smtClean="0"/>
              <a:t>16.02.2012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DC2E86A-1E21-4933-A657-711DD9249DE3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CA62C93-B621-4AA1-8256-97A07348CDC0}" type="datetimeFigureOut">
              <a:rPr lang="ru-RU" smtClean="0"/>
              <a:t>16.02.2012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DC2E86A-1E21-4933-A657-711DD9249DE3}" type="slidenum">
              <a:rPr lang="ru-RU" smtClean="0"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CA62C93-B621-4AA1-8256-97A07348CDC0}" type="datetimeFigureOut">
              <a:rPr lang="ru-RU" smtClean="0"/>
              <a:t>16.02.2012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DC2E86A-1E21-4933-A657-711DD9249DE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3CA62C93-B621-4AA1-8256-97A07348CDC0}" type="datetimeFigureOut">
              <a:rPr lang="ru-RU" smtClean="0"/>
              <a:t>16.02.2012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DC2E86A-1E21-4933-A657-711DD9249DE3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3CA62C93-B621-4AA1-8256-97A07348CDC0}" type="datetimeFigureOut">
              <a:rPr lang="ru-RU" smtClean="0"/>
              <a:t>16.02.2012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DC2E86A-1E21-4933-A657-711DD9249DE3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3CA62C93-B621-4AA1-8256-97A07348CDC0}" type="datetimeFigureOut">
              <a:rPr lang="ru-RU" smtClean="0"/>
              <a:t>16.02.2012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DC2E86A-1E21-4933-A657-711DD9249DE3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hyperlink" Target="//upload.wikimedia.org/wikipedia/commons/b/b4/Classical_spectacular_laser_effects.jpg" TargetMode="Externa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8.jpeg"/><Relationship Id="rId4" Type="http://schemas.openxmlformats.org/officeDocument/2006/relationships/hyperlink" Target="//upload.wikimedia.org/wikipedia/commons/b/bc/Laser_from_printer.jpg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hyperlink" Target="//upload.wikimedia.org/wikipedia/commons/1/1e/S%26W_.357_Magnum_With_Laser_Sight.jpg" TargetMode="Externa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0.jpeg"/><Relationship Id="rId4" Type="http://schemas.openxmlformats.org/officeDocument/2006/relationships/hyperlink" Target="//upload.wikimedia.org/wikipedia/commons/b/bd/593nm.jpg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hyperlink" Target="http://dic.academic.ru/pictures/enc_colier/6515_001.jpg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://ru.wikipedia.org/wiki/%D0%A4%D0%B0%D0%B9%D0%BB:Spontaneous_Emission_ru.svg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hyperlink" Target="http://ru.wikipedia.org/wiki/%D0%A4%D0%B0%D0%B9%D0%BB:Stimulated_Emission_ru.svg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hyperlink" Target="//upload.wikimedia.org/wikipedia/commons/7/7e/Laser.jpg" TargetMode="Externa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6.jpeg"/><Relationship Id="rId4" Type="http://schemas.openxmlformats.org/officeDocument/2006/relationships/hyperlink" Target="//upload.wikimedia.org/wikipedia/commons/4/4b/Laser_DSC09088.JPG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85720" y="3500438"/>
            <a:ext cx="8643998" cy="1571636"/>
          </a:xfrm>
        </p:spPr>
        <p:txBody>
          <a:bodyPr>
            <a:normAutofit fontScale="70000" lnSpcReduction="20000"/>
          </a:bodyPr>
          <a:lstStyle/>
          <a:p>
            <a:endParaRPr lang="ru-RU" dirty="0" smtClean="0">
              <a:solidFill>
                <a:schemeClr val="tx1"/>
              </a:solidFill>
            </a:endParaRPr>
          </a:p>
          <a:p>
            <a:pPr algn="ctr"/>
            <a:endParaRPr lang="ru-RU" dirty="0" smtClean="0">
              <a:solidFill>
                <a:schemeClr val="tx1"/>
              </a:solidFill>
            </a:endParaRPr>
          </a:p>
          <a:p>
            <a:pPr algn="ctr"/>
            <a:r>
              <a:rPr lang="ru-RU" sz="9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Лазер</a:t>
            </a:r>
            <a:endParaRPr lang="ru-RU" sz="9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laserbeam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71736" y="142852"/>
            <a:ext cx="3761660" cy="370758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Лазер 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Лазерное шоу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/>
        <p:txBody>
          <a:bodyPr>
            <a:normAutofit lnSpcReduction="10000"/>
          </a:bodyPr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Полупроводниковый лазер (принтер)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4578" name="Picture 2" descr="Файл:Classical spectacular laser effects.jp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34" y="2071678"/>
            <a:ext cx="4066883" cy="2714644"/>
          </a:xfrm>
          <a:prstGeom prst="rect">
            <a:avLst/>
          </a:prstGeom>
          <a:noFill/>
        </p:spPr>
      </p:pic>
      <p:pic>
        <p:nvPicPr>
          <p:cNvPr id="24580" name="Picture 4" descr="Файл:Laser from printer.jpg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857752" y="2143116"/>
            <a:ext cx="3619525" cy="2714644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Лазер 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Револьвер, оснащенный лазерным </a:t>
            </a:r>
            <a:r>
              <a:rPr lang="ru-RU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целеуказателем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Лазерная указка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5602" name="Picture 2" descr="Файл:S&amp;W .357 Magnum With Laser Sight.jp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34" y="1928802"/>
            <a:ext cx="3905277" cy="2928958"/>
          </a:xfrm>
          <a:prstGeom prst="rect">
            <a:avLst/>
          </a:prstGeom>
          <a:noFill/>
        </p:spPr>
      </p:pic>
      <p:pic>
        <p:nvPicPr>
          <p:cNvPr id="25604" name="Picture 4" descr="Файл:593nm.jpg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786314" y="1928802"/>
            <a:ext cx="3971468" cy="292895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Устройство лазера</a:t>
            </a:r>
            <a:endParaRPr lang="ru-RU" sz="3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104" name="Picture 8" descr="Рис. 1. РУБИНОВЫЙ ЛАЗЕР - усовершенствованная схема конструкции Т.Меймана (1960). Основные его элементы - цилиндрический рубиновый стержень с плоскими посеребренными торцами, кожух охлаждения (его не было в устройстве Меймана) и газоразрядная лампа накачки. 1 - посеребренный торец стержня (глухое зеркало); 2 - рубиновый стержень; 3 - охлаждающая жидкость; 4 - газоразрядная лампа накачки; 5 - кожух (трубка) охлаждения; 6 - слабо посеребренный торец стержня (полупрозрачное зеркало).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57224" y="1500173"/>
            <a:ext cx="7226379" cy="440253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42844" y="1481138"/>
          <a:ext cx="8543956" cy="403479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500462"/>
                <a:gridCol w="1500198"/>
                <a:gridCol w="2000264"/>
                <a:gridCol w="1543032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Название</a:t>
                      </a:r>
                      <a:r>
                        <a:rPr lang="ru-RU" sz="24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лазера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Рабочее вещество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Источник возбуждения атомов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Режим работы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Рубиновый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Газовый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ru-RU" sz="2400" b="1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Полупроводниковый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ru-RU" sz="2400" b="1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Газодинамический 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ru-RU" sz="2400" b="1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Виды лазеров</a:t>
            </a:r>
            <a:b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(страница 283-284 учебника)</a:t>
            </a:r>
            <a:endParaRPr lang="ru-RU" sz="22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481138"/>
          <a:ext cx="8229600" cy="373475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2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Свойство</a:t>
                      </a: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2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лазерного излучения</a:t>
                      </a: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24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(страница 281 учебника)</a:t>
                      </a:r>
                      <a:endParaRPr lang="ru-RU" sz="24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2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Применение </a:t>
                      </a:r>
                    </a:p>
                    <a:p>
                      <a:pPr algn="ctr">
                        <a:lnSpc>
                          <a:spcPct val="100000"/>
                        </a:lnSpc>
                      </a:pPr>
                      <a:endParaRPr lang="ru-RU" sz="2400" b="1" dirty="0" smtClean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24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(страница 284 учебника)</a:t>
                      </a:r>
                      <a:endParaRPr lang="ru-RU" sz="24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250000"/>
                        </a:lnSpc>
                      </a:pPr>
                      <a:endParaRPr lang="ru-RU" sz="24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50000"/>
                        </a:lnSpc>
                      </a:pPr>
                      <a:endParaRPr lang="ru-RU" sz="24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250000"/>
                        </a:lnSpc>
                      </a:pPr>
                      <a:endParaRPr lang="ru-RU" sz="2400" b="1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50000"/>
                        </a:lnSpc>
                      </a:pPr>
                      <a:endParaRPr lang="ru-RU" sz="24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250000"/>
                        </a:lnSpc>
                      </a:pPr>
                      <a:endParaRPr lang="ru-RU" sz="2400" b="1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50000"/>
                        </a:lnSpc>
                      </a:pPr>
                      <a:endParaRPr lang="ru-RU" sz="24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dirty="0" smtClean="0">
                <a:solidFill>
                  <a:schemeClr val="tx1"/>
                </a:solidFill>
              </a:rPr>
              <a:t>Применение лазеров</a:t>
            </a:r>
            <a:endParaRPr lang="ru-RU" sz="36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Спонтанное (самопроизвольное) излучение</a:t>
            </a:r>
            <a:endParaRPr lang="ru-RU" sz="3600" dirty="0"/>
          </a:p>
        </p:txBody>
      </p:sp>
      <p:pic>
        <p:nvPicPr>
          <p:cNvPr id="27650" name="Picture 2" descr="http://upload.wikimedia.org/wikipedia/commons/thumb/a/a9/Spontaneous_Emission_ru.svg/510px-Spontaneous_Emission_ru.svg.pn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 t="6999"/>
          <a:stretch>
            <a:fillRect/>
          </a:stretch>
        </p:blipFill>
        <p:spPr bwMode="auto">
          <a:xfrm>
            <a:off x="1357290" y="2214554"/>
            <a:ext cx="6093900" cy="300037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Спонтанное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(самопроизвольное) излучение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Текст 9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Текст 10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9" name="Содержимое 4" descr="untitled (2).jpg"/>
          <p:cNvPicPr>
            <a:picLocks noGrp="1" noChangeAspect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>
          <a:xfrm>
            <a:off x="571472" y="1785926"/>
            <a:ext cx="3839503" cy="3344083"/>
          </a:xfrm>
        </p:spPr>
      </p:pic>
      <p:sp>
        <p:nvSpPr>
          <p:cNvPr id="12" name="Содержимое 11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ru-RU" b="1" i="1" dirty="0" smtClean="0"/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происходит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при отсутствии внешнего воздействия на атом 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объясняется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неустойчивостью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возбуждённого состояния атома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является некогерентным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Вынужденное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(индуцированное) излучение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Содержимое 1"/>
          <p:cNvSpPr>
            <a:spLocks noGrp="1"/>
          </p:cNvSpPr>
          <p:nvPr>
            <p:ph sz="quarter" idx="2"/>
          </p:nvPr>
        </p:nvSpPr>
        <p:spPr>
          <a:xfrm>
            <a:off x="1428728" y="1428736"/>
            <a:ext cx="3040056" cy="3941763"/>
          </a:xfrm>
        </p:spPr>
        <p:txBody>
          <a:bodyPr>
            <a:normAutofit lnSpcReduction="10000"/>
          </a:bodyPr>
          <a:lstStyle/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введено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1917 г.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А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Эйнштейном</a:t>
            </a:r>
          </a:p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теоретическое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обоснование 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в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работах 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П.Дирака в 1927—1930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г.г.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284693" cy="3941763"/>
          </a:xfrm>
        </p:spPr>
        <p:txBody>
          <a:bodyPr>
            <a:normAutofit/>
          </a:bodyPr>
          <a:lstStyle/>
          <a:p>
            <a:pPr>
              <a:buNone/>
            </a:pPr>
            <a:endParaRPr lang="ru-RU" dirty="0" smtClean="0"/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экспериментальное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подтверждение 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Р. Ладенбургом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 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Г.Копферманном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в 1928 г.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6146" name="Picture 2" descr="http://im7-tub-ru.yandex.net/i?id=123981246-47-7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1857364"/>
            <a:ext cx="1185863" cy="1520337"/>
          </a:xfrm>
          <a:prstGeom prst="rect">
            <a:avLst/>
          </a:prstGeom>
          <a:noFill/>
        </p:spPr>
      </p:pic>
      <p:pic>
        <p:nvPicPr>
          <p:cNvPr id="6148" name="Picture 4" descr="http://im6-tub-ru.yandex.net/i?id=51621010-31-7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3786190"/>
            <a:ext cx="1047750" cy="1323975"/>
          </a:xfrm>
          <a:prstGeom prst="rect">
            <a:avLst/>
          </a:prstGeom>
          <a:noFill/>
        </p:spPr>
      </p:pic>
      <p:pic>
        <p:nvPicPr>
          <p:cNvPr id="6150" name="Picture 6" descr="http://im8-tub-ru.yandex.net/i?id=78048812-19-7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72066" y="3500438"/>
            <a:ext cx="1285884" cy="1748804"/>
          </a:xfrm>
          <a:prstGeom prst="rect">
            <a:avLst/>
          </a:prstGeom>
          <a:noFill/>
        </p:spPr>
      </p:pic>
      <p:pic>
        <p:nvPicPr>
          <p:cNvPr id="6152" name="Picture 8" descr="http://im0-tub-ru.yandex.net/i?id=262796120-68-7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143768" y="3500437"/>
            <a:ext cx="1214446" cy="173492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Содержимое 7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endParaRPr lang="ru-RU" sz="2000" dirty="0" smtClean="0">
              <a:solidFill>
                <a:srgbClr val="FF0000"/>
              </a:solidFill>
            </a:endParaRPr>
          </a:p>
          <a:p>
            <a:endParaRPr lang="ru-RU" sz="2000" dirty="0" smtClean="0">
              <a:solidFill>
                <a:srgbClr val="FF0000"/>
              </a:solidFill>
            </a:endParaRPr>
          </a:p>
          <a:p>
            <a:endParaRPr lang="ru-RU" sz="2000" dirty="0" smtClean="0">
              <a:solidFill>
                <a:srgbClr val="FF0000"/>
              </a:solidFill>
            </a:endParaRPr>
          </a:p>
          <a:p>
            <a:endParaRPr lang="ru-RU" sz="2000" dirty="0" smtClean="0">
              <a:solidFill>
                <a:srgbClr val="FF0000"/>
              </a:solidFill>
            </a:endParaRPr>
          </a:p>
          <a:p>
            <a:endParaRPr lang="ru-RU" sz="2000" dirty="0" smtClean="0">
              <a:solidFill>
                <a:srgbClr val="FF0000"/>
              </a:solidFill>
            </a:endParaRPr>
          </a:p>
          <a:p>
            <a:endParaRPr lang="ru-RU" sz="2000" dirty="0" smtClean="0">
              <a:solidFill>
                <a:srgbClr val="FF0000"/>
              </a:solidFill>
            </a:endParaRPr>
          </a:p>
          <a:p>
            <a:endParaRPr lang="ru-RU" sz="2000" dirty="0" smtClean="0">
              <a:solidFill>
                <a:srgbClr val="FF0000"/>
              </a:solidFill>
            </a:endParaRPr>
          </a:p>
          <a:p>
            <a:endParaRPr lang="ru-RU" sz="2000" dirty="0" smtClean="0">
              <a:solidFill>
                <a:srgbClr val="FF0000"/>
              </a:solidFill>
            </a:endParaRPr>
          </a:p>
          <a:p>
            <a:endParaRPr lang="ru-RU" sz="2000" dirty="0" smtClean="0">
              <a:solidFill>
                <a:srgbClr val="FF0000"/>
              </a:solidFill>
            </a:endParaRPr>
          </a:p>
          <a:p>
            <a:endParaRPr lang="ru-RU" sz="2000" dirty="0" smtClean="0">
              <a:solidFill>
                <a:srgbClr val="FF0000"/>
              </a:solidFill>
            </a:endParaRPr>
          </a:p>
          <a:p>
            <a:endParaRPr lang="ru-RU" sz="2000" dirty="0" smtClean="0">
              <a:solidFill>
                <a:srgbClr val="FF0000"/>
              </a:solidFill>
            </a:endParaRPr>
          </a:p>
          <a:p>
            <a:pPr>
              <a:buNone/>
            </a:pPr>
            <a:endParaRPr lang="ru-RU" sz="2000" dirty="0" smtClean="0">
              <a:solidFill>
                <a:srgbClr val="FF0000"/>
              </a:solidFill>
            </a:endParaRPr>
          </a:p>
          <a:p>
            <a:pPr>
              <a:buNone/>
            </a:pPr>
            <a:endParaRPr lang="ru-RU" sz="2000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ru-RU" sz="2000" dirty="0" smtClean="0">
                <a:solidFill>
                  <a:srgbClr val="FF0000"/>
                </a:solidFill>
              </a:rPr>
              <a:t> </a:t>
            </a:r>
            <a:r>
              <a:rPr lang="ru-RU" sz="2000" dirty="0" smtClean="0">
                <a:solidFill>
                  <a:srgbClr val="FF0000"/>
                </a:solidFill>
              </a:rPr>
              <a:t>                           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Вынужденное  (индуцированное)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излучение – … </a:t>
            </a:r>
            <a:r>
              <a:rPr lang="ru-RU" sz="2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1800" dirty="0" smtClean="0">
                <a:solidFill>
                  <a:srgbClr val="FF0000"/>
                </a:solidFill>
              </a:rPr>
              <a:t>страница </a:t>
            </a:r>
            <a:r>
              <a:rPr lang="ru-RU" sz="1800" dirty="0" smtClean="0">
                <a:solidFill>
                  <a:srgbClr val="FF0000"/>
                </a:solidFill>
              </a:rPr>
              <a:t>280 </a:t>
            </a:r>
            <a:r>
              <a:rPr lang="ru-RU" sz="1800" dirty="0" smtClean="0">
                <a:solidFill>
                  <a:srgbClr val="FF0000"/>
                </a:solidFill>
              </a:rPr>
              <a:t>учебника)</a:t>
            </a:r>
            <a:endParaRPr lang="ru-RU" sz="1800" dirty="0"/>
          </a:p>
        </p:txBody>
      </p:sp>
      <p:pic>
        <p:nvPicPr>
          <p:cNvPr id="26626" name="Picture 2" descr="http://upload.wikimedia.org/wikipedia/commons/thumb/0/00/Stimulated_Emission_ru.svg/510px-Stimulated_Emission_ru.svg.pn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 t="6999"/>
          <a:stretch>
            <a:fillRect/>
          </a:stretch>
        </p:blipFill>
        <p:spPr bwMode="auto">
          <a:xfrm>
            <a:off x="1500166" y="2143116"/>
            <a:ext cx="6384122" cy="31432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Трёхуровневая система</a:t>
            </a:r>
            <a:endParaRPr lang="ru-RU" sz="3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8" descr="Трехуровневая схема лазера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428860" y="1428736"/>
            <a:ext cx="4929222" cy="50832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Лазер</a:t>
            </a:r>
            <a:endParaRPr lang="ru-RU" sz="3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4342160"/>
          </a:xfrm>
        </p:spPr>
        <p:txBody>
          <a:bodyPr>
            <a:normAutofit fontScale="77500" lnSpcReduction="20000"/>
          </a:bodyPr>
          <a:lstStyle/>
          <a:p>
            <a:pPr>
              <a:buFont typeface="Wingdings" pitchFamily="2" charset="2"/>
              <a:buChar char="Ø"/>
            </a:pPr>
            <a:r>
              <a:rPr lang="ru-RU" dirty="0" smtClean="0"/>
              <a:t> </a:t>
            </a:r>
            <a:r>
              <a:rPr lang="ru-RU" dirty="0" smtClean="0"/>
              <a:t> </a:t>
            </a:r>
            <a:r>
              <a:rPr lang="ru-RU" sz="3800" b="1" dirty="0" smtClean="0">
                <a:latin typeface="Times New Roman" pitchFamily="18" charset="0"/>
                <a:cs typeface="Times New Roman" pitchFamily="18" charset="0"/>
              </a:rPr>
              <a:t>от англ. </a:t>
            </a:r>
          </a:p>
          <a:p>
            <a:pPr>
              <a:buNone/>
            </a:pPr>
            <a:r>
              <a:rPr lang="ru-RU" sz="3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800" b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3800" b="1" dirty="0" err="1" smtClean="0">
                <a:latin typeface="Times New Roman" pitchFamily="18" charset="0"/>
                <a:cs typeface="Times New Roman" pitchFamily="18" charset="0"/>
              </a:rPr>
              <a:t>light</a:t>
            </a:r>
            <a:r>
              <a:rPr lang="ru-RU" sz="3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800" b="1" dirty="0" err="1" smtClean="0">
                <a:latin typeface="Times New Roman" pitchFamily="18" charset="0"/>
                <a:cs typeface="Times New Roman" pitchFamily="18" charset="0"/>
              </a:rPr>
              <a:t>amplification</a:t>
            </a:r>
            <a:r>
              <a:rPr lang="ru-RU" sz="3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800" b="1" dirty="0" err="1" smtClean="0">
                <a:latin typeface="Times New Roman" pitchFamily="18" charset="0"/>
                <a:cs typeface="Times New Roman" pitchFamily="18" charset="0"/>
              </a:rPr>
              <a:t>by</a:t>
            </a:r>
            <a:r>
              <a:rPr lang="ru-RU" sz="3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800" b="1" dirty="0" err="1" smtClean="0">
                <a:latin typeface="Times New Roman" pitchFamily="18" charset="0"/>
                <a:cs typeface="Times New Roman" pitchFamily="18" charset="0"/>
              </a:rPr>
              <a:t>stimulated</a:t>
            </a:r>
            <a:r>
              <a:rPr lang="ru-RU" sz="3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800" b="1" dirty="0" err="1" smtClean="0">
                <a:latin typeface="Times New Roman" pitchFamily="18" charset="0"/>
                <a:cs typeface="Times New Roman" pitchFamily="18" charset="0"/>
              </a:rPr>
              <a:t>emission</a:t>
            </a:r>
            <a:r>
              <a:rPr lang="ru-RU" sz="3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800" b="1" dirty="0" err="1" smtClean="0">
                <a:latin typeface="Times New Roman" pitchFamily="18" charset="0"/>
                <a:cs typeface="Times New Roman" pitchFamily="18" charset="0"/>
              </a:rPr>
              <a:t>of</a:t>
            </a:r>
            <a:r>
              <a:rPr lang="ru-RU" sz="3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800" b="1" dirty="0" err="1" smtClean="0">
                <a:latin typeface="Times New Roman" pitchFamily="18" charset="0"/>
                <a:cs typeface="Times New Roman" pitchFamily="18" charset="0"/>
              </a:rPr>
              <a:t>radiation</a:t>
            </a:r>
            <a:r>
              <a:rPr lang="ru-RU" sz="3800" b="1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3800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None/>
            </a:pPr>
            <a:endParaRPr lang="ru-RU" sz="38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3800" b="1" dirty="0" smtClean="0">
                <a:latin typeface="Times New Roman" pitchFamily="18" charset="0"/>
                <a:cs typeface="Times New Roman" pitchFamily="18" charset="0"/>
              </a:rPr>
              <a:t>-  усиление света </a:t>
            </a:r>
            <a:r>
              <a:rPr lang="ru-RU" sz="3800" b="1" dirty="0" smtClean="0">
                <a:latin typeface="Times New Roman" pitchFamily="18" charset="0"/>
                <a:cs typeface="Times New Roman" pitchFamily="18" charset="0"/>
              </a:rPr>
              <a:t>посредством </a:t>
            </a:r>
            <a:r>
              <a:rPr lang="ru-RU" sz="3800" b="1" dirty="0" smtClean="0">
                <a:latin typeface="Times New Roman" pitchFamily="18" charset="0"/>
                <a:cs typeface="Times New Roman" pitchFamily="18" charset="0"/>
              </a:rPr>
              <a:t>вынужденного излучения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 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356131" cy="3941763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траница 280 учебника</a:t>
            </a:r>
            <a:endParaRPr lang="ru-RU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История создания лазера</a:t>
            </a:r>
            <a:endParaRPr lang="ru-RU" sz="3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500034" y="1357298"/>
            <a:ext cx="4040188" cy="4156077"/>
          </a:xfrm>
        </p:spPr>
        <p:txBody>
          <a:bodyPr>
            <a:norm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1954 год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Ч.Таунс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Н.Г. Басов и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А.М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. Прохоров 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- мазер - микроволновой генератор 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радиоволн с длиной волны  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1,27 см </a:t>
            </a:r>
          </a:p>
          <a:p>
            <a:pPr>
              <a:buNone/>
            </a:pPr>
            <a:endParaRPr lang="ru-RU" sz="2000" b="1" dirty="0" smtClean="0"/>
          </a:p>
          <a:p>
            <a:pPr>
              <a:buNone/>
            </a:pPr>
            <a:r>
              <a:rPr lang="ru-RU" sz="2000" b="1" dirty="0" smtClean="0"/>
              <a:t>        </a:t>
            </a:r>
          </a:p>
          <a:p>
            <a:pPr>
              <a:buNone/>
            </a:pPr>
            <a:r>
              <a:rPr lang="ru-RU" sz="2000" b="1" dirty="0" smtClean="0"/>
              <a:t> </a:t>
            </a:r>
            <a:r>
              <a:rPr lang="ru-RU" sz="2000" b="1" dirty="0" smtClean="0"/>
              <a:t>        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357298"/>
            <a:ext cx="4041775" cy="4028759"/>
          </a:xfrm>
        </p:spPr>
        <p:txBody>
          <a:bodyPr>
            <a:normAutofit/>
          </a:bodyPr>
          <a:lstStyle/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1960 год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Т.Мейман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–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лазер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– 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квантовой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генератор электромагнитных волн в видимом диапазоне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спектра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23554" name="Picture 2" descr="http://im5-tub-ru.yandex.net/i?id=478820539-19-7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714752"/>
            <a:ext cx="1648567" cy="1143008"/>
          </a:xfrm>
          <a:prstGeom prst="rect">
            <a:avLst/>
          </a:prstGeom>
          <a:noFill/>
        </p:spPr>
      </p:pic>
      <p:pic>
        <p:nvPicPr>
          <p:cNvPr id="23556" name="Picture 4" descr="http://im6-tub-ru.yandex.net/i?id=230853456-59-7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429520" y="1285860"/>
            <a:ext cx="981076" cy="1393574"/>
          </a:xfrm>
          <a:prstGeom prst="rect">
            <a:avLst/>
          </a:prstGeom>
          <a:noFill/>
        </p:spPr>
      </p:pic>
      <p:pic>
        <p:nvPicPr>
          <p:cNvPr id="23558" name="Picture 6" descr="http://im4-tub-ru.yandex.net/i?id=433137289-35-7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857356" y="3929066"/>
            <a:ext cx="1081088" cy="1529842"/>
          </a:xfrm>
          <a:prstGeom prst="rect">
            <a:avLst/>
          </a:prstGeom>
          <a:noFill/>
        </p:spPr>
      </p:pic>
      <p:pic>
        <p:nvPicPr>
          <p:cNvPr id="23560" name="Picture 8" descr="http://im6-tub-ru.yandex.net/i?id=17215777-68-7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286116" y="4143380"/>
            <a:ext cx="1143008" cy="153267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Лазер </a:t>
            </a:r>
            <a:endParaRPr lang="ru-RU" sz="3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Лазер </a:t>
            </a:r>
          </a:p>
          <a:p>
            <a:pPr algn="ctr"/>
            <a:r>
              <a:rPr lang="ru-RU" b="1" dirty="0" smtClean="0">
                <a:solidFill>
                  <a:schemeClr val="tx1"/>
                </a:solidFill>
              </a:rPr>
              <a:t>(лаборатория </a:t>
            </a:r>
            <a:r>
              <a:rPr lang="en-US" b="1" dirty="0" smtClean="0">
                <a:solidFill>
                  <a:schemeClr val="tx1"/>
                </a:solidFill>
              </a:rPr>
              <a:t>NASA</a:t>
            </a:r>
            <a:r>
              <a:rPr lang="ru-RU" b="1" dirty="0" smtClean="0">
                <a:solidFill>
                  <a:schemeClr val="tx1"/>
                </a:solidFill>
              </a:rPr>
              <a:t>)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Гелий-неоновый лазер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Файл:Laser.jp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1571612"/>
            <a:ext cx="4100628" cy="3195620"/>
          </a:xfrm>
          <a:prstGeom prst="rect">
            <a:avLst/>
          </a:prstGeom>
          <a:noFill/>
        </p:spPr>
      </p:pic>
      <p:pic>
        <p:nvPicPr>
          <p:cNvPr id="1028" name="Picture 4" descr="Файл:Laser DSC09088.JPG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000628" y="1481608"/>
            <a:ext cx="3500462" cy="344864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" val="dc37da6d8cf793ca9671c82538b8359ac8b2ec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Техническая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121</TotalTime>
  <Words>183</Words>
  <Application>Microsoft Office PowerPoint</Application>
  <PresentationFormat>Экран (4:3)</PresentationFormat>
  <Paragraphs>95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Открытая</vt:lpstr>
      <vt:lpstr> </vt:lpstr>
      <vt:lpstr>Спонтанное (самопроизвольное) излучение</vt:lpstr>
      <vt:lpstr>Спонтанное (самопроизвольное) излучение</vt:lpstr>
      <vt:lpstr>Вынужденное  (индуцированное) излучение</vt:lpstr>
      <vt:lpstr>Вынужденное  (индуцированное) излучение – … (страница 280 учебника)</vt:lpstr>
      <vt:lpstr>Трёхуровневая система</vt:lpstr>
      <vt:lpstr>Лазер</vt:lpstr>
      <vt:lpstr>История создания лазера</vt:lpstr>
      <vt:lpstr>Лазер </vt:lpstr>
      <vt:lpstr>Лазер </vt:lpstr>
      <vt:lpstr>Лазер </vt:lpstr>
      <vt:lpstr>Устройство лазера</vt:lpstr>
      <vt:lpstr>Виды лазеров (страница 283-284 учебника)</vt:lpstr>
      <vt:lpstr>Применение лазеров</vt:lpstr>
    </vt:vector>
  </TitlesOfParts>
  <Company>HOMEINC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Лазер </dc:title>
  <dc:creator>Директор</dc:creator>
  <cp:lastModifiedBy>Директор</cp:lastModifiedBy>
  <cp:revision>13</cp:revision>
  <dcterms:created xsi:type="dcterms:W3CDTF">2012-02-16T09:57:39Z</dcterms:created>
  <dcterms:modified xsi:type="dcterms:W3CDTF">2012-02-16T11:59:20Z</dcterms:modified>
</cp:coreProperties>
</file>