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1" r:id="rId5"/>
    <p:sldId id="260" r:id="rId6"/>
    <p:sldId id="259" r:id="rId7"/>
    <p:sldId id="263" r:id="rId8"/>
    <p:sldId id="262" r:id="rId9"/>
    <p:sldId id="265" r:id="rId10"/>
    <p:sldId id="266" r:id="rId11"/>
    <p:sldId id="264" r:id="rId12"/>
    <p:sldId id="268" r:id="rId13"/>
    <p:sldId id="269" r:id="rId14"/>
    <p:sldId id="270" r:id="rId15"/>
    <p:sldId id="267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663300"/>
    <a:srgbClr val="FF9900"/>
    <a:srgbClr val="CC6600"/>
    <a:srgbClr val="99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rgbClr val="FF9900"/>
              </a:solidFill>
            </a:ln>
            <a:scene3d>
              <a:camera prst="orthographicFront"/>
              <a:lightRig rig="threePt" dir="t"/>
            </a:scene3d>
            <a:sp3d prstMaterial="metal"/>
          </c:spPr>
          <c:cat>
            <c:strRef>
              <c:f>Лист1!$A$2:$A$5</c:f>
              <c:strCache>
                <c:ptCount val="3"/>
                <c:pt idx="0">
                  <c:v>ничего не знают </c:v>
                </c:pt>
                <c:pt idx="1">
                  <c:v>слышали</c:v>
                </c:pt>
                <c:pt idx="2">
                  <c:v>знают кто такой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89</c:v>
                </c:pt>
                <c:pt idx="1">
                  <c:v>6</c:v>
                </c:pt>
                <c:pt idx="2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ничего не знают </c:v>
                </c:pt>
                <c:pt idx="1">
                  <c:v>слышали</c:v>
                </c:pt>
                <c:pt idx="2">
                  <c:v>знают кто такой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ничего не знают </c:v>
                </c:pt>
                <c:pt idx="1">
                  <c:v>слышали</c:v>
                </c:pt>
                <c:pt idx="2">
                  <c:v>знают кто такой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60006400"/>
        <c:axId val="61682048"/>
        <c:axId val="0"/>
      </c:bar3DChart>
      <c:catAx>
        <c:axId val="60006400"/>
        <c:scaling>
          <c:orientation val="minMax"/>
        </c:scaling>
        <c:axPos val="b"/>
        <c:tickLblPos val="nextTo"/>
        <c:crossAx val="61682048"/>
        <c:crosses val="autoZero"/>
        <c:auto val="1"/>
        <c:lblAlgn val="ctr"/>
        <c:lblOffset val="100"/>
      </c:catAx>
      <c:valAx>
        <c:axId val="61682048"/>
        <c:scaling>
          <c:orientation val="minMax"/>
        </c:scaling>
        <c:axPos val="l"/>
        <c:majorGridlines/>
        <c:numFmt formatCode="General" sourceLinked="1"/>
        <c:tickLblPos val="nextTo"/>
        <c:crossAx val="6000640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93989-C4F6-49B3-A92C-9FD578D8114F}" type="datetimeFigureOut">
              <a:rPr lang="ru-RU" smtClean="0"/>
              <a:t>22.03.2011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57DEF-34EA-4139-A888-946E4846F75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57DEF-34EA-4139-A888-946E4846F75B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10001"/>
            </a:srgb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F4A39F6-7F95-4E75-B07C-16E6411B70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B06EC3-6E9A-4037-9D87-3F3CD590D9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7815F6-6DEF-4CDE-89DD-7365FD8386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55C58A-9C25-49BD-8120-3A901370B0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EA18A-1BAD-4072-ABBF-EB1B186C12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B6E26-B417-4449-AE1C-C9CDF1A557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17E781-BD17-4ECD-A019-87CF094F63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278A5-EF8C-458C-A626-4D21770682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DAFF7-5B2C-4EA7-8433-42C5C8BC1A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8CEF33-A194-446E-9C70-8175412457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4A1CD-AA08-4DA0-8295-F5BE3A2CB1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1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69A83EFD-C90A-4030-8BF6-2CE46F9681C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gimnasy3aksay.narod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600" y="1916832"/>
            <a:ext cx="7344816" cy="2763738"/>
          </a:xfrm>
        </p:spPr>
        <p:txBody>
          <a:bodyPr/>
          <a:lstStyle/>
          <a:p>
            <a:r>
              <a:rPr lang="ru-RU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МАНУИЛОВА ВЕРА,</a:t>
            </a:r>
            <a:r>
              <a:rPr 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ученица гимназии № </a:t>
            </a:r>
            <a:r>
              <a:rPr lang="ru-RU" sz="4000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3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г. Аксая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4807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Направления работы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5760640"/>
          </a:xfrm>
        </p:spPr>
        <p:txBody>
          <a:bodyPr/>
          <a:lstStyle/>
          <a:p>
            <a:r>
              <a:rPr lang="ru-RU" sz="2600" i="1" dirty="0" smtClean="0">
                <a:solidFill>
                  <a:srgbClr val="660066"/>
                </a:solidFill>
                <a:latin typeface="Bookman Old Style" pitchFamily="18" charset="0"/>
              </a:rPr>
              <a:t>- </a:t>
            </a:r>
            <a:r>
              <a:rPr lang="ru-RU" sz="2600" i="1" dirty="0">
                <a:solidFill>
                  <a:srgbClr val="660066"/>
                </a:solidFill>
                <a:latin typeface="Bookman Old Style" pitchFamily="18" charset="0"/>
              </a:rPr>
              <a:t>подбор и изучение печатных источников, содержащих информацию об Аксае и церкви;</a:t>
            </a:r>
          </a:p>
          <a:p>
            <a:r>
              <a:rPr lang="ru-RU" sz="2600" i="1" dirty="0">
                <a:solidFill>
                  <a:srgbClr val="660066"/>
                </a:solidFill>
                <a:latin typeface="Bookman Old Style" pitchFamily="18" charset="0"/>
              </a:rPr>
              <a:t>- анализ найденных материалов; </a:t>
            </a:r>
          </a:p>
          <a:p>
            <a:r>
              <a:rPr lang="ru-RU" sz="2600" i="1" dirty="0">
                <a:solidFill>
                  <a:srgbClr val="660066"/>
                </a:solidFill>
                <a:latin typeface="Bookman Old Style" pitchFamily="18" charset="0"/>
              </a:rPr>
              <a:t>- опрос старожилов города;</a:t>
            </a:r>
          </a:p>
          <a:p>
            <a:r>
              <a:rPr lang="ru-RU" sz="2600" i="1" dirty="0">
                <a:solidFill>
                  <a:srgbClr val="660066"/>
                </a:solidFill>
                <a:latin typeface="Bookman Old Style" pitchFamily="18" charset="0"/>
              </a:rPr>
              <a:t>- переписка с архивом Воронежской епархии;</a:t>
            </a:r>
          </a:p>
          <a:p>
            <a:r>
              <a:rPr lang="ru-RU" sz="2600" i="1" dirty="0">
                <a:solidFill>
                  <a:srgbClr val="660066"/>
                </a:solidFill>
                <a:latin typeface="Bookman Old Style" pitchFamily="18" charset="0"/>
              </a:rPr>
              <a:t>- переписка с Государственным Архивом Ростовской и Воронежский областей;</a:t>
            </a:r>
          </a:p>
          <a:p>
            <a:r>
              <a:rPr lang="ru-RU" sz="2600" i="1" dirty="0">
                <a:solidFill>
                  <a:srgbClr val="660066"/>
                </a:solidFill>
                <a:latin typeface="Bookman Old Style" pitchFamily="18" charset="0"/>
              </a:rPr>
              <a:t>- изучение местного архива;</a:t>
            </a:r>
          </a:p>
          <a:p>
            <a:r>
              <a:rPr lang="ru-RU" sz="2600" i="1" dirty="0">
                <a:solidFill>
                  <a:srgbClr val="660066"/>
                </a:solidFill>
                <a:latin typeface="Bookman Old Style" pitchFamily="18" charset="0"/>
              </a:rPr>
              <a:t>- беседы с прихожанами  и  со священнослужителями;</a:t>
            </a:r>
          </a:p>
          <a:p>
            <a:r>
              <a:rPr lang="ru-RU" sz="2600" i="1" dirty="0">
                <a:solidFill>
                  <a:srgbClr val="660066"/>
                </a:solidFill>
                <a:latin typeface="Bookman Old Style" pitchFamily="18" charset="0"/>
              </a:rPr>
              <a:t>- работа в Краеведческом музее г. Аксая</a:t>
            </a:r>
          </a:p>
          <a:p>
            <a:endParaRPr lang="ru-RU" sz="2400" dirty="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Методы: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600200"/>
            <a:ext cx="6912768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>
                <a:solidFill>
                  <a:srgbClr val="993300"/>
                </a:solidFill>
                <a:latin typeface="Monotype Corsiva" pitchFamily="66" charset="0"/>
              </a:rPr>
              <a:t>- </a:t>
            </a:r>
            <a:r>
              <a:rPr lang="ru-RU" i="1" dirty="0" smtClean="0">
                <a:solidFill>
                  <a:srgbClr val="660066"/>
                </a:solidFill>
                <a:latin typeface="Bookman Old Style" pitchFamily="18" charset="0"/>
              </a:rPr>
              <a:t>описательный;</a:t>
            </a:r>
          </a:p>
          <a:p>
            <a:pPr>
              <a:buFontTx/>
              <a:buChar char="-"/>
            </a:pPr>
            <a:r>
              <a:rPr lang="ru-RU" i="1" dirty="0" smtClean="0">
                <a:solidFill>
                  <a:srgbClr val="660066"/>
                </a:solidFill>
                <a:latin typeface="Bookman Old Style" pitchFamily="18" charset="0"/>
              </a:rPr>
              <a:t>интервьюирование</a:t>
            </a:r>
          </a:p>
          <a:p>
            <a:pPr>
              <a:buFontTx/>
              <a:buChar char="-"/>
            </a:pPr>
            <a:r>
              <a:rPr lang="ru-RU" i="1" dirty="0" smtClean="0">
                <a:solidFill>
                  <a:srgbClr val="660066"/>
                </a:solidFill>
                <a:latin typeface="Bookman Old Style" pitchFamily="18" charset="0"/>
              </a:rPr>
              <a:t>анкетирование;</a:t>
            </a:r>
          </a:p>
          <a:p>
            <a:pPr>
              <a:buFontTx/>
              <a:buChar char="-"/>
            </a:pPr>
            <a:r>
              <a:rPr lang="ru-RU" i="1" dirty="0" smtClean="0">
                <a:solidFill>
                  <a:srgbClr val="660066"/>
                </a:solidFill>
                <a:latin typeface="Bookman Old Style" pitchFamily="18" charset="0"/>
              </a:rPr>
              <a:t>статистический,</a:t>
            </a:r>
          </a:p>
          <a:p>
            <a:pPr>
              <a:buFontTx/>
              <a:buChar char="-"/>
            </a:pPr>
            <a:r>
              <a:rPr lang="ru-RU" i="1" dirty="0" smtClean="0">
                <a:solidFill>
                  <a:srgbClr val="660066"/>
                </a:solidFill>
                <a:latin typeface="Bookman Old Style" pitchFamily="18" charset="0"/>
              </a:rPr>
              <a:t>сбор и систематизация, анализ исторической  информации</a:t>
            </a:r>
          </a:p>
          <a:p>
            <a:pPr>
              <a:buFontTx/>
              <a:buChar char="-"/>
            </a:pPr>
            <a:r>
              <a:rPr lang="ru-RU" i="1" dirty="0" smtClean="0">
                <a:solidFill>
                  <a:srgbClr val="660066"/>
                </a:solidFill>
                <a:latin typeface="Bookman Old Style" pitchFamily="18" charset="0"/>
              </a:rPr>
              <a:t>историко-сравнительный. </a:t>
            </a:r>
          </a:p>
          <a:p>
            <a:endParaRPr lang="ru-RU" i="1" dirty="0">
              <a:solidFill>
                <a:srgbClr val="660066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durova\Рабочий стол\Аксай История\Вьезд в акса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20688"/>
            <a:ext cx="6783288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Результаты исследования</a:t>
            </a:r>
            <a:endParaRPr lang="ru-RU" sz="4000" dirty="0">
              <a:solidFill>
                <a:schemeClr val="accent2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124744"/>
            <a:ext cx="7632848" cy="5001419"/>
          </a:xfrm>
        </p:spPr>
        <p:txBody>
          <a:bodyPr/>
          <a:lstStyle/>
          <a:p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Православие  на Донской земле 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 -  </a:t>
            </a:r>
            <a:r>
              <a:rPr lang="en-US" sz="2400" i="1" dirty="0" smtClean="0">
                <a:solidFill>
                  <a:srgbClr val="660066"/>
                </a:solidFill>
                <a:latin typeface="Bookman Old Style" pitchFamily="18" charset="0"/>
              </a:rPr>
              <a:t>XIII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 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веке.</a:t>
            </a:r>
          </a:p>
          <a:p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 Устойчивые православные общины  - в 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конце 80-х гг. </a:t>
            </a:r>
            <a:r>
              <a:rPr lang="en-US" sz="2400" i="1" dirty="0">
                <a:solidFill>
                  <a:srgbClr val="660066"/>
                </a:solidFill>
                <a:latin typeface="Bookman Old Style" pitchFamily="18" charset="0"/>
              </a:rPr>
              <a:t>XIV 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века.</a:t>
            </a:r>
            <a:endParaRPr lang="ru-RU" sz="2400" i="1" dirty="0">
              <a:solidFill>
                <a:srgbClr val="660066"/>
              </a:solidFill>
              <a:latin typeface="Bookman Old Style" pitchFamily="18" charset="0"/>
            </a:endParaRPr>
          </a:p>
          <a:p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Достоверные сведения о православных храмах в донских казачьих городках 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 - XVI 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в. Древнейшим 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храм  - во 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имя Пресвятой Богородицы в Раздорах Донецких. 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 </a:t>
            </a:r>
          </a:p>
          <a:p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 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казаки 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строили 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молельные часовни.  </a:t>
            </a:r>
            <a:endParaRPr lang="ru-RU" sz="2400" i="1" dirty="0" smtClean="0">
              <a:solidFill>
                <a:srgbClr val="660066"/>
              </a:solidFill>
              <a:latin typeface="Bookman Old Style" pitchFamily="18" charset="0"/>
            </a:endParaRPr>
          </a:p>
          <a:p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Активное </a:t>
            </a:r>
            <a:r>
              <a:rPr lang="ru-RU" sz="2400" i="1" dirty="0" err="1">
                <a:solidFill>
                  <a:srgbClr val="660066"/>
                </a:solidFill>
                <a:latin typeface="Bookman Old Style" pitchFamily="18" charset="0"/>
              </a:rPr>
              <a:t>храмостроительство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 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 - </a:t>
            </a:r>
            <a:r>
              <a:rPr lang="en-US" sz="2400" i="1" dirty="0" smtClean="0">
                <a:solidFill>
                  <a:srgbClr val="660066"/>
                </a:solidFill>
                <a:latin typeface="Bookman Old Style" pitchFamily="18" charset="0"/>
              </a:rPr>
              <a:t>XVIII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в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.  </a:t>
            </a:r>
          </a:p>
          <a:p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Расцвет 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же религиозного просвещения 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сер. </a:t>
            </a:r>
            <a:r>
              <a:rPr lang="en-US" sz="2400" i="1" dirty="0">
                <a:solidFill>
                  <a:srgbClr val="660066"/>
                </a:solidFill>
                <a:latin typeface="Bookman Old Style" pitchFamily="18" charset="0"/>
              </a:rPr>
              <a:t>XIX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 начало </a:t>
            </a:r>
            <a:r>
              <a:rPr lang="en-US" sz="2400" i="1" dirty="0">
                <a:solidFill>
                  <a:srgbClr val="660066"/>
                </a:solidFill>
                <a:latin typeface="Bookman Old Style" pitchFamily="18" charset="0"/>
              </a:rPr>
              <a:t>XX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 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вв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600200"/>
            <a:ext cx="7859216" cy="4997152"/>
          </a:xfrm>
        </p:spPr>
        <p:txBody>
          <a:bodyPr/>
          <a:lstStyle/>
          <a:p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традиция избрания священнослужителей 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казаками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;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 </a:t>
            </a:r>
          </a:p>
          <a:p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высшая 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церковная власть 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имела слабое 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влияния на религиозную жизнь 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казаков;</a:t>
            </a:r>
          </a:p>
          <a:p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церковнослужители 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были пришлыми, зачастую расстригами, их интересы ограничивались лишь собственным финансовым 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благополучием;</a:t>
            </a:r>
          </a:p>
          <a:p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усиление 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влияния центральной церковной власти 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связано 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с деятельностью светской власти по укреплению своих позиций в этом регионе и борьбе с раскольничеством.</a:t>
            </a:r>
          </a:p>
          <a:p>
            <a:endParaRPr lang="ru-RU" sz="2800" i="1" dirty="0">
              <a:solidFill>
                <a:srgbClr val="660066"/>
              </a:solidFill>
              <a:latin typeface="Bookman Old Style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128792" cy="114300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Результаты исследования</a:t>
            </a:r>
            <a:b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</a:rPr>
            </a:br>
            <a: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особенности деятельности духовного сословия)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ТРОИЦКАЯ ЦЕРКОВЬ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6552728" cy="446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056784" cy="114300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Результаты исследования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24744"/>
            <a:ext cx="7128792" cy="5001419"/>
          </a:xfrm>
        </p:spPr>
        <p:txBody>
          <a:bodyPr/>
          <a:lstStyle/>
          <a:p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Первый священнослужитель – казак – Василий Петров. (Василий Петрович Власов);</a:t>
            </a:r>
          </a:p>
          <a:p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з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ачинатель храмового строительства в г. Аксае</a:t>
            </a:r>
          </a:p>
          <a:p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организатор  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церковно - народного 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образования;</a:t>
            </a:r>
          </a:p>
          <a:p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защитник 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простого 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народа;</a:t>
            </a:r>
          </a:p>
          <a:p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борец 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с 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раскольничеством;</a:t>
            </a:r>
          </a:p>
          <a:p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оставивший «после 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себя уже на веки добрую 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память». (память </a:t>
            </a:r>
            <a:r>
              <a:rPr lang="ru-RU" sz="2400" i="1" dirty="0">
                <a:solidFill>
                  <a:srgbClr val="660066"/>
                </a:solidFill>
                <a:latin typeface="Bookman Old Style" pitchFamily="18" charset="0"/>
              </a:rPr>
              <a:t>14 </a:t>
            </a:r>
            <a:r>
              <a:rPr lang="ru-RU" sz="2400" i="1" dirty="0" smtClean="0">
                <a:solidFill>
                  <a:srgbClr val="660066"/>
                </a:solidFill>
                <a:latin typeface="Bookman Old Style" pitchFamily="18" charset="0"/>
              </a:rPr>
              <a:t>августа)</a:t>
            </a:r>
            <a:endParaRPr lang="ru-RU" sz="2400" i="1" dirty="0">
              <a:solidFill>
                <a:srgbClr val="660066"/>
              </a:solidFill>
              <a:latin typeface="Bookman Old Style" pitchFamily="18" charset="0"/>
            </a:endParaRPr>
          </a:p>
          <a:p>
            <a:endParaRPr lang="ru-RU" sz="2400" dirty="0" smtClean="0"/>
          </a:p>
          <a:p>
            <a:endParaRPr lang="ru-RU" sz="2400" dirty="0" smtClean="0">
              <a:latin typeface="Bookman Old Style" pitchFamily="18" charset="0"/>
            </a:endParaRPr>
          </a:p>
          <a:p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Перспективы развития исследования</a:t>
            </a:r>
            <a:endParaRPr lang="ru-RU" sz="3600" dirty="0">
              <a:solidFill>
                <a:schemeClr val="accent2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00200"/>
            <a:ext cx="6984776" cy="4525963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2800" i="1" dirty="0">
                <a:solidFill>
                  <a:srgbClr val="660066"/>
                </a:solidFill>
                <a:latin typeface="Bookman Old Style" pitchFamily="18" charset="0"/>
              </a:rPr>
              <a:t>с</a:t>
            </a:r>
            <a:r>
              <a:rPr lang="ru-RU" sz="2800" i="1" dirty="0" smtClean="0">
                <a:solidFill>
                  <a:srgbClr val="660066"/>
                </a:solidFill>
                <a:latin typeface="Bookman Old Style" pitchFamily="18" charset="0"/>
              </a:rPr>
              <a:t>бор и обработка материалов о жизни Василия </a:t>
            </a:r>
            <a:r>
              <a:rPr lang="ru-RU" sz="2800" i="1" dirty="0">
                <a:solidFill>
                  <a:srgbClr val="660066"/>
                </a:solidFill>
                <a:latin typeface="Bookman Old Style" pitchFamily="18" charset="0"/>
              </a:rPr>
              <a:t>В</a:t>
            </a:r>
            <a:r>
              <a:rPr lang="ru-RU" sz="2800" i="1" dirty="0" smtClean="0">
                <a:solidFill>
                  <a:srgbClr val="660066"/>
                </a:solidFill>
                <a:latin typeface="Bookman Old Style" pitchFamily="18" charset="0"/>
              </a:rPr>
              <a:t>ласова в бытность его казаком;</a:t>
            </a:r>
          </a:p>
          <a:p>
            <a:pPr>
              <a:buFontTx/>
              <a:buChar char="-"/>
            </a:pPr>
            <a:r>
              <a:rPr lang="ru-RU" sz="2800" i="1" dirty="0" smtClean="0">
                <a:solidFill>
                  <a:srgbClr val="660066"/>
                </a:solidFill>
                <a:latin typeface="Bookman Old Style" pitchFamily="18" charset="0"/>
              </a:rPr>
              <a:t>сбор свидетельств современников о деятельности о. Василия;</a:t>
            </a:r>
          </a:p>
          <a:p>
            <a:pPr>
              <a:buFontTx/>
              <a:buChar char="-"/>
            </a:pPr>
            <a:r>
              <a:rPr lang="ru-RU" sz="2800" i="1" dirty="0">
                <a:solidFill>
                  <a:srgbClr val="660066"/>
                </a:solidFill>
                <a:latin typeface="Bookman Old Style" pitchFamily="18" charset="0"/>
              </a:rPr>
              <a:t>с</a:t>
            </a:r>
            <a:r>
              <a:rPr lang="ru-RU" sz="2800" i="1" dirty="0" smtClean="0">
                <a:solidFill>
                  <a:srgbClr val="660066"/>
                </a:solidFill>
                <a:latin typeface="Bookman Old Style" pitchFamily="18" charset="0"/>
              </a:rPr>
              <a:t>оздание стендового доклада по результатам исследования.</a:t>
            </a:r>
            <a:endParaRPr lang="ru-RU" sz="2800" i="1" dirty="0">
              <a:solidFill>
                <a:srgbClr val="660066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80928"/>
            <a:ext cx="6500812" cy="1173162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Хотите знать больше – приезжайте к нам</a:t>
            </a:r>
            <a:endParaRPr lang="ru-RU" sz="3600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1115616" y="3645024"/>
            <a:ext cx="5400600" cy="1728192"/>
          </a:xfrm>
        </p:spPr>
        <p:txBody>
          <a:bodyPr/>
          <a:lstStyle/>
          <a:p>
            <a:pPr>
              <a:buFontTx/>
              <a:buNone/>
            </a:pPr>
            <a:endParaRPr lang="ru-RU" dirty="0" smtClean="0">
              <a:solidFill>
                <a:srgbClr val="993300"/>
              </a:solidFill>
              <a:latin typeface="Monotype Corsiva" pitchFamily="66" charset="0"/>
            </a:endParaRPr>
          </a:p>
          <a:p>
            <a:pPr>
              <a:buFontTx/>
              <a:buNone/>
            </a:pPr>
            <a:r>
              <a:rPr lang="ru-RU" sz="20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Адрес: г. Аксай ул. Чапаева 299</a:t>
            </a:r>
          </a:p>
          <a:p>
            <a:pPr>
              <a:buFontTx/>
              <a:buNone/>
            </a:pPr>
            <a:r>
              <a:rPr lang="ru-RU" sz="20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А так же нас можно найти </a:t>
            </a:r>
            <a:r>
              <a:rPr lang="ru-RU" sz="20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здесь</a:t>
            </a:r>
          </a:p>
          <a:p>
            <a:pPr>
              <a:buFontTx/>
              <a:buNone/>
            </a:pPr>
            <a:r>
              <a:rPr lang="en-US" sz="20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  <a:hlinkClick r:id="rId2"/>
              </a:rPr>
              <a:t>http</a:t>
            </a:r>
            <a:r>
              <a:rPr lang="en-US" sz="20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  <a:hlinkClick r:id="rId2"/>
              </a:rPr>
              <a:t>://gimnasy3aksay.narod.ru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  <a:hlinkClick r:id="rId2"/>
              </a:rPr>
              <a:t>/</a:t>
            </a:r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pPr>
              <a:buFontTx/>
              <a:buNone/>
            </a:pPr>
            <a:endParaRPr lang="ru-RU" dirty="0" smtClean="0">
              <a:solidFill>
                <a:srgbClr val="993300"/>
              </a:solidFill>
              <a:latin typeface="Monotype Corsiva" pitchFamily="66" charset="0"/>
            </a:endParaRPr>
          </a:p>
        </p:txBody>
      </p:sp>
      <p:pic>
        <p:nvPicPr>
          <p:cNvPr id="4" name="Picture 2" descr="C:\Documents and Settings\Лилия\Мои документы\Мои рисунки\аксай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196752"/>
            <a:ext cx="4333905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Documents and Settings\Лилия\Мои документы\Мои рисунки\аксай1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60648"/>
            <a:ext cx="3195624" cy="2081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Лилия\Desktop\Пономаренко ШМО\сканирование00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4797152"/>
            <a:ext cx="2654177" cy="1762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459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Лилия\Pictures\аксай\Акс5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32656"/>
            <a:ext cx="3096343" cy="2322257"/>
          </a:xfrm>
          <a:prstGeom prst="rect">
            <a:avLst/>
          </a:prstGeom>
          <a:noFill/>
        </p:spPr>
      </p:pic>
      <p:pic>
        <p:nvPicPr>
          <p:cNvPr id="4099" name="Picture 3" descr="C:\Users\Лилия\Pictures\аксай\аксай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420888"/>
            <a:ext cx="4152461" cy="1512168"/>
          </a:xfrm>
          <a:prstGeom prst="rect">
            <a:avLst/>
          </a:prstGeom>
          <a:noFill/>
        </p:spPr>
      </p:pic>
      <p:pic>
        <p:nvPicPr>
          <p:cNvPr id="4098" name="Picture 2" descr="C:\Users\Лилия\Pictures\аксай\аксай1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789040"/>
            <a:ext cx="4140967" cy="26973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Результаты опроса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15616" y="1600200"/>
          <a:ext cx="691276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628800"/>
            <a:ext cx="6984776" cy="3456384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Тема работы:</a:t>
            </a:r>
            <a:r>
              <a:rPr lang="ru-RU" sz="66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/>
            </a:r>
            <a:br>
              <a:rPr lang="ru-RU" sz="66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  <a:t>Василий </a:t>
            </a: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>Петров – первый казак </a:t>
            </a:r>
            <a: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  <a:t>– священнослужитель.</a:t>
            </a: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/>
            </a:r>
            <a:br>
              <a:rPr lang="ru-RU" dirty="0">
                <a:solidFill>
                  <a:srgbClr val="660066"/>
                </a:solidFill>
                <a:latin typeface="Bookman Old Style" pitchFamily="18" charset="0"/>
              </a:rPr>
            </a:br>
            <a:endParaRPr lang="ru-RU" dirty="0">
              <a:solidFill>
                <a:srgbClr val="660066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484784"/>
            <a:ext cx="6912768" cy="417646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Цель работы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:</a:t>
            </a:r>
            <a:r>
              <a:rPr lang="ru-RU" dirty="0" smtClean="0">
                <a:solidFill>
                  <a:srgbClr val="993300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993300"/>
                </a:solidFill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 </a:t>
            </a: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>исследование жизнедеятельности </a:t>
            </a:r>
            <a: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  <a:t>Василия Петрова.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068960"/>
            <a:ext cx="7056784" cy="3159224"/>
          </a:xfrm>
        </p:spPr>
        <p:txBody>
          <a:bodyPr/>
          <a:lstStyle/>
          <a:p>
            <a:r>
              <a:rPr lang="ru-RU" sz="3200" dirty="0">
                <a:solidFill>
                  <a:srgbClr val="660066"/>
                </a:solidFill>
                <a:latin typeface="Bookman Old Style" pitchFamily="18" charset="0"/>
                <a:cs typeface="Angsana New" pitchFamily="18" charset="-34"/>
              </a:rPr>
              <a:t>«История, собственно, </a:t>
            </a:r>
            <a:r>
              <a:rPr lang="ru-RU" sz="3200" dirty="0" smtClean="0">
                <a:solidFill>
                  <a:srgbClr val="660066"/>
                </a:solidFill>
                <a:latin typeface="Bookman Old Style" pitchFamily="18" charset="0"/>
                <a:cs typeface="Angsana New" pitchFamily="18" charset="-34"/>
              </a:rPr>
              <a:t/>
            </a:r>
            <a:br>
              <a:rPr lang="ru-RU" sz="3200" dirty="0" smtClean="0">
                <a:solidFill>
                  <a:srgbClr val="660066"/>
                </a:solidFill>
                <a:latin typeface="Bookman Old Style" pitchFamily="18" charset="0"/>
                <a:cs typeface="Angsana New" pitchFamily="18" charset="-34"/>
              </a:rPr>
            </a:br>
            <a:r>
              <a:rPr lang="ru-RU" sz="3200" dirty="0" smtClean="0">
                <a:solidFill>
                  <a:srgbClr val="660066"/>
                </a:solidFill>
                <a:latin typeface="Bookman Old Style" pitchFamily="18" charset="0"/>
                <a:cs typeface="Angsana New" pitchFamily="18" charset="-34"/>
              </a:rPr>
              <a:t>не существует, с</a:t>
            </a:r>
            <a:r>
              <a:rPr lang="ru-RU" sz="3200" dirty="0" smtClean="0">
                <a:solidFill>
                  <a:srgbClr val="660066"/>
                </a:solidFill>
                <a:latin typeface="Bookman Old Style" pitchFamily="18" charset="0"/>
                <a:cs typeface="Angsana New" pitchFamily="18" charset="-34"/>
              </a:rPr>
              <a:t>уществуют </a:t>
            </a:r>
            <a:r>
              <a:rPr lang="ru-RU" sz="3200" dirty="0" smtClean="0">
                <a:solidFill>
                  <a:srgbClr val="660066"/>
                </a:solidFill>
                <a:latin typeface="Bookman Old Style" pitchFamily="18" charset="0"/>
                <a:cs typeface="Angsana New" pitchFamily="18" charset="-34"/>
              </a:rPr>
              <a:t/>
            </a:r>
            <a:br>
              <a:rPr lang="ru-RU" sz="3200" dirty="0" smtClean="0">
                <a:solidFill>
                  <a:srgbClr val="660066"/>
                </a:solidFill>
                <a:latin typeface="Bookman Old Style" pitchFamily="18" charset="0"/>
                <a:cs typeface="Angsana New" pitchFamily="18" charset="-34"/>
              </a:rPr>
            </a:br>
            <a:r>
              <a:rPr lang="ru-RU" sz="3200" dirty="0" smtClean="0">
                <a:solidFill>
                  <a:srgbClr val="660066"/>
                </a:solidFill>
                <a:latin typeface="Bookman Old Style" pitchFamily="18" charset="0"/>
                <a:cs typeface="Angsana New" pitchFamily="18" charset="-34"/>
              </a:rPr>
              <a:t>лишь </a:t>
            </a:r>
            <a:r>
              <a:rPr lang="ru-RU" sz="3200" dirty="0">
                <a:solidFill>
                  <a:srgbClr val="660066"/>
                </a:solidFill>
                <a:latin typeface="Bookman Old Style" pitchFamily="18" charset="0"/>
                <a:cs typeface="Angsana New" pitchFamily="18" charset="-34"/>
              </a:rPr>
              <a:t>биографии».</a:t>
            </a:r>
            <a:r>
              <a:rPr lang="ru-RU" sz="3600" dirty="0">
                <a:solidFill>
                  <a:srgbClr val="660066"/>
                </a:solidFill>
                <a:latin typeface="Bookman Old Style" pitchFamily="18" charset="0"/>
                <a:cs typeface="Angsana New" pitchFamily="18" charset="-34"/>
              </a:rPr>
              <a:t/>
            </a:r>
            <a:br>
              <a:rPr lang="ru-RU" sz="3600" dirty="0">
                <a:solidFill>
                  <a:srgbClr val="660066"/>
                </a:solidFill>
                <a:latin typeface="Bookman Old Style" pitchFamily="18" charset="0"/>
                <a:cs typeface="Angsana New" pitchFamily="18" charset="-34"/>
              </a:rPr>
            </a:br>
            <a:r>
              <a:rPr lang="ru-RU" sz="3600" dirty="0">
                <a:solidFill>
                  <a:srgbClr val="660066"/>
                </a:solidFill>
                <a:latin typeface="Bookman Old Style" pitchFamily="18" charset="0"/>
                <a:cs typeface="Angsana New" pitchFamily="18" charset="-34"/>
              </a:rPr>
              <a:t> </a:t>
            </a:r>
            <a: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  <a:cs typeface="Angsana New" pitchFamily="18" charset="-34"/>
              </a:rPr>
              <a:t>Ральф </a:t>
            </a:r>
            <a:r>
              <a:rPr lang="ru-RU" sz="36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  <a:cs typeface="Angsana New" pitchFamily="18" charset="-34"/>
              </a:rPr>
              <a:t>Эмерсон</a:t>
            </a:r>
            <a:r>
              <a:rPr lang="ru-RU" sz="3600" dirty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  <a:cs typeface="Angsana New" pitchFamily="18" charset="-34"/>
              </a:rPr>
              <a:t> </a:t>
            </a:r>
            <a:r>
              <a:rPr lang="ru-RU" sz="3600" dirty="0">
                <a:solidFill>
                  <a:srgbClr val="660066"/>
                </a:solidFill>
              </a:rPr>
              <a:t/>
            </a:r>
            <a:br>
              <a:rPr lang="ru-RU" sz="3600" dirty="0">
                <a:solidFill>
                  <a:srgbClr val="660066"/>
                </a:solidFill>
              </a:rPr>
            </a:br>
            <a:endParaRPr lang="ru-RU" sz="3600" dirty="0">
              <a:solidFill>
                <a:srgbClr val="660066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548680"/>
            <a:ext cx="2024062" cy="2857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24745"/>
            <a:ext cx="6984776" cy="4752528"/>
          </a:xfrm>
        </p:spPr>
        <p:txBody>
          <a:bodyPr/>
          <a:lstStyle/>
          <a:p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Объект исследования - </a:t>
            </a:r>
          </a:p>
          <a:p>
            <a:pPr>
              <a:buNone/>
            </a:pPr>
            <a:r>
              <a:rPr lang="ru-RU" i="1" dirty="0" smtClean="0">
                <a:solidFill>
                  <a:srgbClr val="660066"/>
                </a:solidFill>
                <a:latin typeface="Bookman Old Style" pitchFamily="18" charset="0"/>
              </a:rPr>
              <a:t>   жизнь </a:t>
            </a:r>
            <a:r>
              <a:rPr lang="ru-RU" i="1" dirty="0">
                <a:solidFill>
                  <a:srgbClr val="660066"/>
                </a:solidFill>
                <a:latin typeface="Bookman Old Style" pitchFamily="18" charset="0"/>
              </a:rPr>
              <a:t>и деятельность </a:t>
            </a:r>
            <a:endParaRPr lang="ru-RU" i="1" dirty="0" smtClean="0">
              <a:solidFill>
                <a:srgbClr val="660066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i="1" dirty="0" smtClean="0">
                <a:solidFill>
                  <a:srgbClr val="660066"/>
                </a:solidFill>
                <a:latin typeface="Bookman Old Style" pitchFamily="18" charset="0"/>
              </a:rPr>
              <a:t>   Василия Петрова.</a:t>
            </a:r>
            <a:endParaRPr lang="ru-RU" i="1" dirty="0">
              <a:solidFill>
                <a:srgbClr val="660066"/>
              </a:solidFill>
              <a:latin typeface="Bookman Old Style" pitchFamily="18" charset="0"/>
            </a:endParaRPr>
          </a:p>
          <a:p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Предметом исследования - </a:t>
            </a:r>
            <a:r>
              <a:rPr lang="ru-RU" i="1" dirty="0">
                <a:solidFill>
                  <a:srgbClr val="660066"/>
                </a:solidFill>
                <a:latin typeface="Bookman Old Style" pitchFamily="18" charset="0"/>
              </a:rPr>
              <a:t>документальные и иные материалы, касающиеся судьбы первого казака священника.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Задачи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268760"/>
            <a:ext cx="6984776" cy="4857403"/>
          </a:xfrm>
        </p:spPr>
        <p:txBody>
          <a:bodyPr/>
          <a:lstStyle/>
          <a:p>
            <a:r>
              <a:rPr lang="ru-RU" sz="2800" i="1" dirty="0">
                <a:solidFill>
                  <a:srgbClr val="660066"/>
                </a:solidFill>
                <a:latin typeface="Bookman Old Style" pitchFamily="18" charset="0"/>
              </a:rPr>
              <a:t>- очертить основные вехи развития православия на Дону;</a:t>
            </a:r>
          </a:p>
          <a:p>
            <a:r>
              <a:rPr lang="ru-RU" sz="2800" i="1" dirty="0">
                <a:solidFill>
                  <a:srgbClr val="660066"/>
                </a:solidFill>
                <a:latin typeface="Bookman Old Style" pitchFamily="18" charset="0"/>
              </a:rPr>
              <a:t>- определить имя первого </a:t>
            </a:r>
            <a:r>
              <a:rPr lang="ru-RU" sz="2800" i="1" dirty="0" err="1">
                <a:solidFill>
                  <a:srgbClr val="660066"/>
                </a:solidFill>
                <a:latin typeface="Bookman Old Style" pitchFamily="18" charset="0"/>
              </a:rPr>
              <a:t>аксайского</a:t>
            </a:r>
            <a:r>
              <a:rPr lang="ru-RU" sz="2800" i="1" dirty="0">
                <a:solidFill>
                  <a:srgbClr val="660066"/>
                </a:solidFill>
                <a:latin typeface="Bookman Old Style" pitchFamily="18" charset="0"/>
              </a:rPr>
              <a:t> священнослужителя;</a:t>
            </a:r>
          </a:p>
          <a:p>
            <a:r>
              <a:rPr lang="ru-RU" sz="2800" i="1" dirty="0">
                <a:solidFill>
                  <a:srgbClr val="660066"/>
                </a:solidFill>
                <a:latin typeface="Bookman Old Style" pitchFamily="18" charset="0"/>
              </a:rPr>
              <a:t>- дать описательную характеристику  личности отца Василия;</a:t>
            </a:r>
          </a:p>
          <a:p>
            <a:r>
              <a:rPr lang="ru-RU" sz="2800" i="1" dirty="0">
                <a:solidFill>
                  <a:srgbClr val="660066"/>
                </a:solidFill>
                <a:latin typeface="Bookman Old Style" pitchFamily="18" charset="0"/>
              </a:rPr>
              <a:t>- проследить основные направления  и результаты деятельности отца Василия.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Этапы работы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24744"/>
            <a:ext cx="7488832" cy="5400600"/>
          </a:xfrm>
        </p:spPr>
        <p:txBody>
          <a:bodyPr/>
          <a:lstStyle/>
          <a:p>
            <a:r>
              <a:rPr lang="ru-RU" i="1" dirty="0">
                <a:solidFill>
                  <a:srgbClr val="660066"/>
                </a:solidFill>
                <a:latin typeface="Bookman Old Style" pitchFamily="18" charset="0"/>
              </a:rPr>
              <a:t>- поиск и изучение документальных и иных источников по данной теме;</a:t>
            </a:r>
          </a:p>
          <a:p>
            <a:r>
              <a:rPr lang="ru-RU" i="1" dirty="0">
                <a:solidFill>
                  <a:srgbClr val="660066"/>
                </a:solidFill>
                <a:latin typeface="Bookman Old Style" pitchFamily="18" charset="0"/>
              </a:rPr>
              <a:t>- анализ собранного материала;</a:t>
            </a:r>
          </a:p>
          <a:p>
            <a:r>
              <a:rPr lang="ru-RU" i="1" dirty="0">
                <a:solidFill>
                  <a:srgbClr val="660066"/>
                </a:solidFill>
                <a:latin typeface="Bookman Old Style" pitchFamily="18" charset="0"/>
              </a:rPr>
              <a:t>- оформление реферата по заявленной теме;</a:t>
            </a:r>
          </a:p>
          <a:p>
            <a:r>
              <a:rPr lang="ru-RU" i="1" dirty="0">
                <a:solidFill>
                  <a:srgbClr val="660066"/>
                </a:solidFill>
                <a:latin typeface="Bookman Old Style" pitchFamily="18" charset="0"/>
              </a:rPr>
              <a:t>- создание практического приложения к данной работе в форме стендового доклада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вященник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священник</Template>
  <TotalTime>104</TotalTime>
  <Words>434</Words>
  <Application>Microsoft Office PowerPoint</Application>
  <PresentationFormat>Экран (4:3)</PresentationFormat>
  <Paragraphs>66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Century Gothic</vt:lpstr>
      <vt:lpstr>священник</vt:lpstr>
      <vt:lpstr>МАНУИЛОВА ВЕРА, ученица гимназии № 3 г. Аксая</vt:lpstr>
      <vt:lpstr>Слайд 2</vt:lpstr>
      <vt:lpstr>Результаты опроса</vt:lpstr>
      <vt:lpstr>Тема работы:  Василий Петров – первый казак – священнослужитель. </vt:lpstr>
      <vt:lpstr>Цель работы:  исследование жизнедеятельности Василия Петрова.   </vt:lpstr>
      <vt:lpstr>«История, собственно,  не существует, существуют  лишь биографии».  Ральф Эмерсон  </vt:lpstr>
      <vt:lpstr>Слайд 7</vt:lpstr>
      <vt:lpstr>Задачи</vt:lpstr>
      <vt:lpstr>Этапы работы</vt:lpstr>
      <vt:lpstr>Направления работы </vt:lpstr>
      <vt:lpstr>Методы:</vt:lpstr>
      <vt:lpstr>Слайд 12</vt:lpstr>
      <vt:lpstr>Результаты исследования</vt:lpstr>
      <vt:lpstr>Результаты исследования (особенности деятельности духовного сословия)</vt:lpstr>
      <vt:lpstr>ТРОИЦКАЯ ЦЕРКОВЬ</vt:lpstr>
      <vt:lpstr>Результаты исследования</vt:lpstr>
      <vt:lpstr>Перспективы развития исследования</vt:lpstr>
      <vt:lpstr>Хотите знать больше – приезжайте к нам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Лилия</dc:creator>
  <cp:lastModifiedBy>Лилия</cp:lastModifiedBy>
  <cp:revision>21</cp:revision>
  <dcterms:created xsi:type="dcterms:W3CDTF">2011-03-22T18:56:37Z</dcterms:created>
  <dcterms:modified xsi:type="dcterms:W3CDTF">2011-03-22T20:41:00Z</dcterms:modified>
</cp:coreProperties>
</file>