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69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9" autoAdjust="0"/>
    <p:restoredTop sz="94660"/>
  </p:normalViewPr>
  <p:slideViewPr>
    <p:cSldViewPr>
      <p:cViewPr varScale="1">
        <p:scale>
          <a:sx n="45" d="100"/>
          <a:sy n="4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81EB-B41C-4757-BE75-3D263FF5C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6FE5B-7A44-471E-B6DB-82306D826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6B2D6-5FC0-46E3-932D-F1C38596E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9E038-6E43-4917-83C5-C594D3DDD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49F48-20BF-4536-8581-F589B288B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BE9EB-87AB-4E3F-A311-99E488B50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5D347-4D43-4940-8C10-F2C759D48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A7BB3-B1CB-447E-BF7E-F392B6796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2677-27B1-48D2-9D61-D18BAE363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1AEA2-1F04-44BB-9881-BB307493C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20F27-7796-4C6F-B96A-3D242C229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B92336B-92A2-4B40-8FDD-5C4D2F2FD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2" r:id="rId2"/>
    <p:sldLayoutId id="2147483759" r:id="rId3"/>
    <p:sldLayoutId id="2147483753" r:id="rId4"/>
    <p:sldLayoutId id="2147483760" r:id="rId5"/>
    <p:sldLayoutId id="2147483754" r:id="rId6"/>
    <p:sldLayoutId id="2147483755" r:id="rId7"/>
    <p:sldLayoutId id="2147483761" r:id="rId8"/>
    <p:sldLayoutId id="2147483762" r:id="rId9"/>
    <p:sldLayoutId id="2147483756" r:id="rId10"/>
    <p:sldLayoutId id="214748375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B8605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E0A208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kwitko/blog/83250/" TargetMode="External"/><Relationship Id="rId2" Type="http://schemas.openxmlformats.org/officeDocument/2006/relationships/hyperlink" Target="http://clubs.ya.ru/eruditus/replies.xml?item_no=1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548680"/>
            <a:ext cx="7628458" cy="90872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Музыка Древней Руси</a:t>
            </a:r>
          </a:p>
        </p:txBody>
      </p:sp>
      <p:pic>
        <p:nvPicPr>
          <p:cNvPr id="7172" name="Рисунок 4" descr="823c30b969888dc09d35ee1d8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4321175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50131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None/>
              <a:defRPr/>
            </a:pPr>
            <a:r>
              <a:rPr lang="ru-RU" dirty="0" smtClean="0"/>
              <a:t> Презентацию выполнила:</a:t>
            </a:r>
          </a:p>
          <a:p>
            <a:pPr algn="ctr" eaLnBrk="1" hangingPunct="1">
              <a:buNone/>
              <a:defRPr/>
            </a:pPr>
            <a:r>
              <a:rPr lang="ru-RU" dirty="0" smtClean="0"/>
              <a:t>Кудрешова Елизавета </a:t>
            </a:r>
          </a:p>
          <a:p>
            <a:pPr algn="ctr" eaLnBrk="1" hangingPunct="1">
              <a:buNone/>
              <a:defRPr/>
            </a:pPr>
            <a:r>
              <a:rPr lang="ru-RU" dirty="0" smtClean="0"/>
              <a:t>ученица 7 «Б» класса</a:t>
            </a:r>
          </a:p>
          <a:p>
            <a:pPr algn="ctr" eaLnBrk="1" hangingPunct="1">
              <a:buNone/>
              <a:defRPr/>
            </a:pPr>
            <a:r>
              <a:rPr lang="ru-RU" dirty="0" smtClean="0"/>
              <a:t>МБОУ «СОШ с. Никольское» МО «Енотаевский район.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764704"/>
            <a:ext cx="7787208" cy="96693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 Обрядовые  (календарные и семейно-бытовые) песни.</a:t>
            </a:r>
          </a:p>
        </p:txBody>
      </p:sp>
      <p:pic>
        <p:nvPicPr>
          <p:cNvPr id="6" name="Рисунок 5" descr="Image1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988840"/>
            <a:ext cx="2411636" cy="4123897"/>
          </a:xfrm>
          <a:prstGeom prst="rect">
            <a:avLst/>
          </a:prstGeom>
        </p:spPr>
      </p:pic>
      <p:pic>
        <p:nvPicPr>
          <p:cNvPr id="15" name="Рисунок 14" descr="Image6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276872"/>
            <a:ext cx="3380260" cy="3515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2843213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Arial" charset="0"/>
              </a:rPr>
              <a:t>    Проводы зимы, встреча весны,  сбор урожая– песни, связанные с земледельческими работами крестьян.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7813"/>
            <a:ext cx="468052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effectLst/>
                <a:latin typeface="Arial" charset="0"/>
              </a:rPr>
              <a:t>Календарные песни</a:t>
            </a:r>
          </a:p>
        </p:txBody>
      </p:sp>
      <p:pic>
        <p:nvPicPr>
          <p:cNvPr id="6" name="Рисунок 5" descr="Image8.tif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501008"/>
            <a:ext cx="3429472" cy="2949347"/>
          </a:xfrm>
          <a:prstGeom prst="rect">
            <a:avLst/>
          </a:prstGeom>
        </p:spPr>
      </p:pic>
      <p:pic>
        <p:nvPicPr>
          <p:cNvPr id="7" name="Рисунок 6" descr="Image9.tif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476672"/>
            <a:ext cx="2808312" cy="2962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0" y="2565400"/>
            <a:ext cx="2771775" cy="38877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sz="2800" smtClean="0"/>
              <a:t>Связаны с важнейшими событиями в жизни семьи: свадьба, похороны, проводы в солдаты.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6408712" cy="86409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Семейно- бытовые песни</a:t>
            </a:r>
            <a:endParaRPr lang="ru-RU" dirty="0"/>
          </a:p>
        </p:txBody>
      </p:sp>
      <p:pic>
        <p:nvPicPr>
          <p:cNvPr id="17413" name="Рисунок 4" descr="2436df8d39bad2c535f586b4f4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492896"/>
            <a:ext cx="4248472" cy="341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276872"/>
            <a:ext cx="5136876" cy="40324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/>
              <a:t>Как много бед прошло над Русью,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/>
              <a:t>А песня русская – жива!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556792"/>
            <a:ext cx="756084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Georgia" pitchFamily="18" charset="0"/>
                <a:hlinkClick r:id="rId2"/>
              </a:rPr>
              <a:t>http://clubs.ya.ru/eruditus/replies.xml?item_no=12</a:t>
            </a: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61http://www.uupi.ru/news/news_4146.html</a:t>
            </a:r>
            <a:r>
              <a:rPr lang="ru-RU" sz="2000" dirty="0" smtClean="0">
                <a:latin typeface="Georgia" pitchFamily="18" charset="0"/>
              </a:rPr>
              <a:t>  </a:t>
            </a:r>
            <a:r>
              <a:rPr lang="en-US" sz="2000" dirty="0" smtClean="0">
                <a:latin typeface="Georgia" pitchFamily="18" charset="0"/>
                <a:hlinkClick r:id="rId3"/>
              </a:rPr>
              <a:t>http://www.proshkolu.ru/user/kwitko/blog/83250/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http://jpg-lyubov.ru/photo/270-2-0-0-2</a:t>
            </a:r>
            <a:endParaRPr lang="ru-RU" sz="2000" dirty="0" smtClean="0"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 </a:t>
            </a:r>
            <a:r>
              <a:rPr lang="ru-RU" sz="2000" dirty="0" smtClean="0"/>
              <a:t>Поурочные планы. Музыка. Под редакцией Ю.Д. Изместьева, Волгоград, 2003.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М. Семенава « Мы- Славяне», Санкт- Петербург изд.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«Азбука»,1998 год.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04664"/>
            <a:ext cx="51387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Используемый материал: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Рассмотреть поэтапное возникновение  древней славянской культуры;</a:t>
            </a:r>
          </a:p>
          <a:p>
            <a:pPr>
              <a:buNone/>
            </a:pPr>
            <a:r>
              <a:rPr lang="ru-RU" smtClean="0"/>
              <a:t>- Показать свясь современных народных песен с языческими корнями.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                    </a:t>
            </a:r>
            <a:r>
              <a:rPr lang="ru-RU" dirty="0" smtClean="0"/>
              <a:t>Обожествление сил природы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648"/>
            <a:ext cx="7067128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    Первый этап- языческий (дохристианский)</a:t>
            </a:r>
          </a:p>
        </p:txBody>
      </p:sp>
      <p:pic>
        <p:nvPicPr>
          <p:cNvPr id="8196" name="Рисунок 3" descr="43364940_slav09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77976"/>
            <a:ext cx="4707153" cy="31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124744"/>
            <a:ext cx="7113509" cy="103003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</a:t>
            </a:r>
            <a:r>
              <a:rPr lang="ru-RU" sz="3600" dirty="0" smtClean="0"/>
              <a:t>В начале 1тыс. н.э. древнеславянские божества принимают антропоморфную          форму.</a:t>
            </a:r>
          </a:p>
        </p:txBody>
      </p:sp>
      <p:pic>
        <p:nvPicPr>
          <p:cNvPr id="4" name="Рисунок 3" descr="Image2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636912"/>
            <a:ext cx="3312368" cy="3511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0" y="188913"/>
            <a:ext cx="3203575" cy="6048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/>
              <a:t>  </a:t>
            </a:r>
            <a:r>
              <a:rPr lang="ru-RU" sz="2800" smtClean="0"/>
              <a:t> Главными среди них становятся боги Солнца- Сварог, Даждьбог,</a:t>
            </a:r>
            <a:r>
              <a:rPr lang="en-US" sz="2800" smtClean="0"/>
              <a:t> </a:t>
            </a:r>
            <a:r>
              <a:rPr lang="ru-RU" sz="2800" smtClean="0"/>
              <a:t>Хорс, Ветра- Стрибог, Ярило- бог плодородия, Мокошь- покровительница женщин и домашнего очага.</a:t>
            </a:r>
          </a:p>
        </p:txBody>
      </p:sp>
      <p:pic>
        <p:nvPicPr>
          <p:cNvPr id="10244" name="Рисунок 4" descr="c72a062b1aeccf99c6b53f9e26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483079"/>
            <a:ext cx="4392488" cy="437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Второй этап- культ предков, семьи и домашнего очага.</a:t>
            </a:r>
          </a:p>
        </p:txBody>
      </p:sp>
      <p:pic>
        <p:nvPicPr>
          <p:cNvPr id="8" name="Рисунок 7" descr="Image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915816" y="1844824"/>
            <a:ext cx="3336193" cy="4487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229600" cy="5040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 Непрерывная борьба и поочередная победа светлых и темных сил природы художественно была закреплена в представлениях славян о круговороте времен года. Их исходной точкой было наступление нового года- рождение нового солнца  в конце декабря.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      Это празднование получило у славян греко- римское  название- «</a:t>
            </a:r>
            <a:r>
              <a:rPr lang="ru-RU" sz="4000" smtClean="0"/>
              <a:t>коляда</a:t>
            </a:r>
            <a:r>
              <a:rPr lang="ru-RU" smtClean="0"/>
              <a:t>»(от лат. календас- первый день нового месяца).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3529012" cy="4789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     Существовал обычай ходить с </a:t>
            </a:r>
            <a:r>
              <a:rPr lang="ru-RU" sz="3600" smtClean="0"/>
              <a:t>маем</a:t>
            </a:r>
            <a:r>
              <a:rPr lang="ru-RU" sz="2800" smtClean="0"/>
              <a:t> (символом весны)- маленькой ёлкой, украшенной лентами, бумагой, яйцами.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Коляда</a:t>
            </a:r>
          </a:p>
        </p:txBody>
      </p:sp>
      <p:pic>
        <p:nvPicPr>
          <p:cNvPr id="5" name="Рисунок 4" descr="Image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025333"/>
            <a:ext cx="3672408" cy="4682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628800"/>
            <a:ext cx="3024187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/>
              <a:t>     В 988 г. Русь приняла христианство, но языческое мировоззрение продолжало еще долго существовать с христианским.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Третий этап – слияние язычества и христианства.</a:t>
            </a:r>
          </a:p>
        </p:txBody>
      </p:sp>
      <p:pic>
        <p:nvPicPr>
          <p:cNvPr id="6" name="Рисунок 5" descr="Image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2808312" cy="4072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337</TotalTime>
  <Words>316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Музыка Древней Руси</vt:lpstr>
      <vt:lpstr>Задачи:</vt:lpstr>
      <vt:lpstr>    Первый этап- языческий (дохристианский)</vt:lpstr>
      <vt:lpstr>              В начале 1тыс. н.э. древнеславянские божества принимают антропоморфную          форму.</vt:lpstr>
      <vt:lpstr>Слайд 5</vt:lpstr>
      <vt:lpstr>Второй этап- культ предков, семьи и домашнего очага.</vt:lpstr>
      <vt:lpstr>Слайд 7</vt:lpstr>
      <vt:lpstr>Коляда</vt:lpstr>
      <vt:lpstr>Третий этап – слияние язычества и христианства.</vt:lpstr>
      <vt:lpstr>  Обрядовые  (календарные и семейно-бытовые) песни.</vt:lpstr>
      <vt:lpstr>Календарные песни</vt:lpstr>
      <vt:lpstr>Семейно- бытовые песни</vt:lpstr>
      <vt:lpstr>Слайд 13</vt:lpstr>
      <vt:lpstr>Слайд 14</vt:lpstr>
    </vt:vector>
  </TitlesOfParts>
  <Company>МОУ "СОШ с.Никольское"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</dc:creator>
  <cp:lastModifiedBy>Admin</cp:lastModifiedBy>
  <cp:revision>28</cp:revision>
  <dcterms:created xsi:type="dcterms:W3CDTF">2011-02-07T07:27:07Z</dcterms:created>
  <dcterms:modified xsi:type="dcterms:W3CDTF">2012-02-23T12:01:40Z</dcterms:modified>
</cp:coreProperties>
</file>