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8" r:id="rId4"/>
    <p:sldId id="259" r:id="rId5"/>
    <p:sldId id="260" r:id="rId6"/>
    <p:sldId id="257" r:id="rId7"/>
    <p:sldId id="261" r:id="rId8"/>
    <p:sldId id="262" r:id="rId9"/>
    <p:sldId id="263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9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533400"/>
            <a:ext cx="6072230" cy="2681286"/>
          </a:xfrm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ru-RU" dirty="0" smtClean="0"/>
              <a:t>Урок </a:t>
            </a:r>
            <a:br>
              <a:rPr lang="ru-RU" dirty="0" smtClean="0"/>
            </a:br>
            <a:r>
              <a:rPr lang="ru-RU" dirty="0" smtClean="0"/>
              <a:t>литературного чтения </a:t>
            </a:r>
            <a:br>
              <a:rPr lang="ru-RU" dirty="0" smtClean="0"/>
            </a:br>
            <a:r>
              <a:rPr lang="ru-RU" dirty="0" smtClean="0"/>
              <a:t>во 2-А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5357826"/>
            <a:ext cx="2614448" cy="1101248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1200" dirty="0" smtClean="0"/>
              <a:t>Учитель начальных классов</a:t>
            </a:r>
          </a:p>
          <a:p>
            <a:r>
              <a:rPr lang="ru-RU" sz="1200" dirty="0" smtClean="0"/>
              <a:t>Толоконникова Дарья Юрьевна</a:t>
            </a:r>
          </a:p>
          <a:p>
            <a:r>
              <a:rPr lang="ru-RU" sz="1200" dirty="0" smtClean="0"/>
              <a:t>МОУ «Гимназия № 3»</a:t>
            </a:r>
          </a:p>
          <a:p>
            <a:r>
              <a:rPr lang="ru-RU" sz="1200" dirty="0" smtClean="0"/>
              <a:t>г. Ивантеевки Московской области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D:\мамина папка\единая коллекция цифровых технологий\шаблоны для презентаций\Сказочные персонажи\703268a84ef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357694"/>
            <a:ext cx="1338750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20040"/>
            <a:ext cx="5000660" cy="894382"/>
          </a:xfrm>
          <a:ln w="57150"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ПОСЛОВИЦЫ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609416"/>
            <a:ext cx="5072098" cy="4846320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Друг познается в беде.</a:t>
            </a:r>
          </a:p>
          <a:p>
            <a:pPr algn="ctr">
              <a:lnSpc>
                <a:spcPct val="150000"/>
              </a:lnSpc>
            </a:pPr>
            <a:endParaRPr lang="ru-RU" sz="3200" b="1" dirty="0" smtClean="0"/>
          </a:p>
          <a:p>
            <a:pPr algn="ctr">
              <a:lnSpc>
                <a:spcPct val="150000"/>
              </a:lnSpc>
              <a:buNone/>
            </a:pPr>
            <a:r>
              <a:rPr lang="ru-RU" sz="3200" b="1" dirty="0" smtClean="0"/>
              <a:t>Единственный способ иметь друга — самому быть им.</a:t>
            </a:r>
          </a:p>
          <a:p>
            <a:pPr algn="ctr">
              <a:lnSpc>
                <a:spcPct val="150000"/>
              </a:lnSpc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Не тот друг, кто жалеет, тот, кто помогает.</a:t>
            </a:r>
          </a:p>
          <a:p>
            <a:pPr algn="ctr"/>
            <a:endParaRPr lang="ru-RU" dirty="0"/>
          </a:p>
        </p:txBody>
      </p:sp>
      <p:pic>
        <p:nvPicPr>
          <p:cNvPr id="7170" name="Picture 2" descr="D:\мамина папка\единая коллекция цифровых технологий\шаблоны для презентаций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3248025" cy="405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Правила дружбы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lnSpc>
                <a:spcPct val="150000"/>
              </a:lnSpc>
              <a:buAutoNum type="arabicPeriod"/>
            </a:pPr>
            <a:r>
              <a:rPr lang="ru-RU" sz="3200" b="1" dirty="0" smtClean="0"/>
              <a:t>Не жадничай! </a:t>
            </a:r>
          </a:p>
          <a:p>
            <a:pPr marL="514350" indent="-514350" algn="just">
              <a:lnSpc>
                <a:spcPct val="150000"/>
              </a:lnSpc>
              <a:buAutoNum type="arabicPeriod"/>
            </a:pPr>
            <a:r>
              <a:rPr lang="ru-RU" sz="3200" b="1" dirty="0" smtClean="0"/>
              <a:t>Помогай другу в трудную минуту.</a:t>
            </a:r>
          </a:p>
          <a:p>
            <a:pPr marL="514350" indent="-514350" algn="just">
              <a:lnSpc>
                <a:spcPct val="150000"/>
              </a:lnSpc>
              <a:buAutoNum type="arabicPeriod"/>
            </a:pPr>
            <a:r>
              <a:rPr lang="ru-RU" sz="3200" b="1" dirty="0" smtClean="0"/>
              <a:t>Доказывай дружбу не на словах, а на деле.</a:t>
            </a:r>
          </a:p>
        </p:txBody>
      </p:sp>
      <p:pic>
        <p:nvPicPr>
          <p:cNvPr id="6146" name="Picture 2" descr="D:\мамина папка\единая коллекция цифровых технологий\шаблоны для презентаций\Сказочные персонажи\солнышко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-142900"/>
            <a:ext cx="1654686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320040"/>
            <a:ext cx="5053026" cy="7515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Помни всегда!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285860"/>
            <a:ext cx="6715172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Дружище, послушай слова мудреца</a:t>
            </a:r>
            <a:r>
              <a:rPr lang="ru-RU" b="1" dirty="0" smtClean="0"/>
              <a:t>:</a:t>
            </a:r>
          </a:p>
          <a:p>
            <a:pPr algn="ctr">
              <a:buNone/>
            </a:pPr>
            <a:r>
              <a:rPr lang="ru-RU" b="1" dirty="0" smtClean="0"/>
              <a:t>- Не </a:t>
            </a:r>
            <a:r>
              <a:rPr lang="ru-RU" b="1" dirty="0" smtClean="0"/>
              <a:t>будет поддержки от друга-льстеца.</a:t>
            </a:r>
          </a:p>
          <a:p>
            <a:pPr algn="ctr">
              <a:buNone/>
            </a:pPr>
            <a:r>
              <a:rPr lang="ru-RU" b="1" dirty="0" smtClean="0"/>
              <a:t>От первой беды рассыплется в прах</a:t>
            </a:r>
          </a:p>
          <a:p>
            <a:pPr algn="ctr">
              <a:buNone/>
            </a:pPr>
            <a:r>
              <a:rPr lang="ru-RU" b="1" dirty="0" smtClean="0"/>
              <a:t>Та дружба, которая только в словах.</a:t>
            </a:r>
          </a:p>
          <a:p>
            <a:pPr algn="ctr">
              <a:buNone/>
            </a:pPr>
            <a:r>
              <a:rPr lang="ru-RU" b="1" dirty="0" smtClean="0"/>
              <a:t> </a:t>
            </a:r>
          </a:p>
          <a:p>
            <a:pPr algn="ctr">
              <a:buNone/>
            </a:pPr>
            <a:r>
              <a:rPr lang="ru-RU" b="1" dirty="0" smtClean="0"/>
              <a:t>Но друг задушевный навеки с тобой.</a:t>
            </a:r>
          </a:p>
          <a:p>
            <a:pPr algn="ctr">
              <a:buNone/>
            </a:pPr>
            <a:r>
              <a:rPr lang="ru-RU" b="1" dirty="0" smtClean="0"/>
              <a:t>С тобою он связан одною судьбой.</a:t>
            </a:r>
          </a:p>
          <a:p>
            <a:pPr algn="ctr">
              <a:buNone/>
            </a:pPr>
            <a:r>
              <a:rPr lang="ru-RU" b="1" dirty="0" smtClean="0"/>
              <a:t>В ладони твоей неизменна крепка</a:t>
            </a:r>
          </a:p>
          <a:p>
            <a:pPr algn="ctr">
              <a:buNone/>
            </a:pPr>
            <a:r>
              <a:rPr lang="ru-RU" b="1" dirty="0" smtClean="0"/>
              <a:t>Надёжного, верного друга рука.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D:\мамина папка\единая коллекция цифровых технологий\шаблоны для презентаций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3000372"/>
            <a:ext cx="2305352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9624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/>
              <a:t>Стр. 62 - 63, </a:t>
            </a:r>
          </a:p>
          <a:p>
            <a:pPr algn="ctr">
              <a:buNone/>
            </a:pPr>
            <a:r>
              <a:rPr lang="ru-RU" sz="3600" b="1" dirty="0" smtClean="0"/>
              <a:t>инсценировать рассказ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  <a:ln w="57150">
            <a:solidFill>
              <a:schemeClr val="bg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Проверка домашнего задания</a:t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462790"/>
          </a:xfrm>
          <a:ln w="57150"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Выразительное чтение </a:t>
            </a:r>
          </a:p>
          <a:p>
            <a:pPr algn="ctr">
              <a:lnSpc>
                <a:spcPct val="20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стихотворения И. П.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Токмаковой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20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«Я могу и в углу постоять…»</a:t>
            </a:r>
          </a:p>
          <a:p>
            <a:pPr algn="ctr">
              <a:lnSpc>
                <a:spcPct val="20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Стр. 61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Валентина Александровна Осеева (1902-1969)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400" dirty="0" smtClean="0"/>
              <a:t>	Валентина Александровна – добрая и честная, смелая и благородная, любящая детей </a:t>
            </a:r>
            <a:r>
              <a:rPr lang="ru-RU" sz="2400" dirty="0" smtClean="0"/>
              <a:t>учительница,  которая </a:t>
            </a:r>
            <a:r>
              <a:rPr lang="ru-RU" sz="2400" dirty="0" smtClean="0"/>
              <a:t>сочиняла сказки, стихи, рассказы для своих питомцев. </a:t>
            </a:r>
            <a:endParaRPr lang="ru-RU" sz="2400" dirty="0"/>
          </a:p>
        </p:txBody>
      </p:sp>
      <p:pic>
        <p:nvPicPr>
          <p:cNvPr id="2050" name="Picture 2" descr="D:\мамина папка\единая коллекция цифровых технологий\чтение\осеев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328614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Книги В. А. Осеевой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D:\мамина папка\единая коллекция цифровых технологий\чтение\12334791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429132"/>
            <a:ext cx="1457325" cy="1905000"/>
          </a:xfrm>
          <a:prstGeom prst="rect">
            <a:avLst/>
          </a:prstGeom>
          <a:noFill/>
        </p:spPr>
      </p:pic>
      <p:pic>
        <p:nvPicPr>
          <p:cNvPr id="3075" name="Picture 3" descr="D:\мамина папка\единая коллекция цифровых технологий\чтение\дин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142984"/>
            <a:ext cx="1926421" cy="2880000"/>
          </a:xfrm>
          <a:prstGeom prst="rect">
            <a:avLst/>
          </a:prstGeom>
          <a:noFill/>
        </p:spPr>
      </p:pic>
      <p:pic>
        <p:nvPicPr>
          <p:cNvPr id="3076" name="Picture 4" descr="D:\мамина папка\единая коллекция цифровых технологий\чтение\15518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214818"/>
            <a:ext cx="1905000" cy="24574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7" name="Picture 5" descr="D:\мамина папка\единая коллекция цифровых технологий\чтение\10006949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000108"/>
            <a:ext cx="1905000" cy="3019425"/>
          </a:xfrm>
          <a:prstGeom prst="rect">
            <a:avLst/>
          </a:prstGeom>
          <a:noFill/>
        </p:spPr>
      </p:pic>
      <p:pic>
        <p:nvPicPr>
          <p:cNvPr id="3079" name="Picture 7" descr="D:\мамина папка\единая коллекция цифровых технологий\чтение\100056772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071546"/>
            <a:ext cx="1905000" cy="29337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81" name="Picture 9" descr="D:\мамина папка\единая коллекция цифровых технологий\чтение\100037857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4357694"/>
            <a:ext cx="1905000" cy="2266950"/>
          </a:xfrm>
          <a:prstGeom prst="rect">
            <a:avLst/>
          </a:prstGeom>
          <a:noFill/>
        </p:spPr>
      </p:pic>
      <p:pic>
        <p:nvPicPr>
          <p:cNvPr id="3082" name="Picture 10" descr="D:\мамина папка\единая коллекция цифровых технологий\чтение\41888-339696-19-obl-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4357694"/>
            <a:ext cx="1428750" cy="1971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объединяет героев разных книг?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00" name="Picture 4" descr="D:\мамина папка\единая коллекция цифровых технологий\шаблоны для презентаций\Сказочные персонаж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1567059" cy="2160000"/>
          </a:xfrm>
          <a:prstGeom prst="rect">
            <a:avLst/>
          </a:prstGeom>
          <a:noFill/>
        </p:spPr>
      </p:pic>
      <p:pic>
        <p:nvPicPr>
          <p:cNvPr id="4101" name="Picture 5" descr="D:\мамина папка\единая коллекция цифровых технологий\шаблоны для презентаций\Сказочные персонажи\гена крокодил и чебураш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071942"/>
            <a:ext cx="3183631" cy="2357454"/>
          </a:xfrm>
          <a:prstGeom prst="rect">
            <a:avLst/>
          </a:prstGeom>
          <a:noFill/>
        </p:spPr>
      </p:pic>
      <p:pic>
        <p:nvPicPr>
          <p:cNvPr id="4103" name="Picture 7" descr="D:\мамина папка\единая коллекция цифровых технологий\шаблоны для презентаций\Сказочные персонажи\ежик и зайч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58000"/>
            <a:ext cx="3222754" cy="1800000"/>
          </a:xfrm>
          <a:prstGeom prst="rect">
            <a:avLst/>
          </a:prstGeom>
          <a:noFill/>
        </p:spPr>
      </p:pic>
      <p:pic>
        <p:nvPicPr>
          <p:cNvPr id="4107" name="Picture 11" descr="D:\мамина папка\единая коллекция цифровых технологий\шаблоны для презентаций\Сказочные персонажи\ea4798564c0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500174"/>
            <a:ext cx="2527950" cy="2160000"/>
          </a:xfrm>
          <a:prstGeom prst="rect">
            <a:avLst/>
          </a:prstGeom>
          <a:noFill/>
        </p:spPr>
      </p:pic>
      <p:pic>
        <p:nvPicPr>
          <p:cNvPr id="21" name="Picture 3" descr="D:\мамина папка\единая коллекция цифровых технологий\шаблоны для презентаций\Сказочные персонажи\019148e01aa9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1857364"/>
            <a:ext cx="2015625" cy="1800000"/>
          </a:xfrm>
          <a:prstGeom prst="rect">
            <a:avLst/>
          </a:prstGeom>
          <a:noFill/>
        </p:spPr>
      </p:pic>
      <p:pic>
        <p:nvPicPr>
          <p:cNvPr id="4109" name="Picture 13" descr="D:\мамина папка\единая коллекция цифровых технологий\чтение\f94412c159f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1571612"/>
            <a:ext cx="2333625" cy="2352675"/>
          </a:xfrm>
          <a:prstGeom prst="rect">
            <a:avLst/>
          </a:prstGeom>
          <a:noFill/>
        </p:spPr>
      </p:pic>
      <p:pic>
        <p:nvPicPr>
          <p:cNvPr id="4110" name="Picture 14" descr="D:\мамина папка\единая коллекция цифровых технологий\шаблоны для презентаций\Сказочные персонажи\vinni1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4857760"/>
            <a:ext cx="1619250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«Друзья – товарищи»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9416"/>
            <a:ext cx="4757742" cy="503429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000" b="1" dirty="0" smtClean="0"/>
              <a:t>Случается, бываем одиноки,</a:t>
            </a:r>
          </a:p>
          <a:p>
            <a:pPr algn="ctr">
              <a:buNone/>
            </a:pPr>
            <a:r>
              <a:rPr lang="ru-RU" sz="3000" b="1" dirty="0" smtClean="0"/>
              <a:t>И не хватает нам душевной теплоты,</a:t>
            </a:r>
          </a:p>
          <a:p>
            <a:pPr algn="ctr">
              <a:buNone/>
            </a:pPr>
            <a:r>
              <a:rPr lang="ru-RU" sz="3000" b="1" dirty="0" smtClean="0"/>
              <a:t>Бываем мы задумчивы и строги</a:t>
            </a:r>
          </a:p>
          <a:p>
            <a:pPr algn="ctr">
              <a:buNone/>
            </a:pPr>
            <a:r>
              <a:rPr lang="ru-RU" sz="3000" b="1" dirty="0" smtClean="0"/>
              <a:t>И никому как будто не нужны.</a:t>
            </a:r>
          </a:p>
          <a:p>
            <a:pPr algn="ctr">
              <a:buNone/>
            </a:pPr>
            <a:r>
              <a:rPr lang="ru-RU" sz="3000" b="1" dirty="0" smtClean="0"/>
              <a:t>И светит солнышко неярко,</a:t>
            </a:r>
          </a:p>
          <a:p>
            <a:pPr algn="ctr">
              <a:buNone/>
            </a:pPr>
            <a:r>
              <a:rPr lang="ru-RU" sz="3000" b="1" dirty="0" smtClean="0"/>
              <a:t>И нет желанья рисовать,</a:t>
            </a:r>
          </a:p>
          <a:p>
            <a:pPr algn="ctr">
              <a:buNone/>
            </a:pPr>
            <a:r>
              <a:rPr lang="ru-RU" sz="3000" b="1" dirty="0" smtClean="0"/>
              <a:t>Читать, играть не интересно,</a:t>
            </a:r>
          </a:p>
          <a:p>
            <a:pPr algn="ctr">
              <a:buNone/>
            </a:pPr>
            <a:r>
              <a:rPr lang="ru-RU" sz="3000" b="1" dirty="0" smtClean="0"/>
              <a:t>Но, как скажите, не скучать?</a:t>
            </a:r>
          </a:p>
          <a:p>
            <a:pPr algn="ctr">
              <a:buNone/>
            </a:pPr>
            <a:r>
              <a:rPr lang="ru-RU" sz="3000" b="1" dirty="0" smtClean="0"/>
              <a:t>Мир сразу красками наполнится,</a:t>
            </a:r>
          </a:p>
          <a:p>
            <a:pPr algn="ctr">
              <a:buNone/>
            </a:pPr>
            <a:r>
              <a:rPr lang="ru-RU" sz="3000" b="1" dirty="0" smtClean="0"/>
              <a:t>Изменится вдруг все вокруг,</a:t>
            </a:r>
          </a:p>
          <a:p>
            <a:pPr algn="ctr">
              <a:buNone/>
            </a:pPr>
            <a:r>
              <a:rPr lang="ru-RU" sz="3000" b="1" dirty="0" smtClean="0"/>
              <a:t>Когда с тобою рядом будет</a:t>
            </a:r>
          </a:p>
          <a:p>
            <a:pPr algn="ctr">
              <a:buNone/>
            </a:pPr>
            <a:r>
              <a:rPr lang="ru-RU" sz="3000" b="1" dirty="0" smtClean="0"/>
              <a:t>Твой настоящий верный друг.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D:\мамина папка\единая коллекция цифровых технологий\чтение\any2fbimgloader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071678"/>
            <a:ext cx="2237357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В. А. Осеева «Три товарища»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Кто же такой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ДРУГ,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ТОВАРИЩ,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ПРИЯТЕЛЬ ?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10" descr="D:\мамина папка\единая коллекция цифровых технологий\чтение\41888-339696-19-obl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428868"/>
            <a:ext cx="2086957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СЛОВАРНАЯ РАБОТА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9416"/>
            <a:ext cx="7686700" cy="4846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еловек,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который связан с кем-нибудь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дружбой.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Товарищ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человек, дружески расположенный 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кому-нибудь.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Приятель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человек, с которым приятно повести время.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Словарь русского языка под редакцией С.И.Ожегова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До первого дождя.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357298"/>
            <a:ext cx="7929618" cy="5286412"/>
          </a:xfrm>
        </p:spPr>
        <p:txBody>
          <a:bodyPr anchor="ctr"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 marL="18000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Таня и Маша были очень дружны и всегда ходили в школу вместе. То Маша заходила за Таней, то Таня - за Машей. Один раз, когда девочки шли по улице, начался сильный дождь. Маша была в плаще, а Таня - в одном платье. Девочки побежали.</a:t>
            </a:r>
          </a:p>
          <a:p>
            <a:pPr marL="18000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- Сними свой плащ, мы накроемся вместе! - крикнула на бегу Таня.</a:t>
            </a:r>
          </a:p>
          <a:p>
            <a:pPr marL="18000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- Я не могу, я промокну! - нагнув голову с капюшоном, ответила ей Маша.</a:t>
            </a:r>
          </a:p>
          <a:p>
            <a:pPr marL="18000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В школе учительница сказала:</a:t>
            </a:r>
          </a:p>
          <a:p>
            <a:pPr marL="18000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- Как странно, у Маши платье сухое, а у тебя, Таня, совершенно мокрое. Как же это случилось? Ведь вы же шли вместе?</a:t>
            </a:r>
          </a:p>
          <a:p>
            <a:pPr marL="18000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- У Маши был плащ, а я шла в одном платье, - сказала Таня.</a:t>
            </a:r>
          </a:p>
          <a:p>
            <a:pPr marL="18000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- Так вы могли бы укрыться одним плащом, - сказала учительница и, взглянув на Машу, покачала головой. - Видно, ваша дружба до первого дождя!</a:t>
            </a:r>
          </a:p>
          <a:p>
            <a:pPr marL="18000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Обе девочки густо покраснели: Маша за Таню, а Таня за себя.</a:t>
            </a:r>
            <a:endParaRPr lang="ru-RU" b="1" dirty="0"/>
          </a:p>
        </p:txBody>
      </p:sp>
      <p:pic>
        <p:nvPicPr>
          <p:cNvPr id="8194" name="Picture 2" descr="D:\мамина папка\единая коллекция цифровых технологий\шаблоны для презентаций\Сказочные персонажи\37498748_757e41ac83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14290"/>
            <a:ext cx="982663" cy="1371600"/>
          </a:xfrm>
          <a:prstGeom prst="rect">
            <a:avLst/>
          </a:prstGeom>
          <a:noFill/>
        </p:spPr>
      </p:pic>
      <p:pic>
        <p:nvPicPr>
          <p:cNvPr id="2050" name="Picture 2" descr="D:\мамина папка\единая коллекция цифровых технологий\шаблоны для презентаций\Сказочные персонажи\Копия 37498748_757e41ac830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982663" cy="1371600"/>
          </a:xfrm>
          <a:prstGeom prst="rect">
            <a:avLst/>
          </a:prstGeom>
          <a:noFill/>
        </p:spPr>
      </p:pic>
      <p:pic>
        <p:nvPicPr>
          <p:cNvPr id="2051" name="Picture 3" descr="D:\мамина папка\единая коллекция цифровых технологий\шаблоны для презентаций\Сказочные персонажи\46c0dd8ac09d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36766">
            <a:off x="-45747" y="110375"/>
            <a:ext cx="788000" cy="7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259</TotalTime>
  <Words>458</Words>
  <PresentationFormat>Экран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Урок  литературного чтения  во 2-А классе</vt:lpstr>
      <vt:lpstr>   Проверка домашнего задания </vt:lpstr>
      <vt:lpstr>Валентина Александровна Осеева (1902-1969)</vt:lpstr>
      <vt:lpstr>Книги В. А. Осеевой</vt:lpstr>
      <vt:lpstr>Что объединяет героев разных книг?</vt:lpstr>
      <vt:lpstr>Тема: «Друзья – товарищи»</vt:lpstr>
      <vt:lpstr>В. А. Осеева «Три товарища»</vt:lpstr>
      <vt:lpstr>СЛОВАРНАЯ РАБОТА</vt:lpstr>
      <vt:lpstr>До первого дождя.</vt:lpstr>
      <vt:lpstr>ПОСЛОВИЦЫ</vt:lpstr>
      <vt:lpstr>Правила дружбы</vt:lpstr>
      <vt:lpstr>Помни всегда!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литературного чтения  во 2-А классе</dc:title>
  <cp:lastModifiedBy>Raptor</cp:lastModifiedBy>
  <cp:revision>26</cp:revision>
  <dcterms:modified xsi:type="dcterms:W3CDTF">2009-10-19T18:24:36Z</dcterms:modified>
</cp:coreProperties>
</file>