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7" r:id="rId2"/>
    <p:sldId id="274" r:id="rId3"/>
    <p:sldId id="256" r:id="rId4"/>
    <p:sldId id="257" r:id="rId5"/>
    <p:sldId id="258" r:id="rId6"/>
    <p:sldId id="275" r:id="rId7"/>
    <p:sldId id="259" r:id="rId8"/>
    <p:sldId id="260" r:id="rId9"/>
    <p:sldId id="261" r:id="rId10"/>
    <p:sldId id="262" r:id="rId11"/>
    <p:sldId id="263" r:id="rId12"/>
    <p:sldId id="276" r:id="rId13"/>
    <p:sldId id="264" r:id="rId14"/>
    <p:sldId id="265" r:id="rId15"/>
    <p:sldId id="271" r:id="rId16"/>
    <p:sldId id="272" r:id="rId17"/>
    <p:sldId id="268" r:id="rId18"/>
    <p:sldId id="278" r:id="rId19"/>
    <p:sldId id="266" r:id="rId20"/>
    <p:sldId id="267" r:id="rId21"/>
    <p:sldId id="269"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1" d="100"/>
          <a:sy n="71" d="100"/>
        </p:scale>
        <p:origin x="-49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7.wmf"/><Relationship Id="rId1" Type="http://schemas.openxmlformats.org/officeDocument/2006/relationships/image" Target="../media/image1.wmf"/><Relationship Id="rId4" Type="http://schemas.openxmlformats.org/officeDocument/2006/relationships/image" Target="../media/image1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22.12.2011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15.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20.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6.xml"/><Relationship Id="rId1" Type="http://schemas.openxmlformats.org/officeDocument/2006/relationships/vmlDrawing" Target="../drawings/vmlDrawing10.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oleObject" Target="../embeddings/oleObject27.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000108"/>
            <a:ext cx="8229600" cy="5583254"/>
          </a:xfrm>
        </p:spPr>
        <p:txBody>
          <a:bodyPr>
            <a:noAutofit/>
          </a:bodyPr>
          <a:lstStyle/>
          <a:p>
            <a:r>
              <a:rPr lang="ru-RU" sz="5400" b="1" dirty="0" err="1" smtClean="0"/>
              <a:t>Информация</a:t>
            </a:r>
            <a:r>
              <a:rPr lang="ru-RU" sz="5400" dirty="0" err="1" smtClean="0"/>
              <a:t>-любые</a:t>
            </a:r>
            <a:r>
              <a:rPr lang="ru-RU" sz="5400" dirty="0" smtClean="0"/>
              <a:t> сведения, из литературы, печати, телевидения, интернета, </a:t>
            </a:r>
            <a:br>
              <a:rPr lang="ru-RU" sz="5400" dirty="0" smtClean="0"/>
            </a:br>
            <a:r>
              <a:rPr lang="ru-RU" sz="5400" dirty="0" smtClean="0"/>
              <a:t>окружающего мира</a:t>
            </a:r>
            <a:br>
              <a:rPr lang="ru-RU" sz="5400" dirty="0" smtClean="0"/>
            </a:br>
            <a:r>
              <a:rPr lang="ru-RU" sz="5400" b="1" dirty="0" smtClean="0"/>
              <a:t>Знание</a:t>
            </a:r>
            <a:r>
              <a:rPr lang="ru-RU" sz="5400" dirty="0" smtClean="0"/>
              <a:t>-то, что находится в голове человека и применяется в жизни</a:t>
            </a:r>
            <a:br>
              <a:rPr lang="ru-RU" sz="5400" dirty="0" smtClean="0"/>
            </a:br>
            <a:endParaRPr lang="ru-RU"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54032"/>
          </a:xfrm>
        </p:spPr>
        <p:txBody>
          <a:bodyPr>
            <a:normAutofit/>
          </a:bodyPr>
          <a:lstStyle/>
          <a:p>
            <a:r>
              <a:rPr lang="ru-RU" sz="2400" dirty="0" smtClean="0"/>
              <a:t>Устно сформулируйте теорему Пифагора для каждого рисунка</a:t>
            </a:r>
            <a:endParaRPr lang="ru-RU" sz="2400" dirty="0"/>
          </a:p>
        </p:txBody>
      </p:sp>
      <p:grpSp>
        <p:nvGrpSpPr>
          <p:cNvPr id="28" name="Группа 27"/>
          <p:cNvGrpSpPr/>
          <p:nvPr/>
        </p:nvGrpSpPr>
        <p:grpSpPr>
          <a:xfrm>
            <a:off x="0" y="1428736"/>
            <a:ext cx="2500298" cy="4055589"/>
            <a:chOff x="0" y="1928802"/>
            <a:chExt cx="2500298" cy="4055589"/>
          </a:xfrm>
        </p:grpSpPr>
        <p:grpSp>
          <p:nvGrpSpPr>
            <p:cNvPr id="27" name="Группа 26"/>
            <p:cNvGrpSpPr/>
            <p:nvPr/>
          </p:nvGrpSpPr>
          <p:grpSpPr>
            <a:xfrm>
              <a:off x="0" y="1928802"/>
              <a:ext cx="2500298" cy="4055589"/>
              <a:chOff x="0" y="1928802"/>
              <a:chExt cx="2500298" cy="4055589"/>
            </a:xfrm>
          </p:grpSpPr>
          <p:sp>
            <p:nvSpPr>
              <p:cNvPr id="4" name="Прямоугольный треугольник 3"/>
              <p:cNvSpPr/>
              <p:nvPr/>
            </p:nvSpPr>
            <p:spPr>
              <a:xfrm>
                <a:off x="500034" y="1928802"/>
                <a:ext cx="2000264" cy="3571900"/>
              </a:xfrm>
              <a:prstGeom prst="r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857224" y="3714752"/>
                <a:ext cx="642942" cy="923330"/>
              </a:xfrm>
              <a:prstGeom prst="rect">
                <a:avLst/>
              </a:prstGeom>
              <a:noFill/>
            </p:spPr>
            <p:txBody>
              <a:bodyPr wrap="square" rtlCol="0">
                <a:spAutoFit/>
              </a:bodyPr>
              <a:lstStyle/>
              <a:p>
                <a:r>
                  <a:rPr lang="ru-RU" sz="5400" b="1" dirty="0" smtClean="0"/>
                  <a:t>1</a:t>
                </a:r>
                <a:endParaRPr lang="ru-RU" sz="5400" b="1" dirty="0"/>
              </a:p>
            </p:txBody>
          </p:sp>
          <p:sp>
            <p:nvSpPr>
              <p:cNvPr id="15" name="TextBox 14"/>
              <p:cNvSpPr txBox="1"/>
              <p:nvPr/>
            </p:nvSpPr>
            <p:spPr>
              <a:xfrm>
                <a:off x="1214414" y="5214950"/>
                <a:ext cx="357190" cy="769441"/>
              </a:xfrm>
              <a:prstGeom prst="rect">
                <a:avLst/>
              </a:prstGeom>
              <a:noFill/>
            </p:spPr>
            <p:txBody>
              <a:bodyPr wrap="square" rtlCol="0">
                <a:spAutoFit/>
              </a:bodyPr>
              <a:lstStyle/>
              <a:p>
                <a:r>
                  <a:rPr lang="ru-RU" sz="4400" b="1" dirty="0" smtClean="0"/>
                  <a:t>а</a:t>
                </a:r>
                <a:endParaRPr lang="ru-RU" sz="4400" b="1" dirty="0"/>
              </a:p>
            </p:txBody>
          </p:sp>
          <p:sp>
            <p:nvSpPr>
              <p:cNvPr id="16" name="TextBox 15"/>
              <p:cNvSpPr txBox="1"/>
              <p:nvPr/>
            </p:nvSpPr>
            <p:spPr>
              <a:xfrm>
                <a:off x="0" y="3286124"/>
                <a:ext cx="357158" cy="769441"/>
              </a:xfrm>
              <a:prstGeom prst="rect">
                <a:avLst/>
              </a:prstGeom>
              <a:noFill/>
            </p:spPr>
            <p:txBody>
              <a:bodyPr wrap="square" rtlCol="0">
                <a:spAutoFit/>
              </a:bodyPr>
              <a:lstStyle/>
              <a:p>
                <a:r>
                  <a:rPr lang="ru-RU" sz="4400" b="1" dirty="0" err="1" smtClean="0"/>
                  <a:t>х</a:t>
                </a:r>
                <a:endParaRPr lang="ru-RU" sz="4400" b="1" dirty="0"/>
              </a:p>
            </p:txBody>
          </p:sp>
        </p:grpSp>
        <p:sp>
          <p:nvSpPr>
            <p:cNvPr id="17" name="TextBox 16"/>
            <p:cNvSpPr txBox="1"/>
            <p:nvPr/>
          </p:nvSpPr>
          <p:spPr>
            <a:xfrm>
              <a:off x="1571604" y="3286124"/>
              <a:ext cx="785818" cy="769441"/>
            </a:xfrm>
            <a:prstGeom prst="rect">
              <a:avLst/>
            </a:prstGeom>
            <a:noFill/>
          </p:spPr>
          <p:txBody>
            <a:bodyPr wrap="square" rtlCol="0">
              <a:spAutoFit/>
            </a:bodyPr>
            <a:lstStyle/>
            <a:p>
              <a:r>
                <a:rPr lang="ru-RU" sz="4400" b="1" dirty="0" smtClean="0"/>
                <a:t>у</a:t>
              </a:r>
              <a:endParaRPr lang="ru-RU" sz="4400" b="1" dirty="0"/>
            </a:p>
          </p:txBody>
        </p:sp>
      </p:grpSp>
      <p:grpSp>
        <p:nvGrpSpPr>
          <p:cNvPr id="29" name="Группа 28"/>
          <p:cNvGrpSpPr/>
          <p:nvPr/>
        </p:nvGrpSpPr>
        <p:grpSpPr>
          <a:xfrm>
            <a:off x="1500166" y="1785926"/>
            <a:ext cx="3214710" cy="4198465"/>
            <a:chOff x="1285852" y="1000108"/>
            <a:chExt cx="3214710" cy="4198465"/>
          </a:xfrm>
        </p:grpSpPr>
        <p:sp>
          <p:nvSpPr>
            <p:cNvPr id="6" name="Прямоугольный треугольник 5"/>
            <p:cNvSpPr/>
            <p:nvPr/>
          </p:nvSpPr>
          <p:spPr>
            <a:xfrm rot="10800000">
              <a:off x="1785918" y="1357298"/>
              <a:ext cx="2286016" cy="3214710"/>
            </a:xfrm>
            <a:prstGeom prst="r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3000364" y="1714488"/>
              <a:ext cx="642942" cy="923330"/>
            </a:xfrm>
            <a:prstGeom prst="rect">
              <a:avLst/>
            </a:prstGeom>
            <a:noFill/>
          </p:spPr>
          <p:txBody>
            <a:bodyPr wrap="square" rtlCol="0">
              <a:spAutoFit/>
            </a:bodyPr>
            <a:lstStyle/>
            <a:p>
              <a:r>
                <a:rPr lang="ru-RU" sz="5400" b="1" dirty="0" smtClean="0"/>
                <a:t>2</a:t>
              </a:r>
              <a:endParaRPr lang="ru-RU" sz="5400" b="1" dirty="0"/>
            </a:p>
          </p:txBody>
        </p:sp>
        <p:sp>
          <p:nvSpPr>
            <p:cNvPr id="18" name="TextBox 17"/>
            <p:cNvSpPr txBox="1"/>
            <p:nvPr/>
          </p:nvSpPr>
          <p:spPr>
            <a:xfrm>
              <a:off x="1285852" y="1000108"/>
              <a:ext cx="428628" cy="769441"/>
            </a:xfrm>
            <a:prstGeom prst="rect">
              <a:avLst/>
            </a:prstGeom>
            <a:noFill/>
          </p:spPr>
          <p:txBody>
            <a:bodyPr wrap="square" rtlCol="0">
              <a:spAutoFit/>
            </a:bodyPr>
            <a:lstStyle/>
            <a:p>
              <a:r>
                <a:rPr lang="ru-RU" sz="4400" b="1" dirty="0" smtClean="0"/>
                <a:t>А</a:t>
              </a:r>
              <a:endParaRPr lang="ru-RU" sz="4400" b="1" dirty="0"/>
            </a:p>
          </p:txBody>
        </p:sp>
        <p:sp>
          <p:nvSpPr>
            <p:cNvPr id="19" name="TextBox 18"/>
            <p:cNvSpPr txBox="1"/>
            <p:nvPr/>
          </p:nvSpPr>
          <p:spPr>
            <a:xfrm>
              <a:off x="4071934" y="1000108"/>
              <a:ext cx="428628" cy="769441"/>
            </a:xfrm>
            <a:prstGeom prst="rect">
              <a:avLst/>
            </a:prstGeom>
            <a:noFill/>
          </p:spPr>
          <p:txBody>
            <a:bodyPr wrap="square" rtlCol="0">
              <a:spAutoFit/>
            </a:bodyPr>
            <a:lstStyle/>
            <a:p>
              <a:r>
                <a:rPr lang="ru-RU" sz="4400" b="1" dirty="0" smtClean="0"/>
                <a:t>В</a:t>
              </a:r>
              <a:endParaRPr lang="ru-RU" sz="4400" b="1" dirty="0"/>
            </a:p>
          </p:txBody>
        </p:sp>
        <p:sp>
          <p:nvSpPr>
            <p:cNvPr id="20" name="TextBox 19"/>
            <p:cNvSpPr txBox="1"/>
            <p:nvPr/>
          </p:nvSpPr>
          <p:spPr>
            <a:xfrm>
              <a:off x="3857620" y="4429132"/>
              <a:ext cx="428628" cy="769441"/>
            </a:xfrm>
            <a:prstGeom prst="rect">
              <a:avLst/>
            </a:prstGeom>
            <a:noFill/>
          </p:spPr>
          <p:txBody>
            <a:bodyPr wrap="square" rtlCol="0">
              <a:spAutoFit/>
            </a:bodyPr>
            <a:lstStyle/>
            <a:p>
              <a:r>
                <a:rPr lang="ru-RU" sz="4400" b="1" dirty="0" smtClean="0"/>
                <a:t>О</a:t>
              </a:r>
              <a:endParaRPr lang="ru-RU" sz="4400" b="1" dirty="0"/>
            </a:p>
          </p:txBody>
        </p:sp>
      </p:grpSp>
      <p:grpSp>
        <p:nvGrpSpPr>
          <p:cNvPr id="31" name="Группа 30"/>
          <p:cNvGrpSpPr/>
          <p:nvPr/>
        </p:nvGrpSpPr>
        <p:grpSpPr>
          <a:xfrm>
            <a:off x="4429124" y="3071810"/>
            <a:ext cx="4429156" cy="2981151"/>
            <a:chOff x="4500562" y="3431868"/>
            <a:chExt cx="4429156" cy="2981151"/>
          </a:xfrm>
        </p:grpSpPr>
        <p:sp>
          <p:nvSpPr>
            <p:cNvPr id="10" name="Прямоугольный треугольник 9"/>
            <p:cNvSpPr/>
            <p:nvPr/>
          </p:nvSpPr>
          <p:spPr>
            <a:xfrm rot="17915454">
              <a:off x="5893646" y="2719040"/>
              <a:ext cx="1708776" cy="3134431"/>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7072330" y="4429132"/>
              <a:ext cx="642942" cy="923330"/>
            </a:xfrm>
            <a:prstGeom prst="rect">
              <a:avLst/>
            </a:prstGeom>
            <a:noFill/>
          </p:spPr>
          <p:txBody>
            <a:bodyPr wrap="square" rtlCol="0">
              <a:spAutoFit/>
            </a:bodyPr>
            <a:lstStyle/>
            <a:p>
              <a:r>
                <a:rPr lang="ru-RU" sz="5400" b="1" dirty="0" smtClean="0"/>
                <a:t>4</a:t>
              </a:r>
              <a:endParaRPr lang="ru-RU" sz="5400" b="1" dirty="0"/>
            </a:p>
          </p:txBody>
        </p:sp>
        <p:sp>
          <p:nvSpPr>
            <p:cNvPr id="21" name="TextBox 20"/>
            <p:cNvSpPr txBox="1"/>
            <p:nvPr/>
          </p:nvSpPr>
          <p:spPr>
            <a:xfrm>
              <a:off x="8501090" y="3929066"/>
              <a:ext cx="428628" cy="769441"/>
            </a:xfrm>
            <a:prstGeom prst="rect">
              <a:avLst/>
            </a:prstGeom>
            <a:noFill/>
          </p:spPr>
          <p:txBody>
            <a:bodyPr wrap="square" rtlCol="0">
              <a:spAutoFit/>
            </a:bodyPr>
            <a:lstStyle/>
            <a:p>
              <a:r>
                <a:rPr lang="ru-RU" sz="4400" b="1" dirty="0" smtClean="0"/>
                <a:t>О</a:t>
              </a:r>
              <a:endParaRPr lang="ru-RU" sz="4400" b="1" dirty="0"/>
            </a:p>
          </p:txBody>
        </p:sp>
        <p:sp>
          <p:nvSpPr>
            <p:cNvPr id="22" name="TextBox 21"/>
            <p:cNvSpPr txBox="1"/>
            <p:nvPr/>
          </p:nvSpPr>
          <p:spPr>
            <a:xfrm>
              <a:off x="7500958" y="5643578"/>
              <a:ext cx="428628" cy="769441"/>
            </a:xfrm>
            <a:prstGeom prst="rect">
              <a:avLst/>
            </a:prstGeom>
            <a:noFill/>
          </p:spPr>
          <p:txBody>
            <a:bodyPr wrap="square" rtlCol="0">
              <a:spAutoFit/>
            </a:bodyPr>
            <a:lstStyle/>
            <a:p>
              <a:r>
                <a:rPr lang="en-US" sz="4400" b="1" dirty="0" smtClean="0"/>
                <a:t>D</a:t>
              </a:r>
              <a:endParaRPr lang="ru-RU" sz="4400" b="1" dirty="0"/>
            </a:p>
          </p:txBody>
        </p:sp>
        <p:sp>
          <p:nvSpPr>
            <p:cNvPr id="23" name="TextBox 22"/>
            <p:cNvSpPr txBox="1"/>
            <p:nvPr/>
          </p:nvSpPr>
          <p:spPr>
            <a:xfrm>
              <a:off x="4500562" y="3786190"/>
              <a:ext cx="428628" cy="769441"/>
            </a:xfrm>
            <a:prstGeom prst="rect">
              <a:avLst/>
            </a:prstGeom>
            <a:noFill/>
          </p:spPr>
          <p:txBody>
            <a:bodyPr wrap="square" rtlCol="0">
              <a:spAutoFit/>
            </a:bodyPr>
            <a:lstStyle/>
            <a:p>
              <a:r>
                <a:rPr lang="ru-RU" sz="4400" b="1" dirty="0" smtClean="0"/>
                <a:t>Е</a:t>
              </a:r>
              <a:endParaRPr lang="ru-RU" sz="4400" b="1" dirty="0"/>
            </a:p>
          </p:txBody>
        </p:sp>
      </p:grpSp>
      <p:grpSp>
        <p:nvGrpSpPr>
          <p:cNvPr id="39" name="Группа 38"/>
          <p:cNvGrpSpPr/>
          <p:nvPr/>
        </p:nvGrpSpPr>
        <p:grpSpPr>
          <a:xfrm>
            <a:off x="5500694" y="714356"/>
            <a:ext cx="3267218" cy="2286016"/>
            <a:chOff x="5500694" y="714356"/>
            <a:chExt cx="3267218" cy="2286016"/>
          </a:xfrm>
        </p:grpSpPr>
        <p:sp>
          <p:nvSpPr>
            <p:cNvPr id="7" name="Прямоугольный треугольник 6"/>
            <p:cNvSpPr/>
            <p:nvPr/>
          </p:nvSpPr>
          <p:spPr>
            <a:xfrm rot="7195739">
              <a:off x="6289399" y="521860"/>
              <a:ext cx="1742315" cy="3214710"/>
            </a:xfrm>
            <a:prstGeom prst="rtTriangl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6286512" y="1166067"/>
              <a:ext cx="642942" cy="834047"/>
            </a:xfrm>
            <a:prstGeom prst="rect">
              <a:avLst/>
            </a:prstGeom>
            <a:noFill/>
          </p:spPr>
          <p:txBody>
            <a:bodyPr wrap="square" rtlCol="0">
              <a:spAutoFit/>
            </a:bodyPr>
            <a:lstStyle/>
            <a:p>
              <a:r>
                <a:rPr lang="ru-RU" sz="5400" b="1" dirty="0" smtClean="0"/>
                <a:t>3</a:t>
              </a:r>
              <a:endParaRPr lang="ru-RU" sz="5400" b="1" dirty="0"/>
            </a:p>
          </p:txBody>
        </p:sp>
        <p:sp>
          <p:nvSpPr>
            <p:cNvPr id="24" name="TextBox 23"/>
            <p:cNvSpPr txBox="1"/>
            <p:nvPr/>
          </p:nvSpPr>
          <p:spPr>
            <a:xfrm>
              <a:off x="6786578" y="2069490"/>
              <a:ext cx="500066" cy="695039"/>
            </a:xfrm>
            <a:prstGeom prst="rect">
              <a:avLst/>
            </a:prstGeom>
            <a:noFill/>
          </p:spPr>
          <p:txBody>
            <a:bodyPr wrap="square" rtlCol="0">
              <a:spAutoFit/>
            </a:bodyPr>
            <a:lstStyle/>
            <a:p>
              <a:r>
                <a:rPr lang="en-US" sz="4400" b="1" dirty="0" smtClean="0"/>
                <a:t>k</a:t>
              </a:r>
              <a:endParaRPr lang="ru-RU" sz="4400" b="1" dirty="0"/>
            </a:p>
          </p:txBody>
        </p:sp>
        <p:sp>
          <p:nvSpPr>
            <p:cNvPr id="25" name="TextBox 24"/>
            <p:cNvSpPr txBox="1"/>
            <p:nvPr/>
          </p:nvSpPr>
          <p:spPr>
            <a:xfrm>
              <a:off x="7358082" y="714356"/>
              <a:ext cx="785818" cy="695039"/>
            </a:xfrm>
            <a:prstGeom prst="rect">
              <a:avLst/>
            </a:prstGeom>
            <a:noFill/>
          </p:spPr>
          <p:txBody>
            <a:bodyPr wrap="square" rtlCol="0">
              <a:spAutoFit/>
            </a:bodyPr>
            <a:lstStyle/>
            <a:p>
              <a:r>
                <a:rPr lang="en-US" sz="4400" b="1" dirty="0" smtClean="0"/>
                <a:t>m</a:t>
              </a:r>
              <a:endParaRPr lang="ru-RU" sz="4400" b="1" dirty="0"/>
            </a:p>
          </p:txBody>
        </p:sp>
        <p:sp>
          <p:nvSpPr>
            <p:cNvPr id="26" name="TextBox 25"/>
            <p:cNvSpPr txBox="1"/>
            <p:nvPr/>
          </p:nvSpPr>
          <p:spPr>
            <a:xfrm>
              <a:off x="5500694" y="778886"/>
              <a:ext cx="785818" cy="695039"/>
            </a:xfrm>
            <a:prstGeom prst="rect">
              <a:avLst/>
            </a:prstGeom>
            <a:noFill/>
          </p:spPr>
          <p:txBody>
            <a:bodyPr wrap="square" rtlCol="0">
              <a:spAutoFit/>
            </a:bodyPr>
            <a:lstStyle/>
            <a:p>
              <a:r>
                <a:rPr lang="en-US" sz="4400" b="1" dirty="0" smtClean="0"/>
                <a:t>f</a:t>
              </a:r>
              <a:endParaRPr lang="ru-RU" sz="4400" b="1" dirty="0"/>
            </a:p>
          </p:txBody>
        </p:sp>
      </p:grpSp>
      <p:graphicFrame>
        <p:nvGraphicFramePr>
          <p:cNvPr id="33" name="Объект 32"/>
          <p:cNvGraphicFramePr>
            <a:graphicFrameLocks noChangeAspect="1"/>
          </p:cNvGraphicFramePr>
          <p:nvPr/>
        </p:nvGraphicFramePr>
        <p:xfrm>
          <a:off x="357158" y="5572140"/>
          <a:ext cx="2214578" cy="857256"/>
        </p:xfrm>
        <a:graphic>
          <a:graphicData uri="http://schemas.openxmlformats.org/presentationml/2006/ole">
            <p:oleObj spid="_x0000_s16386" name="Формула" r:id="rId3" imgW="774360" imgH="228600" progId="Equation.3">
              <p:embed/>
            </p:oleObj>
          </a:graphicData>
        </a:graphic>
      </p:graphicFrame>
      <p:graphicFrame>
        <p:nvGraphicFramePr>
          <p:cNvPr id="34" name="Объект 33"/>
          <p:cNvGraphicFramePr>
            <a:graphicFrameLocks noChangeAspect="1"/>
          </p:cNvGraphicFramePr>
          <p:nvPr/>
        </p:nvGraphicFramePr>
        <p:xfrm>
          <a:off x="1500166" y="1000108"/>
          <a:ext cx="3143272" cy="642938"/>
        </p:xfrm>
        <a:graphic>
          <a:graphicData uri="http://schemas.openxmlformats.org/presentationml/2006/ole">
            <p:oleObj spid="_x0000_s16387" name="Формула" r:id="rId4" imgW="1180800" imgH="203040" progId="Equation.3">
              <p:embed/>
            </p:oleObj>
          </a:graphicData>
        </a:graphic>
      </p:graphicFrame>
      <p:graphicFrame>
        <p:nvGraphicFramePr>
          <p:cNvPr id="35" name="Объект 34"/>
          <p:cNvGraphicFramePr>
            <a:graphicFrameLocks noChangeAspect="1"/>
          </p:cNvGraphicFramePr>
          <p:nvPr/>
        </p:nvGraphicFramePr>
        <p:xfrm>
          <a:off x="5918200" y="2643188"/>
          <a:ext cx="2592388" cy="500062"/>
        </p:xfrm>
        <a:graphic>
          <a:graphicData uri="http://schemas.openxmlformats.org/presentationml/2006/ole">
            <p:oleObj spid="_x0000_s16388" name="Формула" r:id="rId5" imgW="799920" imgH="190440" progId="Equation.3">
              <p:embed/>
            </p:oleObj>
          </a:graphicData>
        </a:graphic>
      </p:graphicFrame>
      <p:graphicFrame>
        <p:nvGraphicFramePr>
          <p:cNvPr id="36" name="Объект 35"/>
          <p:cNvGraphicFramePr>
            <a:graphicFrameLocks noChangeAspect="1"/>
          </p:cNvGraphicFramePr>
          <p:nvPr/>
        </p:nvGraphicFramePr>
        <p:xfrm>
          <a:off x="4514850" y="3321050"/>
          <a:ext cx="114300" cy="215900"/>
        </p:xfrm>
        <a:graphic>
          <a:graphicData uri="http://schemas.openxmlformats.org/presentationml/2006/ole">
            <p:oleObj spid="_x0000_s16389" name="Формула" r:id="rId6" imgW="114120" imgH="215640" progId="Equation.3">
              <p:embed/>
            </p:oleObj>
          </a:graphicData>
        </a:graphic>
      </p:graphicFrame>
      <p:graphicFrame>
        <p:nvGraphicFramePr>
          <p:cNvPr id="37" name="Объект 36"/>
          <p:cNvGraphicFramePr>
            <a:graphicFrameLocks noChangeAspect="1"/>
          </p:cNvGraphicFramePr>
          <p:nvPr/>
        </p:nvGraphicFramePr>
        <p:xfrm>
          <a:off x="5429256" y="6000768"/>
          <a:ext cx="3486150" cy="635000"/>
        </p:xfrm>
        <a:graphic>
          <a:graphicData uri="http://schemas.openxmlformats.org/presentationml/2006/ole">
            <p:oleObj spid="_x0000_s16390" name="Формула" r:id="rId7" imgW="1193760" imgH="2030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1000" fill="hold"/>
                                        <p:tgtEl>
                                          <p:spTgt spid="33"/>
                                        </p:tgtEl>
                                        <p:attrNameLst>
                                          <p:attrName>ppt_w</p:attrName>
                                        </p:attrNameLst>
                                      </p:cBhvr>
                                      <p:tavLst>
                                        <p:tav tm="0">
                                          <p:val>
                                            <p:fltVal val="0"/>
                                          </p:val>
                                        </p:tav>
                                        <p:tav tm="100000">
                                          <p:val>
                                            <p:strVal val="#ppt_w"/>
                                          </p:val>
                                        </p:tav>
                                      </p:tavLst>
                                    </p:anim>
                                    <p:anim calcmode="lin" valueType="num">
                                      <p:cBhvr>
                                        <p:cTn id="8" dur="1000" fill="hold"/>
                                        <p:tgtEl>
                                          <p:spTgt spid="33"/>
                                        </p:tgtEl>
                                        <p:attrNameLst>
                                          <p:attrName>ppt_h</p:attrName>
                                        </p:attrNameLst>
                                      </p:cBhvr>
                                      <p:tavLst>
                                        <p:tav tm="0">
                                          <p:val>
                                            <p:fltVal val="0"/>
                                          </p:val>
                                        </p:tav>
                                        <p:tav tm="100000">
                                          <p:val>
                                            <p:strVal val="#ppt_h"/>
                                          </p:val>
                                        </p:tav>
                                      </p:tavLst>
                                    </p:anim>
                                    <p:animEffect transition="in" filter="fade">
                                      <p:cBhvr>
                                        <p:cTn id="9" dur="1000"/>
                                        <p:tgtEl>
                                          <p:spTgt spid="3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1000" fill="hold"/>
                                        <p:tgtEl>
                                          <p:spTgt spid="34"/>
                                        </p:tgtEl>
                                        <p:attrNameLst>
                                          <p:attrName>ppt_w</p:attrName>
                                        </p:attrNameLst>
                                      </p:cBhvr>
                                      <p:tavLst>
                                        <p:tav tm="0">
                                          <p:val>
                                            <p:fltVal val="0"/>
                                          </p:val>
                                        </p:tav>
                                        <p:tav tm="100000">
                                          <p:val>
                                            <p:strVal val="#ppt_w"/>
                                          </p:val>
                                        </p:tav>
                                      </p:tavLst>
                                    </p:anim>
                                    <p:anim calcmode="lin" valueType="num">
                                      <p:cBhvr>
                                        <p:cTn id="15" dur="1000" fill="hold"/>
                                        <p:tgtEl>
                                          <p:spTgt spid="34"/>
                                        </p:tgtEl>
                                        <p:attrNameLst>
                                          <p:attrName>ppt_h</p:attrName>
                                        </p:attrNameLst>
                                      </p:cBhvr>
                                      <p:tavLst>
                                        <p:tav tm="0">
                                          <p:val>
                                            <p:fltVal val="0"/>
                                          </p:val>
                                        </p:tav>
                                        <p:tav tm="100000">
                                          <p:val>
                                            <p:strVal val="#ppt_h"/>
                                          </p:val>
                                        </p:tav>
                                      </p:tavLst>
                                    </p:anim>
                                    <p:animEffect transition="in" filter="fade">
                                      <p:cBhvr>
                                        <p:cTn id="16" dur="10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1000" fill="hold"/>
                                        <p:tgtEl>
                                          <p:spTgt spid="35"/>
                                        </p:tgtEl>
                                        <p:attrNameLst>
                                          <p:attrName>ppt_w</p:attrName>
                                        </p:attrNameLst>
                                      </p:cBhvr>
                                      <p:tavLst>
                                        <p:tav tm="0">
                                          <p:val>
                                            <p:fltVal val="0"/>
                                          </p:val>
                                        </p:tav>
                                        <p:tav tm="100000">
                                          <p:val>
                                            <p:strVal val="#ppt_w"/>
                                          </p:val>
                                        </p:tav>
                                      </p:tavLst>
                                    </p:anim>
                                    <p:anim calcmode="lin" valueType="num">
                                      <p:cBhvr>
                                        <p:cTn id="22" dur="1000" fill="hold"/>
                                        <p:tgtEl>
                                          <p:spTgt spid="35"/>
                                        </p:tgtEl>
                                        <p:attrNameLst>
                                          <p:attrName>ppt_h</p:attrName>
                                        </p:attrNameLst>
                                      </p:cBhvr>
                                      <p:tavLst>
                                        <p:tav tm="0">
                                          <p:val>
                                            <p:fltVal val="0"/>
                                          </p:val>
                                        </p:tav>
                                        <p:tav tm="100000">
                                          <p:val>
                                            <p:strVal val="#ppt_h"/>
                                          </p:val>
                                        </p:tav>
                                      </p:tavLst>
                                    </p:anim>
                                    <p:animEffect transition="in" filter="fade">
                                      <p:cBhvr>
                                        <p:cTn id="23" dur="1000"/>
                                        <p:tgtEl>
                                          <p:spTgt spid="35"/>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1000" fill="hold"/>
                                        <p:tgtEl>
                                          <p:spTgt spid="37"/>
                                        </p:tgtEl>
                                        <p:attrNameLst>
                                          <p:attrName>ppt_w</p:attrName>
                                        </p:attrNameLst>
                                      </p:cBhvr>
                                      <p:tavLst>
                                        <p:tav tm="0">
                                          <p:val>
                                            <p:fltVal val="0"/>
                                          </p:val>
                                        </p:tav>
                                        <p:tav tm="100000">
                                          <p:val>
                                            <p:strVal val="#ppt_w"/>
                                          </p:val>
                                        </p:tav>
                                      </p:tavLst>
                                    </p:anim>
                                    <p:anim calcmode="lin" valueType="num">
                                      <p:cBhvr>
                                        <p:cTn id="29" dur="1000" fill="hold"/>
                                        <p:tgtEl>
                                          <p:spTgt spid="37"/>
                                        </p:tgtEl>
                                        <p:attrNameLst>
                                          <p:attrName>ppt_h</p:attrName>
                                        </p:attrNameLst>
                                      </p:cBhvr>
                                      <p:tavLst>
                                        <p:tav tm="0">
                                          <p:val>
                                            <p:fltVal val="0"/>
                                          </p:val>
                                        </p:tav>
                                        <p:tav tm="100000">
                                          <p:val>
                                            <p:strVal val="#ppt_h"/>
                                          </p:val>
                                        </p:tav>
                                      </p:tavLst>
                                    </p:anim>
                                    <p:animEffect transition="in" filter="fade">
                                      <p:cBhvr>
                                        <p:cTn id="3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Даны числовые значения катетов </a:t>
            </a:r>
            <a:r>
              <a:rPr lang="ru-RU" sz="3200" b="1" i="1" dirty="0" smtClean="0"/>
              <a:t>а</a:t>
            </a:r>
            <a:r>
              <a:rPr lang="ru-RU" sz="2800" dirty="0" smtClean="0"/>
              <a:t> и </a:t>
            </a:r>
            <a:r>
              <a:rPr lang="en-US" sz="3200" b="1" i="1" dirty="0" smtClean="0"/>
              <a:t>b</a:t>
            </a:r>
            <a:r>
              <a:rPr lang="en-US" sz="2800" dirty="0" smtClean="0"/>
              <a:t>, </a:t>
            </a:r>
            <a:r>
              <a:rPr lang="ru-RU" sz="2800" dirty="0" smtClean="0"/>
              <a:t> вычислите значение гипотенузы </a:t>
            </a:r>
            <a:r>
              <a:rPr lang="ru-RU" sz="3200" b="1" i="1" dirty="0" smtClean="0"/>
              <a:t>с</a:t>
            </a:r>
            <a:endParaRPr lang="ru-RU" sz="3200" b="1" i="1" dirty="0"/>
          </a:p>
        </p:txBody>
      </p:sp>
      <p:grpSp>
        <p:nvGrpSpPr>
          <p:cNvPr id="3" name="Группа 2"/>
          <p:cNvGrpSpPr/>
          <p:nvPr/>
        </p:nvGrpSpPr>
        <p:grpSpPr>
          <a:xfrm>
            <a:off x="0" y="1500174"/>
            <a:ext cx="2071702" cy="4357718"/>
            <a:chOff x="142844" y="3071810"/>
            <a:chExt cx="1571636" cy="3269771"/>
          </a:xfrm>
        </p:grpSpPr>
        <p:cxnSp>
          <p:nvCxnSpPr>
            <p:cNvPr id="4" name="Прямая соединительная линия 3"/>
            <p:cNvCxnSpPr/>
            <p:nvPr/>
          </p:nvCxnSpPr>
          <p:spPr>
            <a:xfrm rot="5400000">
              <a:off x="-750131" y="4393413"/>
              <a:ext cx="2643206"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571472" y="5715016"/>
              <a:ext cx="1143008"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p:nvPr/>
          </p:nvCxnSpPr>
          <p:spPr>
            <a:xfrm rot="16200000" flipH="1">
              <a:off x="-178627" y="3821909"/>
              <a:ext cx="2643206" cy="114300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28662" y="5572140"/>
              <a:ext cx="428628" cy="769441"/>
            </a:xfrm>
            <a:prstGeom prst="rect">
              <a:avLst/>
            </a:prstGeom>
            <a:noFill/>
          </p:spPr>
          <p:txBody>
            <a:bodyPr wrap="square" rtlCol="0">
              <a:spAutoFit/>
            </a:bodyPr>
            <a:lstStyle/>
            <a:p>
              <a:r>
                <a:rPr lang="ru-RU" sz="4400" b="1" dirty="0" smtClean="0"/>
                <a:t>а</a:t>
              </a:r>
              <a:endParaRPr lang="ru-RU" sz="4400" b="1" dirty="0"/>
            </a:p>
          </p:txBody>
        </p:sp>
        <p:sp>
          <p:nvSpPr>
            <p:cNvPr id="8" name="TextBox 7"/>
            <p:cNvSpPr txBox="1"/>
            <p:nvPr/>
          </p:nvSpPr>
          <p:spPr>
            <a:xfrm>
              <a:off x="142844" y="3929066"/>
              <a:ext cx="500034" cy="769441"/>
            </a:xfrm>
            <a:prstGeom prst="rect">
              <a:avLst/>
            </a:prstGeom>
            <a:noFill/>
          </p:spPr>
          <p:txBody>
            <a:bodyPr wrap="square" rtlCol="0">
              <a:spAutoFit/>
            </a:bodyPr>
            <a:lstStyle/>
            <a:p>
              <a:r>
                <a:rPr lang="en-US" sz="4400" b="1" dirty="0" smtClean="0"/>
                <a:t>b</a:t>
              </a:r>
              <a:endParaRPr lang="ru-RU" sz="4400" b="1" dirty="0"/>
            </a:p>
          </p:txBody>
        </p:sp>
        <p:sp>
          <p:nvSpPr>
            <p:cNvPr id="9" name="TextBox 8"/>
            <p:cNvSpPr txBox="1"/>
            <p:nvPr/>
          </p:nvSpPr>
          <p:spPr>
            <a:xfrm>
              <a:off x="1214414" y="4071942"/>
              <a:ext cx="428628" cy="769441"/>
            </a:xfrm>
            <a:prstGeom prst="rect">
              <a:avLst/>
            </a:prstGeom>
            <a:noFill/>
          </p:spPr>
          <p:txBody>
            <a:bodyPr wrap="square" rtlCol="0">
              <a:spAutoFit/>
            </a:bodyPr>
            <a:lstStyle/>
            <a:p>
              <a:r>
                <a:rPr lang="en-US" sz="4400" b="1" dirty="0" smtClean="0"/>
                <a:t>c</a:t>
              </a:r>
              <a:endParaRPr lang="ru-RU" sz="4400" b="1" dirty="0"/>
            </a:p>
          </p:txBody>
        </p:sp>
      </p:grpSp>
      <p:sp>
        <p:nvSpPr>
          <p:cNvPr id="12" name="TextBox 11"/>
          <p:cNvSpPr txBox="1"/>
          <p:nvPr/>
        </p:nvSpPr>
        <p:spPr>
          <a:xfrm>
            <a:off x="4143372" y="1928802"/>
            <a:ext cx="1214446" cy="646331"/>
          </a:xfrm>
          <a:prstGeom prst="rect">
            <a:avLst/>
          </a:prstGeom>
          <a:noFill/>
        </p:spPr>
        <p:txBody>
          <a:bodyPr wrap="square" rtlCol="0">
            <a:spAutoFit/>
          </a:bodyPr>
          <a:lstStyle/>
          <a:p>
            <a:r>
              <a:rPr lang="en-US" sz="3600" b="1" dirty="0" smtClean="0">
                <a:solidFill>
                  <a:srgbClr val="FF0000"/>
                </a:solidFill>
              </a:rPr>
              <a:t>c=10</a:t>
            </a:r>
            <a:endParaRPr lang="ru-RU" sz="3600" b="1" dirty="0">
              <a:solidFill>
                <a:srgbClr val="FF0000"/>
              </a:solidFill>
            </a:endParaRPr>
          </a:p>
        </p:txBody>
      </p:sp>
      <p:grpSp>
        <p:nvGrpSpPr>
          <p:cNvPr id="21" name="Группа 20"/>
          <p:cNvGrpSpPr/>
          <p:nvPr/>
        </p:nvGrpSpPr>
        <p:grpSpPr>
          <a:xfrm>
            <a:off x="2571736" y="1428736"/>
            <a:ext cx="4714908" cy="4183218"/>
            <a:chOff x="2571736" y="1428736"/>
            <a:chExt cx="4714908" cy="4183218"/>
          </a:xfrm>
        </p:grpSpPr>
        <p:sp>
          <p:nvSpPr>
            <p:cNvPr id="10" name="TextBox 9"/>
            <p:cNvSpPr txBox="1"/>
            <p:nvPr/>
          </p:nvSpPr>
          <p:spPr>
            <a:xfrm>
              <a:off x="5643570" y="3857628"/>
              <a:ext cx="1500198" cy="1754326"/>
            </a:xfrm>
            <a:prstGeom prst="rect">
              <a:avLst/>
            </a:prstGeom>
            <a:noFill/>
          </p:spPr>
          <p:txBody>
            <a:bodyPr wrap="square" rtlCol="0">
              <a:spAutoFit/>
            </a:bodyPr>
            <a:lstStyle/>
            <a:p>
              <a:pPr marL="342900" indent="-342900"/>
              <a:r>
                <a:rPr lang="en-US" sz="3600" b="1" dirty="0" smtClean="0"/>
                <a:t>4)a=8    b=15  c=?</a:t>
              </a:r>
              <a:endParaRPr lang="ru-RU" sz="3600" b="1" dirty="0"/>
            </a:p>
          </p:txBody>
        </p:sp>
        <p:sp>
          <p:nvSpPr>
            <p:cNvPr id="14" name="TextBox 13"/>
            <p:cNvSpPr txBox="1"/>
            <p:nvPr/>
          </p:nvSpPr>
          <p:spPr>
            <a:xfrm>
              <a:off x="2571736" y="3857628"/>
              <a:ext cx="1500198" cy="1754326"/>
            </a:xfrm>
            <a:prstGeom prst="rect">
              <a:avLst/>
            </a:prstGeom>
            <a:noFill/>
          </p:spPr>
          <p:txBody>
            <a:bodyPr wrap="square" rtlCol="0">
              <a:spAutoFit/>
            </a:bodyPr>
            <a:lstStyle/>
            <a:p>
              <a:pPr marL="342900" indent="-342900"/>
              <a:r>
                <a:rPr lang="en-US" sz="3600" b="1" dirty="0" smtClean="0"/>
                <a:t>2)a=5    b=12  c=?</a:t>
              </a:r>
              <a:endParaRPr lang="ru-RU" sz="3600" b="1" dirty="0"/>
            </a:p>
          </p:txBody>
        </p:sp>
        <p:sp>
          <p:nvSpPr>
            <p:cNvPr id="15" name="TextBox 14"/>
            <p:cNvSpPr txBox="1"/>
            <p:nvPr/>
          </p:nvSpPr>
          <p:spPr>
            <a:xfrm>
              <a:off x="5786446" y="1428736"/>
              <a:ext cx="1500198" cy="1754326"/>
            </a:xfrm>
            <a:prstGeom prst="rect">
              <a:avLst/>
            </a:prstGeom>
            <a:noFill/>
          </p:spPr>
          <p:txBody>
            <a:bodyPr wrap="square" rtlCol="0">
              <a:spAutoFit/>
            </a:bodyPr>
            <a:lstStyle/>
            <a:p>
              <a:pPr marL="342900" indent="-342900"/>
              <a:r>
                <a:rPr lang="en-US" sz="3600" b="1" dirty="0" smtClean="0"/>
                <a:t>3)a=3    b=4  c=?</a:t>
              </a:r>
              <a:endParaRPr lang="ru-RU" sz="3600" b="1" dirty="0"/>
            </a:p>
          </p:txBody>
        </p:sp>
        <p:sp>
          <p:nvSpPr>
            <p:cNvPr id="16" name="TextBox 15"/>
            <p:cNvSpPr txBox="1"/>
            <p:nvPr/>
          </p:nvSpPr>
          <p:spPr>
            <a:xfrm>
              <a:off x="2571736" y="1428736"/>
              <a:ext cx="1500198" cy="1754326"/>
            </a:xfrm>
            <a:prstGeom prst="rect">
              <a:avLst/>
            </a:prstGeom>
            <a:noFill/>
          </p:spPr>
          <p:txBody>
            <a:bodyPr wrap="square" rtlCol="0">
              <a:spAutoFit/>
            </a:bodyPr>
            <a:lstStyle/>
            <a:p>
              <a:pPr marL="342900" indent="-342900"/>
              <a:r>
                <a:rPr lang="en-US" sz="3600" b="1" dirty="0" smtClean="0"/>
                <a:t>1)a=6    b=8  c=?</a:t>
              </a:r>
              <a:endParaRPr lang="ru-RU" sz="3600" b="1" dirty="0"/>
            </a:p>
          </p:txBody>
        </p:sp>
      </p:grpSp>
      <p:sp>
        <p:nvSpPr>
          <p:cNvPr id="18" name="TextBox 17"/>
          <p:cNvSpPr txBox="1"/>
          <p:nvPr/>
        </p:nvSpPr>
        <p:spPr>
          <a:xfrm>
            <a:off x="4214810" y="4357694"/>
            <a:ext cx="1214446" cy="646331"/>
          </a:xfrm>
          <a:prstGeom prst="rect">
            <a:avLst/>
          </a:prstGeom>
          <a:noFill/>
        </p:spPr>
        <p:txBody>
          <a:bodyPr wrap="square" rtlCol="0">
            <a:spAutoFit/>
          </a:bodyPr>
          <a:lstStyle/>
          <a:p>
            <a:r>
              <a:rPr lang="en-US" sz="3600" b="1" dirty="0" smtClean="0">
                <a:solidFill>
                  <a:srgbClr val="FF0000"/>
                </a:solidFill>
              </a:rPr>
              <a:t>c=13</a:t>
            </a:r>
            <a:endParaRPr lang="ru-RU" sz="3600" b="1" dirty="0">
              <a:solidFill>
                <a:srgbClr val="FF0000"/>
              </a:solidFill>
            </a:endParaRPr>
          </a:p>
        </p:txBody>
      </p:sp>
      <p:sp>
        <p:nvSpPr>
          <p:cNvPr id="19" name="TextBox 18"/>
          <p:cNvSpPr txBox="1"/>
          <p:nvPr/>
        </p:nvSpPr>
        <p:spPr>
          <a:xfrm>
            <a:off x="7215206" y="1928802"/>
            <a:ext cx="1000132" cy="707886"/>
          </a:xfrm>
          <a:prstGeom prst="rect">
            <a:avLst/>
          </a:prstGeom>
          <a:noFill/>
        </p:spPr>
        <p:txBody>
          <a:bodyPr wrap="square" rtlCol="0">
            <a:spAutoFit/>
          </a:bodyPr>
          <a:lstStyle/>
          <a:p>
            <a:r>
              <a:rPr lang="en-US" sz="4000" b="1" dirty="0" smtClean="0">
                <a:solidFill>
                  <a:srgbClr val="FF0000"/>
                </a:solidFill>
              </a:rPr>
              <a:t>c=5</a:t>
            </a:r>
            <a:endParaRPr lang="ru-RU" sz="4000" b="1" dirty="0">
              <a:solidFill>
                <a:srgbClr val="FF0000"/>
              </a:solidFill>
            </a:endParaRPr>
          </a:p>
        </p:txBody>
      </p:sp>
      <p:sp>
        <p:nvSpPr>
          <p:cNvPr id="20" name="TextBox 19"/>
          <p:cNvSpPr txBox="1"/>
          <p:nvPr/>
        </p:nvSpPr>
        <p:spPr>
          <a:xfrm>
            <a:off x="7286644" y="4500570"/>
            <a:ext cx="1214446" cy="646331"/>
          </a:xfrm>
          <a:prstGeom prst="rect">
            <a:avLst/>
          </a:prstGeom>
          <a:noFill/>
        </p:spPr>
        <p:txBody>
          <a:bodyPr wrap="square" rtlCol="0">
            <a:spAutoFit/>
          </a:bodyPr>
          <a:lstStyle/>
          <a:p>
            <a:r>
              <a:rPr lang="en-US" sz="3600" b="1" dirty="0" smtClean="0">
                <a:solidFill>
                  <a:srgbClr val="FF0000"/>
                </a:solidFill>
              </a:rPr>
              <a:t>c=17</a:t>
            </a:r>
            <a:endParaRPr lang="ru-RU" sz="36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рапеция 1"/>
          <p:cNvSpPr/>
          <p:nvPr/>
        </p:nvSpPr>
        <p:spPr>
          <a:xfrm>
            <a:off x="928662" y="1285860"/>
            <a:ext cx="7000924" cy="2857520"/>
          </a:xfrm>
          <a:prstGeom prst="trapezoid">
            <a:avLst>
              <a:gd name="adj" fmla="val 542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4" name="Группа 17"/>
          <p:cNvGrpSpPr/>
          <p:nvPr/>
        </p:nvGrpSpPr>
        <p:grpSpPr>
          <a:xfrm>
            <a:off x="1285852" y="500042"/>
            <a:ext cx="6357982" cy="4423792"/>
            <a:chOff x="1285852" y="500042"/>
            <a:chExt cx="6357982" cy="4423792"/>
          </a:xfrm>
        </p:grpSpPr>
        <p:sp>
          <p:nvSpPr>
            <p:cNvPr id="3" name="TextBox 2"/>
            <p:cNvSpPr txBox="1"/>
            <p:nvPr/>
          </p:nvSpPr>
          <p:spPr>
            <a:xfrm>
              <a:off x="1285852" y="2000240"/>
              <a:ext cx="500066" cy="923330"/>
            </a:xfrm>
            <a:prstGeom prst="rect">
              <a:avLst/>
            </a:prstGeom>
            <a:noFill/>
          </p:spPr>
          <p:txBody>
            <a:bodyPr wrap="square" rtlCol="0">
              <a:spAutoFit/>
            </a:bodyPr>
            <a:lstStyle/>
            <a:p>
              <a:r>
                <a:rPr lang="ru-RU" sz="5400" b="1" dirty="0" smtClean="0"/>
                <a:t>5</a:t>
              </a:r>
              <a:endParaRPr lang="ru-RU" sz="5400" b="1" dirty="0"/>
            </a:p>
          </p:txBody>
        </p:sp>
        <p:sp>
          <p:nvSpPr>
            <p:cNvPr id="6" name="TextBox 5"/>
            <p:cNvSpPr txBox="1"/>
            <p:nvPr/>
          </p:nvSpPr>
          <p:spPr>
            <a:xfrm>
              <a:off x="7143768" y="2143116"/>
              <a:ext cx="500066" cy="923330"/>
            </a:xfrm>
            <a:prstGeom prst="rect">
              <a:avLst/>
            </a:prstGeom>
            <a:noFill/>
          </p:spPr>
          <p:txBody>
            <a:bodyPr wrap="square" rtlCol="0">
              <a:spAutoFit/>
            </a:bodyPr>
            <a:lstStyle/>
            <a:p>
              <a:r>
                <a:rPr lang="ru-RU" sz="5400" b="1" dirty="0" smtClean="0"/>
                <a:t>5</a:t>
              </a:r>
              <a:endParaRPr lang="ru-RU" sz="5400" b="1" dirty="0"/>
            </a:p>
          </p:txBody>
        </p:sp>
        <p:sp>
          <p:nvSpPr>
            <p:cNvPr id="7" name="TextBox 6"/>
            <p:cNvSpPr txBox="1"/>
            <p:nvPr/>
          </p:nvSpPr>
          <p:spPr>
            <a:xfrm>
              <a:off x="4214810" y="500042"/>
              <a:ext cx="1143008" cy="923330"/>
            </a:xfrm>
            <a:prstGeom prst="rect">
              <a:avLst/>
            </a:prstGeom>
            <a:noFill/>
          </p:spPr>
          <p:txBody>
            <a:bodyPr wrap="square" rtlCol="0">
              <a:spAutoFit/>
            </a:bodyPr>
            <a:lstStyle/>
            <a:p>
              <a:r>
                <a:rPr lang="ru-RU" sz="5400" b="1" dirty="0" smtClean="0"/>
                <a:t>10</a:t>
              </a:r>
              <a:endParaRPr lang="ru-RU" sz="5400" b="1" dirty="0"/>
            </a:p>
          </p:txBody>
        </p:sp>
        <p:sp>
          <p:nvSpPr>
            <p:cNvPr id="8" name="TextBox 7"/>
            <p:cNvSpPr txBox="1"/>
            <p:nvPr/>
          </p:nvSpPr>
          <p:spPr>
            <a:xfrm>
              <a:off x="4000496" y="4000504"/>
              <a:ext cx="928694" cy="923330"/>
            </a:xfrm>
            <a:prstGeom prst="rect">
              <a:avLst/>
            </a:prstGeom>
            <a:noFill/>
          </p:spPr>
          <p:txBody>
            <a:bodyPr wrap="square" rtlCol="0">
              <a:spAutoFit/>
            </a:bodyPr>
            <a:lstStyle/>
            <a:p>
              <a:r>
                <a:rPr lang="ru-RU" sz="5400" b="1" dirty="0" smtClean="0"/>
                <a:t>16</a:t>
              </a:r>
              <a:endParaRPr lang="ru-RU" sz="5400" b="1" dirty="0"/>
            </a:p>
          </p:txBody>
        </p:sp>
      </p:grpSp>
      <p:graphicFrame>
        <p:nvGraphicFramePr>
          <p:cNvPr id="9" name="Объект 8"/>
          <p:cNvGraphicFramePr>
            <a:graphicFrameLocks noChangeAspect="1"/>
          </p:cNvGraphicFramePr>
          <p:nvPr/>
        </p:nvGraphicFramePr>
        <p:xfrm>
          <a:off x="2000232" y="4929198"/>
          <a:ext cx="4643470" cy="1000132"/>
        </p:xfrm>
        <a:graphic>
          <a:graphicData uri="http://schemas.openxmlformats.org/presentationml/2006/ole">
            <p:oleObj spid="_x0000_s40962" name="Формула" r:id="rId3" imgW="1206360" imgH="406080" progId="Equation.3">
              <p:embed/>
            </p:oleObj>
          </a:graphicData>
        </a:graphic>
      </p:graphicFrame>
      <p:cxnSp>
        <p:nvCxnSpPr>
          <p:cNvPr id="11" name="Прямая соединительная линия 10"/>
          <p:cNvCxnSpPr/>
          <p:nvPr/>
        </p:nvCxnSpPr>
        <p:spPr>
          <a:xfrm rot="5400000">
            <a:off x="1143770" y="2713826"/>
            <a:ext cx="2856726" cy="794"/>
          </a:xfrm>
          <a:prstGeom prst="line">
            <a:avLst/>
          </a:prstGeom>
          <a:ln w="19050" cap="rnd" cmpd="sng">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4" name="Объект 13"/>
          <p:cNvGraphicFramePr>
            <a:graphicFrameLocks noChangeAspect="1"/>
          </p:cNvGraphicFramePr>
          <p:nvPr/>
        </p:nvGraphicFramePr>
        <p:xfrm>
          <a:off x="3000364" y="6000768"/>
          <a:ext cx="3071834" cy="642942"/>
        </p:xfrm>
        <a:graphic>
          <a:graphicData uri="http://schemas.openxmlformats.org/presentationml/2006/ole">
            <p:oleObj spid="_x0000_s40963" name="Формула" r:id="rId4" imgW="634680" imgH="291960" progId="Equation.3">
              <p:embed/>
            </p:oleObj>
          </a:graphicData>
        </a:graphic>
      </p:graphicFrame>
      <p:cxnSp>
        <p:nvCxnSpPr>
          <p:cNvPr id="19" name="Прямая соединительная линия 18"/>
          <p:cNvCxnSpPr/>
          <p:nvPr/>
        </p:nvCxnSpPr>
        <p:spPr>
          <a:xfrm rot="5400000">
            <a:off x="4929984" y="2713826"/>
            <a:ext cx="2856726" cy="794"/>
          </a:xfrm>
          <a:prstGeom prst="line">
            <a:avLst/>
          </a:prstGeom>
          <a:ln w="15875" cap="rnd"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Прямоугольник 19"/>
          <p:cNvSpPr/>
          <p:nvPr/>
        </p:nvSpPr>
        <p:spPr>
          <a:xfrm>
            <a:off x="2214546" y="3857628"/>
            <a:ext cx="357190" cy="28575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6357950" y="3857628"/>
            <a:ext cx="357190" cy="28575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p:cNvSpPr txBox="1"/>
          <p:nvPr/>
        </p:nvSpPr>
        <p:spPr>
          <a:xfrm>
            <a:off x="2643174" y="1928802"/>
            <a:ext cx="571504" cy="923330"/>
          </a:xfrm>
          <a:prstGeom prst="rect">
            <a:avLst/>
          </a:prstGeom>
          <a:noFill/>
        </p:spPr>
        <p:txBody>
          <a:bodyPr wrap="square" rtlCol="0">
            <a:spAutoFit/>
          </a:bodyPr>
          <a:lstStyle/>
          <a:p>
            <a:r>
              <a:rPr lang="en-US" sz="5400" b="1" dirty="0" smtClean="0"/>
              <a:t>h</a:t>
            </a:r>
            <a:endParaRPr lang="ru-RU" sz="5400" b="1" dirty="0"/>
          </a:p>
        </p:txBody>
      </p:sp>
      <p:sp>
        <p:nvSpPr>
          <p:cNvPr id="23" name="TextBox 22"/>
          <p:cNvSpPr txBox="1"/>
          <p:nvPr/>
        </p:nvSpPr>
        <p:spPr>
          <a:xfrm>
            <a:off x="1571604" y="4000504"/>
            <a:ext cx="500066" cy="923330"/>
          </a:xfrm>
          <a:prstGeom prst="rect">
            <a:avLst/>
          </a:prstGeom>
          <a:noFill/>
        </p:spPr>
        <p:txBody>
          <a:bodyPr wrap="square" rtlCol="0">
            <a:spAutoFit/>
          </a:bodyPr>
          <a:lstStyle/>
          <a:p>
            <a:r>
              <a:rPr lang="en-US" sz="5400" b="1" dirty="0" smtClean="0"/>
              <a:t>3</a:t>
            </a:r>
            <a:endParaRPr lang="ru-RU" sz="5400" b="1" dirty="0"/>
          </a:p>
        </p:txBody>
      </p:sp>
      <p:sp>
        <p:nvSpPr>
          <p:cNvPr id="24" name="TextBox 23"/>
          <p:cNvSpPr txBox="1"/>
          <p:nvPr/>
        </p:nvSpPr>
        <p:spPr>
          <a:xfrm>
            <a:off x="6929454" y="4143380"/>
            <a:ext cx="500066" cy="923330"/>
          </a:xfrm>
          <a:prstGeom prst="rect">
            <a:avLst/>
          </a:prstGeom>
          <a:noFill/>
        </p:spPr>
        <p:txBody>
          <a:bodyPr wrap="square" rtlCol="0">
            <a:spAutoFit/>
          </a:bodyPr>
          <a:lstStyle/>
          <a:p>
            <a:r>
              <a:rPr lang="en-US" sz="5400" b="1" dirty="0" smtClean="0"/>
              <a:t>3</a:t>
            </a:r>
            <a:endParaRPr lang="ru-RU" sz="5400" b="1" dirty="0"/>
          </a:p>
        </p:txBody>
      </p:sp>
      <p:cxnSp>
        <p:nvCxnSpPr>
          <p:cNvPr id="17" name="Прямая соединительная линия 16"/>
          <p:cNvCxnSpPr/>
          <p:nvPr/>
        </p:nvCxnSpPr>
        <p:spPr>
          <a:xfrm rot="5400000">
            <a:off x="1143770" y="2713826"/>
            <a:ext cx="2856726" cy="794"/>
          </a:xfrm>
          <a:prstGeom prst="line">
            <a:avLst/>
          </a:prstGeom>
          <a:ln w="57150" cap="rnd" cmpd="sng">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00034" y="142852"/>
            <a:ext cx="8643966" cy="400110"/>
          </a:xfrm>
          <a:prstGeom prst="rect">
            <a:avLst/>
          </a:prstGeom>
          <a:noFill/>
        </p:spPr>
        <p:txBody>
          <a:bodyPr wrap="square" rtlCol="0">
            <a:spAutoFit/>
          </a:bodyPr>
          <a:lstStyle/>
          <a:p>
            <a:r>
              <a:rPr lang="ru-RU" sz="2000" b="1" dirty="0" smtClean="0"/>
              <a:t>Проблема: не можем определить площадь крыши, так как не знаем высоту</a:t>
            </a:r>
            <a:endParaRPr lang="ru-RU" sz="20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 name="Object 2"/>
          <p:cNvGraphicFramePr>
            <a:graphicFrameLocks noChangeAspect="1"/>
          </p:cNvGraphicFramePr>
          <p:nvPr/>
        </p:nvGraphicFramePr>
        <p:xfrm>
          <a:off x="1571604" y="571480"/>
          <a:ext cx="6072230" cy="1714512"/>
        </p:xfrm>
        <a:graphic>
          <a:graphicData uri="http://schemas.openxmlformats.org/presentationml/2006/ole">
            <p:oleObj spid="_x0000_s17410" name="Формула" r:id="rId3" imgW="787320" imgH="203040" progId="Equation.3">
              <p:embed/>
            </p:oleObj>
          </a:graphicData>
        </a:graphic>
      </p:graphicFrame>
      <p:cxnSp>
        <p:nvCxnSpPr>
          <p:cNvPr id="4" name="Прямая со стрелкой 3"/>
          <p:cNvCxnSpPr/>
          <p:nvPr/>
        </p:nvCxnSpPr>
        <p:spPr>
          <a:xfrm rot="10800000" flipV="1">
            <a:off x="1643042" y="2285992"/>
            <a:ext cx="2286016" cy="164307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Прямая со стрелкой 4"/>
          <p:cNvCxnSpPr/>
          <p:nvPr/>
        </p:nvCxnSpPr>
        <p:spPr>
          <a:xfrm>
            <a:off x="4214810" y="2285992"/>
            <a:ext cx="2357454" cy="157163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5" name="Объект 14"/>
          <p:cNvGraphicFramePr>
            <a:graphicFrameLocks noChangeAspect="1"/>
          </p:cNvGraphicFramePr>
          <p:nvPr/>
        </p:nvGraphicFramePr>
        <p:xfrm>
          <a:off x="214282" y="3643314"/>
          <a:ext cx="3643338" cy="1214446"/>
        </p:xfrm>
        <a:graphic>
          <a:graphicData uri="http://schemas.openxmlformats.org/presentationml/2006/ole">
            <p:oleObj spid="_x0000_s17411" name="Формула" r:id="rId4" imgW="736560" imgH="203040" progId="Equation.3">
              <p:embed/>
            </p:oleObj>
          </a:graphicData>
        </a:graphic>
      </p:graphicFrame>
      <p:graphicFrame>
        <p:nvGraphicFramePr>
          <p:cNvPr id="17412" name="Object 4"/>
          <p:cNvGraphicFramePr>
            <a:graphicFrameLocks noChangeAspect="1"/>
          </p:cNvGraphicFramePr>
          <p:nvPr/>
        </p:nvGraphicFramePr>
        <p:xfrm>
          <a:off x="5286380" y="3643314"/>
          <a:ext cx="3643312" cy="1214437"/>
        </p:xfrm>
        <a:graphic>
          <a:graphicData uri="http://schemas.openxmlformats.org/presentationml/2006/ole">
            <p:oleObj spid="_x0000_s17412" name="Формула" r:id="rId5" imgW="736560" imgH="203040" progId="Equation.3">
              <p:embed/>
            </p:oleObj>
          </a:graphicData>
        </a:graphic>
      </p:graphicFrame>
      <p:sp>
        <p:nvSpPr>
          <p:cNvPr id="25" name="TextBox 24"/>
          <p:cNvSpPr txBox="1"/>
          <p:nvPr/>
        </p:nvSpPr>
        <p:spPr>
          <a:xfrm>
            <a:off x="428596" y="5214950"/>
            <a:ext cx="8501122" cy="1077218"/>
          </a:xfrm>
          <a:prstGeom prst="rect">
            <a:avLst/>
          </a:prstGeom>
          <a:noFill/>
        </p:spPr>
        <p:txBody>
          <a:bodyPr wrap="square" rtlCol="0">
            <a:spAutoFit/>
          </a:bodyPr>
          <a:lstStyle/>
          <a:p>
            <a:pPr algn="ctr"/>
            <a:r>
              <a:rPr lang="ru-RU" sz="3200" b="1" dirty="0" smtClean="0"/>
              <a:t>Чтобы найти квадрат неизвестного катета прямоугольного треугольника, надо …</a:t>
            </a:r>
            <a:endParaRPr lang="ru-RU"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10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17412"/>
                                        </p:tgtEl>
                                        <p:attrNameLst>
                                          <p:attrName>style.visibility</p:attrName>
                                        </p:attrNameLst>
                                      </p:cBhvr>
                                      <p:to>
                                        <p:strVal val="visible"/>
                                      </p:to>
                                    </p:set>
                                    <p:animEffect transition="in" filter="fade">
                                      <p:cBhvr>
                                        <p:cTn id="18" dur="1000"/>
                                        <p:tgtEl>
                                          <p:spTgt spid="17412"/>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fltVal val="0"/>
                                          </p:val>
                                        </p:tav>
                                        <p:tav tm="100000">
                                          <p:val>
                                            <p:strVal val="#ppt_w"/>
                                          </p:val>
                                        </p:tav>
                                      </p:tavLst>
                                    </p:anim>
                                    <p:anim calcmode="lin" valueType="num">
                                      <p:cBhvr>
                                        <p:cTn id="24" dur="1000" fill="hold"/>
                                        <p:tgtEl>
                                          <p:spTgt spid="25"/>
                                        </p:tgtEl>
                                        <p:attrNameLst>
                                          <p:attrName>ppt_h</p:attrName>
                                        </p:attrNameLst>
                                      </p:cBhvr>
                                      <p:tavLst>
                                        <p:tav tm="0">
                                          <p:val>
                                            <p:fltVal val="0"/>
                                          </p:val>
                                        </p:tav>
                                        <p:tav tm="100000">
                                          <p:val>
                                            <p:strVal val="#ppt_h"/>
                                          </p:val>
                                        </p:tav>
                                      </p:tavLst>
                                    </p:anim>
                                    <p:animEffect transition="in" filter="fade">
                                      <p:cBhvr>
                                        <p:cTn id="25"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52"/>
            <a:ext cx="8183880" cy="1051560"/>
          </a:xfrm>
        </p:spPr>
        <p:txBody>
          <a:bodyPr>
            <a:normAutofit fontScale="90000"/>
          </a:bodyPr>
          <a:lstStyle/>
          <a:p>
            <a:r>
              <a:rPr lang="ru-RU" dirty="0" smtClean="0"/>
              <a:t>Примените полученную информацию к данным рисункам</a:t>
            </a:r>
            <a:endParaRPr lang="ru-RU" dirty="0"/>
          </a:p>
        </p:txBody>
      </p:sp>
      <p:grpSp>
        <p:nvGrpSpPr>
          <p:cNvPr id="10" name="Группа 9"/>
          <p:cNvGrpSpPr/>
          <p:nvPr/>
        </p:nvGrpSpPr>
        <p:grpSpPr>
          <a:xfrm>
            <a:off x="1142976" y="1857364"/>
            <a:ext cx="3214710" cy="4198465"/>
            <a:chOff x="1285852" y="1000108"/>
            <a:chExt cx="3214710" cy="4198465"/>
          </a:xfrm>
        </p:grpSpPr>
        <p:sp>
          <p:nvSpPr>
            <p:cNvPr id="11" name="Прямоугольный треугольник 10"/>
            <p:cNvSpPr/>
            <p:nvPr/>
          </p:nvSpPr>
          <p:spPr>
            <a:xfrm rot="10800000">
              <a:off x="1785918" y="1357298"/>
              <a:ext cx="2286016" cy="3214710"/>
            </a:xfrm>
            <a:prstGeom prst="r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3000364" y="1714488"/>
              <a:ext cx="642942" cy="923330"/>
            </a:xfrm>
            <a:prstGeom prst="rect">
              <a:avLst/>
            </a:prstGeom>
            <a:noFill/>
          </p:spPr>
          <p:txBody>
            <a:bodyPr wrap="square" rtlCol="0">
              <a:spAutoFit/>
            </a:bodyPr>
            <a:lstStyle/>
            <a:p>
              <a:r>
                <a:rPr lang="ru-RU" sz="5400" b="1" dirty="0" smtClean="0"/>
                <a:t>2</a:t>
              </a:r>
              <a:endParaRPr lang="ru-RU" sz="5400" b="1" dirty="0"/>
            </a:p>
          </p:txBody>
        </p:sp>
        <p:sp>
          <p:nvSpPr>
            <p:cNvPr id="13" name="TextBox 12"/>
            <p:cNvSpPr txBox="1"/>
            <p:nvPr/>
          </p:nvSpPr>
          <p:spPr>
            <a:xfrm>
              <a:off x="1285852" y="1000108"/>
              <a:ext cx="428628" cy="769441"/>
            </a:xfrm>
            <a:prstGeom prst="rect">
              <a:avLst/>
            </a:prstGeom>
            <a:noFill/>
          </p:spPr>
          <p:txBody>
            <a:bodyPr wrap="square" rtlCol="0">
              <a:spAutoFit/>
            </a:bodyPr>
            <a:lstStyle/>
            <a:p>
              <a:r>
                <a:rPr lang="ru-RU" sz="4400" b="1" dirty="0" smtClean="0"/>
                <a:t>А</a:t>
              </a:r>
              <a:endParaRPr lang="ru-RU" sz="4400" b="1" dirty="0"/>
            </a:p>
          </p:txBody>
        </p:sp>
        <p:sp>
          <p:nvSpPr>
            <p:cNvPr id="14" name="TextBox 13"/>
            <p:cNvSpPr txBox="1"/>
            <p:nvPr/>
          </p:nvSpPr>
          <p:spPr>
            <a:xfrm>
              <a:off x="4071934" y="1000108"/>
              <a:ext cx="428628" cy="769441"/>
            </a:xfrm>
            <a:prstGeom prst="rect">
              <a:avLst/>
            </a:prstGeom>
            <a:noFill/>
          </p:spPr>
          <p:txBody>
            <a:bodyPr wrap="square" rtlCol="0">
              <a:spAutoFit/>
            </a:bodyPr>
            <a:lstStyle/>
            <a:p>
              <a:r>
                <a:rPr lang="ru-RU" sz="4400" b="1" dirty="0" smtClean="0"/>
                <a:t>В</a:t>
              </a:r>
              <a:endParaRPr lang="ru-RU" sz="4400" b="1" dirty="0"/>
            </a:p>
          </p:txBody>
        </p:sp>
        <p:sp>
          <p:nvSpPr>
            <p:cNvPr id="15" name="TextBox 14"/>
            <p:cNvSpPr txBox="1"/>
            <p:nvPr/>
          </p:nvSpPr>
          <p:spPr>
            <a:xfrm>
              <a:off x="3857620" y="4429132"/>
              <a:ext cx="428628" cy="769441"/>
            </a:xfrm>
            <a:prstGeom prst="rect">
              <a:avLst/>
            </a:prstGeom>
            <a:noFill/>
          </p:spPr>
          <p:txBody>
            <a:bodyPr wrap="square" rtlCol="0">
              <a:spAutoFit/>
            </a:bodyPr>
            <a:lstStyle/>
            <a:p>
              <a:r>
                <a:rPr lang="ru-RU" sz="4400" b="1" dirty="0" smtClean="0"/>
                <a:t>О</a:t>
              </a:r>
              <a:endParaRPr lang="ru-RU" sz="4400" b="1" dirty="0"/>
            </a:p>
          </p:txBody>
        </p:sp>
      </p:grpSp>
      <p:grpSp>
        <p:nvGrpSpPr>
          <p:cNvPr id="16" name="Группа 15"/>
          <p:cNvGrpSpPr/>
          <p:nvPr/>
        </p:nvGrpSpPr>
        <p:grpSpPr>
          <a:xfrm>
            <a:off x="4500562" y="3643314"/>
            <a:ext cx="4429156" cy="2981151"/>
            <a:chOff x="4500562" y="3431868"/>
            <a:chExt cx="4429156" cy="2981151"/>
          </a:xfrm>
        </p:grpSpPr>
        <p:sp>
          <p:nvSpPr>
            <p:cNvPr id="17" name="Прямоугольный треугольник 16"/>
            <p:cNvSpPr/>
            <p:nvPr/>
          </p:nvSpPr>
          <p:spPr>
            <a:xfrm rot="17915454">
              <a:off x="5893646" y="2719040"/>
              <a:ext cx="1708776" cy="3134431"/>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TextBox 17"/>
            <p:cNvSpPr txBox="1"/>
            <p:nvPr/>
          </p:nvSpPr>
          <p:spPr>
            <a:xfrm>
              <a:off x="7072330" y="4429132"/>
              <a:ext cx="642942" cy="923330"/>
            </a:xfrm>
            <a:prstGeom prst="rect">
              <a:avLst/>
            </a:prstGeom>
            <a:noFill/>
          </p:spPr>
          <p:txBody>
            <a:bodyPr wrap="square" rtlCol="0">
              <a:spAutoFit/>
            </a:bodyPr>
            <a:lstStyle/>
            <a:p>
              <a:r>
                <a:rPr lang="ru-RU" sz="5400" b="1" dirty="0" smtClean="0"/>
                <a:t>4</a:t>
              </a:r>
              <a:endParaRPr lang="ru-RU" sz="5400" b="1" dirty="0"/>
            </a:p>
          </p:txBody>
        </p:sp>
        <p:sp>
          <p:nvSpPr>
            <p:cNvPr id="19" name="TextBox 18"/>
            <p:cNvSpPr txBox="1"/>
            <p:nvPr/>
          </p:nvSpPr>
          <p:spPr>
            <a:xfrm>
              <a:off x="8501090" y="3929066"/>
              <a:ext cx="428628" cy="769441"/>
            </a:xfrm>
            <a:prstGeom prst="rect">
              <a:avLst/>
            </a:prstGeom>
            <a:noFill/>
          </p:spPr>
          <p:txBody>
            <a:bodyPr wrap="square" rtlCol="0">
              <a:spAutoFit/>
            </a:bodyPr>
            <a:lstStyle/>
            <a:p>
              <a:r>
                <a:rPr lang="ru-RU" sz="4400" b="1" dirty="0" smtClean="0"/>
                <a:t>О</a:t>
              </a:r>
              <a:endParaRPr lang="ru-RU" sz="4400" b="1" dirty="0"/>
            </a:p>
          </p:txBody>
        </p:sp>
        <p:sp>
          <p:nvSpPr>
            <p:cNvPr id="20" name="TextBox 19"/>
            <p:cNvSpPr txBox="1"/>
            <p:nvPr/>
          </p:nvSpPr>
          <p:spPr>
            <a:xfrm>
              <a:off x="7500958" y="5643578"/>
              <a:ext cx="428628" cy="769441"/>
            </a:xfrm>
            <a:prstGeom prst="rect">
              <a:avLst/>
            </a:prstGeom>
            <a:noFill/>
          </p:spPr>
          <p:txBody>
            <a:bodyPr wrap="square" rtlCol="0">
              <a:spAutoFit/>
            </a:bodyPr>
            <a:lstStyle/>
            <a:p>
              <a:r>
                <a:rPr lang="en-US" sz="4400" b="1" dirty="0" smtClean="0"/>
                <a:t>D</a:t>
              </a:r>
              <a:endParaRPr lang="ru-RU" sz="4400" b="1" dirty="0"/>
            </a:p>
          </p:txBody>
        </p:sp>
        <p:sp>
          <p:nvSpPr>
            <p:cNvPr id="21" name="TextBox 20"/>
            <p:cNvSpPr txBox="1"/>
            <p:nvPr/>
          </p:nvSpPr>
          <p:spPr>
            <a:xfrm>
              <a:off x="4500562" y="3786190"/>
              <a:ext cx="428628" cy="769441"/>
            </a:xfrm>
            <a:prstGeom prst="rect">
              <a:avLst/>
            </a:prstGeom>
            <a:noFill/>
          </p:spPr>
          <p:txBody>
            <a:bodyPr wrap="square" rtlCol="0">
              <a:spAutoFit/>
            </a:bodyPr>
            <a:lstStyle/>
            <a:p>
              <a:r>
                <a:rPr lang="ru-RU" sz="4400" b="1" dirty="0" smtClean="0"/>
                <a:t>Е</a:t>
              </a:r>
              <a:endParaRPr lang="ru-RU" sz="4400" b="1" dirty="0"/>
            </a:p>
          </p:txBody>
        </p:sp>
      </p:grpSp>
      <p:grpSp>
        <p:nvGrpSpPr>
          <p:cNvPr id="28" name="Группа 27"/>
          <p:cNvGrpSpPr/>
          <p:nvPr/>
        </p:nvGrpSpPr>
        <p:grpSpPr>
          <a:xfrm>
            <a:off x="142844" y="2571744"/>
            <a:ext cx="2500298" cy="4055589"/>
            <a:chOff x="0" y="1928802"/>
            <a:chExt cx="2500298" cy="4055589"/>
          </a:xfrm>
        </p:grpSpPr>
        <p:grpSp>
          <p:nvGrpSpPr>
            <p:cNvPr id="29" name="Группа 26"/>
            <p:cNvGrpSpPr/>
            <p:nvPr/>
          </p:nvGrpSpPr>
          <p:grpSpPr>
            <a:xfrm>
              <a:off x="0" y="1928802"/>
              <a:ext cx="2500298" cy="4055589"/>
              <a:chOff x="0" y="1928802"/>
              <a:chExt cx="2500298" cy="4055589"/>
            </a:xfrm>
          </p:grpSpPr>
          <p:sp>
            <p:nvSpPr>
              <p:cNvPr id="31" name="Прямоугольный треугольник 30"/>
              <p:cNvSpPr/>
              <p:nvPr/>
            </p:nvSpPr>
            <p:spPr>
              <a:xfrm>
                <a:off x="500034" y="1928802"/>
                <a:ext cx="2000264" cy="3571900"/>
              </a:xfrm>
              <a:prstGeom prst="r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TextBox 31"/>
              <p:cNvSpPr txBox="1"/>
              <p:nvPr/>
            </p:nvSpPr>
            <p:spPr>
              <a:xfrm>
                <a:off x="857224" y="3714752"/>
                <a:ext cx="642942" cy="923330"/>
              </a:xfrm>
              <a:prstGeom prst="rect">
                <a:avLst/>
              </a:prstGeom>
              <a:noFill/>
            </p:spPr>
            <p:txBody>
              <a:bodyPr wrap="square" rtlCol="0">
                <a:spAutoFit/>
              </a:bodyPr>
              <a:lstStyle/>
              <a:p>
                <a:r>
                  <a:rPr lang="ru-RU" sz="5400" b="1" dirty="0" smtClean="0"/>
                  <a:t>1</a:t>
                </a:r>
                <a:endParaRPr lang="ru-RU" sz="5400" b="1" dirty="0"/>
              </a:p>
            </p:txBody>
          </p:sp>
          <p:sp>
            <p:nvSpPr>
              <p:cNvPr id="33" name="TextBox 32"/>
              <p:cNvSpPr txBox="1"/>
              <p:nvPr/>
            </p:nvSpPr>
            <p:spPr>
              <a:xfrm>
                <a:off x="1214414" y="5214950"/>
                <a:ext cx="357190" cy="769441"/>
              </a:xfrm>
              <a:prstGeom prst="rect">
                <a:avLst/>
              </a:prstGeom>
              <a:noFill/>
            </p:spPr>
            <p:txBody>
              <a:bodyPr wrap="square" rtlCol="0">
                <a:spAutoFit/>
              </a:bodyPr>
              <a:lstStyle/>
              <a:p>
                <a:r>
                  <a:rPr lang="ru-RU" sz="4400" b="1" dirty="0" smtClean="0"/>
                  <a:t>а</a:t>
                </a:r>
                <a:endParaRPr lang="ru-RU" sz="4400" b="1" dirty="0"/>
              </a:p>
            </p:txBody>
          </p:sp>
          <p:sp>
            <p:nvSpPr>
              <p:cNvPr id="34" name="TextBox 33"/>
              <p:cNvSpPr txBox="1"/>
              <p:nvPr/>
            </p:nvSpPr>
            <p:spPr>
              <a:xfrm>
                <a:off x="0" y="3286124"/>
                <a:ext cx="357158" cy="769441"/>
              </a:xfrm>
              <a:prstGeom prst="rect">
                <a:avLst/>
              </a:prstGeom>
              <a:noFill/>
            </p:spPr>
            <p:txBody>
              <a:bodyPr wrap="square" rtlCol="0">
                <a:spAutoFit/>
              </a:bodyPr>
              <a:lstStyle/>
              <a:p>
                <a:r>
                  <a:rPr lang="ru-RU" sz="4400" b="1" dirty="0" err="1" smtClean="0"/>
                  <a:t>х</a:t>
                </a:r>
                <a:endParaRPr lang="ru-RU" sz="4400" b="1" dirty="0"/>
              </a:p>
            </p:txBody>
          </p:sp>
        </p:grpSp>
        <p:sp>
          <p:nvSpPr>
            <p:cNvPr id="30" name="TextBox 29"/>
            <p:cNvSpPr txBox="1"/>
            <p:nvPr/>
          </p:nvSpPr>
          <p:spPr>
            <a:xfrm>
              <a:off x="1571604" y="3286124"/>
              <a:ext cx="785818" cy="769441"/>
            </a:xfrm>
            <a:prstGeom prst="rect">
              <a:avLst/>
            </a:prstGeom>
            <a:noFill/>
          </p:spPr>
          <p:txBody>
            <a:bodyPr wrap="square" rtlCol="0">
              <a:spAutoFit/>
            </a:bodyPr>
            <a:lstStyle/>
            <a:p>
              <a:r>
                <a:rPr lang="ru-RU" sz="4400" b="1" dirty="0" smtClean="0"/>
                <a:t>у</a:t>
              </a:r>
              <a:endParaRPr lang="ru-RU" sz="4400" b="1" dirty="0"/>
            </a:p>
          </p:txBody>
        </p:sp>
      </p:grpSp>
      <p:grpSp>
        <p:nvGrpSpPr>
          <p:cNvPr id="47" name="Группа 46"/>
          <p:cNvGrpSpPr/>
          <p:nvPr/>
        </p:nvGrpSpPr>
        <p:grpSpPr>
          <a:xfrm>
            <a:off x="5357818" y="1714488"/>
            <a:ext cx="3267217" cy="2286016"/>
            <a:chOff x="4929190" y="1214422"/>
            <a:chExt cx="3267217" cy="2530729"/>
          </a:xfrm>
        </p:grpSpPr>
        <p:sp>
          <p:nvSpPr>
            <p:cNvPr id="48" name="Прямоугольный треугольник 47"/>
            <p:cNvSpPr/>
            <p:nvPr/>
          </p:nvSpPr>
          <p:spPr>
            <a:xfrm rot="7195739">
              <a:off x="5624639" y="1173383"/>
              <a:ext cx="1928826" cy="3214710"/>
            </a:xfrm>
            <a:prstGeom prst="rtTriangl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TextBox 48"/>
            <p:cNvSpPr txBox="1"/>
            <p:nvPr/>
          </p:nvSpPr>
          <p:spPr>
            <a:xfrm>
              <a:off x="5715008" y="1714488"/>
              <a:ext cx="642942" cy="923330"/>
            </a:xfrm>
            <a:prstGeom prst="rect">
              <a:avLst/>
            </a:prstGeom>
            <a:noFill/>
          </p:spPr>
          <p:txBody>
            <a:bodyPr wrap="square" rtlCol="0">
              <a:spAutoFit/>
            </a:bodyPr>
            <a:lstStyle/>
            <a:p>
              <a:r>
                <a:rPr lang="ru-RU" sz="5400" b="1" dirty="0" smtClean="0"/>
                <a:t>3</a:t>
              </a:r>
              <a:endParaRPr lang="ru-RU" sz="5400" b="1" dirty="0"/>
            </a:p>
          </p:txBody>
        </p:sp>
        <p:sp>
          <p:nvSpPr>
            <p:cNvPr id="50" name="TextBox 49"/>
            <p:cNvSpPr txBox="1"/>
            <p:nvPr/>
          </p:nvSpPr>
          <p:spPr>
            <a:xfrm>
              <a:off x="6215074" y="2714620"/>
              <a:ext cx="500066" cy="769441"/>
            </a:xfrm>
            <a:prstGeom prst="rect">
              <a:avLst/>
            </a:prstGeom>
            <a:noFill/>
          </p:spPr>
          <p:txBody>
            <a:bodyPr wrap="square" rtlCol="0">
              <a:spAutoFit/>
            </a:bodyPr>
            <a:lstStyle/>
            <a:p>
              <a:r>
                <a:rPr lang="en-US" sz="4400" b="1" dirty="0" smtClean="0"/>
                <a:t>k</a:t>
              </a:r>
              <a:endParaRPr lang="ru-RU" sz="4400" b="1" dirty="0"/>
            </a:p>
          </p:txBody>
        </p:sp>
        <p:sp>
          <p:nvSpPr>
            <p:cNvPr id="51" name="TextBox 50"/>
            <p:cNvSpPr txBox="1"/>
            <p:nvPr/>
          </p:nvSpPr>
          <p:spPr>
            <a:xfrm>
              <a:off x="6786578" y="1214422"/>
              <a:ext cx="785818" cy="769441"/>
            </a:xfrm>
            <a:prstGeom prst="rect">
              <a:avLst/>
            </a:prstGeom>
            <a:noFill/>
          </p:spPr>
          <p:txBody>
            <a:bodyPr wrap="square" rtlCol="0">
              <a:spAutoFit/>
            </a:bodyPr>
            <a:lstStyle/>
            <a:p>
              <a:r>
                <a:rPr lang="en-US" sz="4400" b="1" dirty="0" smtClean="0"/>
                <a:t>m</a:t>
              </a:r>
              <a:endParaRPr lang="ru-RU" sz="4400" b="1" dirty="0"/>
            </a:p>
          </p:txBody>
        </p:sp>
        <p:sp>
          <p:nvSpPr>
            <p:cNvPr id="52" name="TextBox 51"/>
            <p:cNvSpPr txBox="1"/>
            <p:nvPr/>
          </p:nvSpPr>
          <p:spPr>
            <a:xfrm>
              <a:off x="4929190" y="1285860"/>
              <a:ext cx="785818" cy="769441"/>
            </a:xfrm>
            <a:prstGeom prst="rect">
              <a:avLst/>
            </a:prstGeom>
            <a:noFill/>
          </p:spPr>
          <p:txBody>
            <a:bodyPr wrap="square" rtlCol="0">
              <a:spAutoFit/>
            </a:bodyPr>
            <a:lstStyle/>
            <a:p>
              <a:r>
                <a:rPr lang="en-US" sz="4400" b="1" dirty="0" smtClean="0"/>
                <a:t>f</a:t>
              </a:r>
              <a:endParaRPr lang="ru-RU" sz="4400" b="1" dirty="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рапеция 1"/>
          <p:cNvSpPr/>
          <p:nvPr/>
        </p:nvSpPr>
        <p:spPr>
          <a:xfrm>
            <a:off x="1000100" y="785794"/>
            <a:ext cx="7000924" cy="2857520"/>
          </a:xfrm>
          <a:prstGeom prst="trapezoid">
            <a:avLst>
              <a:gd name="adj" fmla="val 542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4" name="Группа 17"/>
          <p:cNvGrpSpPr/>
          <p:nvPr/>
        </p:nvGrpSpPr>
        <p:grpSpPr>
          <a:xfrm>
            <a:off x="1285852" y="0"/>
            <a:ext cx="6429420" cy="4352330"/>
            <a:chOff x="1285852" y="0"/>
            <a:chExt cx="6429420" cy="4352330"/>
          </a:xfrm>
        </p:grpSpPr>
        <p:sp>
          <p:nvSpPr>
            <p:cNvPr id="3" name="TextBox 2"/>
            <p:cNvSpPr txBox="1"/>
            <p:nvPr/>
          </p:nvSpPr>
          <p:spPr>
            <a:xfrm>
              <a:off x="1285852" y="1285860"/>
              <a:ext cx="500066" cy="923330"/>
            </a:xfrm>
            <a:prstGeom prst="rect">
              <a:avLst/>
            </a:prstGeom>
            <a:noFill/>
          </p:spPr>
          <p:txBody>
            <a:bodyPr wrap="square" rtlCol="0">
              <a:spAutoFit/>
            </a:bodyPr>
            <a:lstStyle/>
            <a:p>
              <a:r>
                <a:rPr lang="ru-RU" sz="5400" b="1" dirty="0" smtClean="0"/>
                <a:t>5</a:t>
              </a:r>
              <a:endParaRPr lang="ru-RU" sz="5400" b="1" dirty="0"/>
            </a:p>
          </p:txBody>
        </p:sp>
        <p:sp>
          <p:nvSpPr>
            <p:cNvPr id="6" name="TextBox 5"/>
            <p:cNvSpPr txBox="1"/>
            <p:nvPr/>
          </p:nvSpPr>
          <p:spPr>
            <a:xfrm>
              <a:off x="7215206" y="1285860"/>
              <a:ext cx="500066" cy="923330"/>
            </a:xfrm>
            <a:prstGeom prst="rect">
              <a:avLst/>
            </a:prstGeom>
            <a:noFill/>
          </p:spPr>
          <p:txBody>
            <a:bodyPr wrap="square" rtlCol="0">
              <a:spAutoFit/>
            </a:bodyPr>
            <a:lstStyle/>
            <a:p>
              <a:r>
                <a:rPr lang="ru-RU" sz="5400" b="1" dirty="0" smtClean="0"/>
                <a:t>5</a:t>
              </a:r>
              <a:endParaRPr lang="ru-RU" sz="5400" b="1" dirty="0"/>
            </a:p>
          </p:txBody>
        </p:sp>
        <p:sp>
          <p:nvSpPr>
            <p:cNvPr id="7" name="TextBox 6"/>
            <p:cNvSpPr txBox="1"/>
            <p:nvPr/>
          </p:nvSpPr>
          <p:spPr>
            <a:xfrm>
              <a:off x="3857620" y="0"/>
              <a:ext cx="1143008" cy="923330"/>
            </a:xfrm>
            <a:prstGeom prst="rect">
              <a:avLst/>
            </a:prstGeom>
            <a:noFill/>
          </p:spPr>
          <p:txBody>
            <a:bodyPr wrap="square" rtlCol="0">
              <a:spAutoFit/>
            </a:bodyPr>
            <a:lstStyle/>
            <a:p>
              <a:r>
                <a:rPr lang="ru-RU" sz="5400" b="1" dirty="0" smtClean="0"/>
                <a:t>10</a:t>
              </a:r>
              <a:endParaRPr lang="ru-RU" sz="5400" b="1" dirty="0"/>
            </a:p>
          </p:txBody>
        </p:sp>
        <p:sp>
          <p:nvSpPr>
            <p:cNvPr id="8" name="TextBox 7"/>
            <p:cNvSpPr txBox="1"/>
            <p:nvPr/>
          </p:nvSpPr>
          <p:spPr>
            <a:xfrm>
              <a:off x="4000496" y="3429000"/>
              <a:ext cx="928694" cy="923330"/>
            </a:xfrm>
            <a:prstGeom prst="rect">
              <a:avLst/>
            </a:prstGeom>
            <a:noFill/>
          </p:spPr>
          <p:txBody>
            <a:bodyPr wrap="square" rtlCol="0">
              <a:spAutoFit/>
            </a:bodyPr>
            <a:lstStyle/>
            <a:p>
              <a:r>
                <a:rPr lang="ru-RU" sz="5400" b="1" dirty="0" smtClean="0"/>
                <a:t>16</a:t>
              </a:r>
              <a:endParaRPr lang="ru-RU" sz="5400" b="1" dirty="0"/>
            </a:p>
          </p:txBody>
        </p:sp>
      </p:grpSp>
      <p:graphicFrame>
        <p:nvGraphicFramePr>
          <p:cNvPr id="9" name="Объект 8"/>
          <p:cNvGraphicFramePr>
            <a:graphicFrameLocks noChangeAspect="1"/>
          </p:cNvGraphicFramePr>
          <p:nvPr/>
        </p:nvGraphicFramePr>
        <p:xfrm>
          <a:off x="2071670" y="4357694"/>
          <a:ext cx="4643470" cy="1000132"/>
        </p:xfrm>
        <a:graphic>
          <a:graphicData uri="http://schemas.openxmlformats.org/presentationml/2006/ole">
            <p:oleObj spid="_x0000_s19458" name="Формула" r:id="rId3" imgW="1206360" imgH="406080" progId="Equation.3">
              <p:embed/>
            </p:oleObj>
          </a:graphicData>
        </a:graphic>
      </p:graphicFrame>
      <p:cxnSp>
        <p:nvCxnSpPr>
          <p:cNvPr id="11" name="Прямая соединительная линия 10"/>
          <p:cNvCxnSpPr/>
          <p:nvPr/>
        </p:nvCxnSpPr>
        <p:spPr>
          <a:xfrm rot="5400000">
            <a:off x="1143770" y="2214554"/>
            <a:ext cx="2856726" cy="794"/>
          </a:xfrm>
          <a:prstGeom prst="line">
            <a:avLst/>
          </a:prstGeom>
          <a:ln w="19050" cap="rnd" cmpd="sng">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4" name="Объект 13"/>
          <p:cNvGraphicFramePr>
            <a:graphicFrameLocks noChangeAspect="1"/>
          </p:cNvGraphicFramePr>
          <p:nvPr/>
        </p:nvGraphicFramePr>
        <p:xfrm>
          <a:off x="2928927" y="5448300"/>
          <a:ext cx="3071834" cy="981096"/>
        </p:xfrm>
        <a:graphic>
          <a:graphicData uri="http://schemas.openxmlformats.org/presentationml/2006/ole">
            <p:oleObj spid="_x0000_s19459" name="Формула" r:id="rId4" imgW="634680" imgH="291960" progId="Equation.3">
              <p:embed/>
            </p:oleObj>
          </a:graphicData>
        </a:graphic>
      </p:graphicFrame>
      <p:cxnSp>
        <p:nvCxnSpPr>
          <p:cNvPr id="19" name="Прямая соединительная линия 18"/>
          <p:cNvCxnSpPr/>
          <p:nvPr/>
        </p:nvCxnSpPr>
        <p:spPr>
          <a:xfrm rot="5400000">
            <a:off x="5001422" y="2213760"/>
            <a:ext cx="2856726" cy="794"/>
          </a:xfrm>
          <a:prstGeom prst="line">
            <a:avLst/>
          </a:prstGeom>
          <a:ln w="15875" cap="rnd"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Прямоугольник 19"/>
          <p:cNvSpPr/>
          <p:nvPr/>
        </p:nvSpPr>
        <p:spPr>
          <a:xfrm>
            <a:off x="2214546" y="3357562"/>
            <a:ext cx="357190" cy="28575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6429388" y="3357562"/>
            <a:ext cx="357190" cy="28575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p:cNvSpPr txBox="1"/>
          <p:nvPr/>
        </p:nvSpPr>
        <p:spPr>
          <a:xfrm>
            <a:off x="2500298" y="1357298"/>
            <a:ext cx="571504" cy="923330"/>
          </a:xfrm>
          <a:prstGeom prst="rect">
            <a:avLst/>
          </a:prstGeom>
          <a:noFill/>
        </p:spPr>
        <p:txBody>
          <a:bodyPr wrap="square" rtlCol="0">
            <a:spAutoFit/>
          </a:bodyPr>
          <a:lstStyle/>
          <a:p>
            <a:r>
              <a:rPr lang="en-US" sz="5400" b="1" dirty="0" smtClean="0"/>
              <a:t>h</a:t>
            </a:r>
            <a:endParaRPr lang="ru-RU" sz="5400" b="1" dirty="0"/>
          </a:p>
        </p:txBody>
      </p:sp>
      <p:sp>
        <p:nvSpPr>
          <p:cNvPr id="23" name="TextBox 22"/>
          <p:cNvSpPr txBox="1"/>
          <p:nvPr/>
        </p:nvSpPr>
        <p:spPr>
          <a:xfrm>
            <a:off x="1500166" y="2928934"/>
            <a:ext cx="500066" cy="923330"/>
          </a:xfrm>
          <a:prstGeom prst="rect">
            <a:avLst/>
          </a:prstGeom>
          <a:noFill/>
        </p:spPr>
        <p:txBody>
          <a:bodyPr wrap="square" rtlCol="0">
            <a:spAutoFit/>
          </a:bodyPr>
          <a:lstStyle/>
          <a:p>
            <a:r>
              <a:rPr lang="en-US" sz="5400" b="1" dirty="0" smtClean="0"/>
              <a:t>3</a:t>
            </a:r>
            <a:endParaRPr lang="ru-RU" sz="5400" b="1" dirty="0"/>
          </a:p>
        </p:txBody>
      </p:sp>
      <p:sp>
        <p:nvSpPr>
          <p:cNvPr id="24" name="TextBox 23"/>
          <p:cNvSpPr txBox="1"/>
          <p:nvPr/>
        </p:nvSpPr>
        <p:spPr>
          <a:xfrm>
            <a:off x="7072330" y="2928934"/>
            <a:ext cx="500066" cy="923330"/>
          </a:xfrm>
          <a:prstGeom prst="rect">
            <a:avLst/>
          </a:prstGeom>
          <a:noFill/>
        </p:spPr>
        <p:txBody>
          <a:bodyPr wrap="square" rtlCol="0">
            <a:spAutoFit/>
          </a:bodyPr>
          <a:lstStyle/>
          <a:p>
            <a:r>
              <a:rPr lang="en-US" sz="5400" b="1" dirty="0" smtClean="0"/>
              <a:t>3</a:t>
            </a:r>
            <a:endParaRPr lang="ru-RU" sz="5400" b="1" dirty="0"/>
          </a:p>
        </p:txBody>
      </p:sp>
      <p:cxnSp>
        <p:nvCxnSpPr>
          <p:cNvPr id="17" name="Прямая соединительная линия 16"/>
          <p:cNvCxnSpPr/>
          <p:nvPr/>
        </p:nvCxnSpPr>
        <p:spPr>
          <a:xfrm rot="5400000">
            <a:off x="1143770" y="2213760"/>
            <a:ext cx="2856726" cy="794"/>
          </a:xfrm>
          <a:prstGeom prst="line">
            <a:avLst/>
          </a:prstGeom>
          <a:ln w="57150" cap="rnd" cmpd="sng">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14282" y="6286520"/>
            <a:ext cx="8643966" cy="400110"/>
          </a:xfrm>
          <a:prstGeom prst="rect">
            <a:avLst/>
          </a:prstGeom>
          <a:noFill/>
        </p:spPr>
        <p:txBody>
          <a:bodyPr wrap="square" rtlCol="0">
            <a:spAutoFit/>
          </a:bodyPr>
          <a:lstStyle/>
          <a:p>
            <a:r>
              <a:rPr lang="ru-RU" sz="2000" b="1" dirty="0" smtClean="0"/>
              <a:t>Проблема: не можем определить площадь крыши, так как не знаем высоту</a:t>
            </a:r>
            <a:endParaRPr lang="ru-RU" sz="20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357166"/>
            <a:ext cx="7500990" cy="5539978"/>
          </a:xfrm>
          <a:prstGeom prst="rect">
            <a:avLst/>
          </a:prstGeom>
          <a:noFill/>
        </p:spPr>
        <p:txBody>
          <a:bodyPr wrap="square" rtlCol="0">
            <a:spAutoFit/>
          </a:bodyPr>
          <a:lstStyle/>
          <a:p>
            <a:r>
              <a:rPr lang="en-US" sz="9600" b="1" dirty="0" smtClean="0"/>
              <a:t>S</a:t>
            </a:r>
            <a:r>
              <a:rPr lang="ru-RU" sz="4800" dirty="0" smtClean="0"/>
              <a:t> площадь крыши =</a:t>
            </a:r>
            <a:endParaRPr lang="en-US" sz="4800" dirty="0" smtClean="0"/>
          </a:p>
          <a:p>
            <a:r>
              <a:rPr lang="en-US" sz="9600" b="1" dirty="0" smtClean="0"/>
              <a:t>N</a:t>
            </a:r>
            <a:r>
              <a:rPr lang="en-US" sz="4800" dirty="0" smtClean="0"/>
              <a:t> </a:t>
            </a:r>
            <a:r>
              <a:rPr lang="ru-RU" sz="4800" dirty="0" smtClean="0"/>
              <a:t>количество </a:t>
            </a:r>
            <a:r>
              <a:rPr lang="ru-RU" sz="4800" dirty="0" err="1" smtClean="0"/>
              <a:t>листов=</a:t>
            </a:r>
            <a:endParaRPr lang="ru-RU" sz="4800" dirty="0" smtClean="0"/>
          </a:p>
          <a:p>
            <a:r>
              <a:rPr lang="en-US" sz="9600" b="1" dirty="0" smtClean="0"/>
              <a:t>C</a:t>
            </a:r>
            <a:r>
              <a:rPr lang="ru-RU" sz="4800" dirty="0" smtClean="0"/>
              <a:t> стоимость </a:t>
            </a:r>
            <a:r>
              <a:rPr lang="ru-RU" sz="4800" dirty="0" err="1" smtClean="0"/>
              <a:t>материала=</a:t>
            </a:r>
            <a:endParaRPr lang="ru-RU" sz="4800" dirty="0" smtClean="0"/>
          </a:p>
          <a:p>
            <a:r>
              <a:rPr lang="ru-RU" sz="4800" dirty="0" smtClean="0"/>
              <a:t>Если </a:t>
            </a:r>
          </a:p>
          <a:p>
            <a:r>
              <a:rPr lang="en-US" dirty="0" smtClean="0"/>
              <a:t>  </a:t>
            </a:r>
            <a:endParaRPr lang="ru-RU" dirty="0"/>
          </a:p>
        </p:txBody>
      </p:sp>
      <p:graphicFrame>
        <p:nvGraphicFramePr>
          <p:cNvPr id="5" name="Объект 4"/>
          <p:cNvGraphicFramePr>
            <a:graphicFrameLocks noChangeAspect="1"/>
          </p:cNvGraphicFramePr>
          <p:nvPr/>
        </p:nvGraphicFramePr>
        <p:xfrm>
          <a:off x="5857884" y="928670"/>
          <a:ext cx="3048020" cy="714380"/>
        </p:xfrm>
        <a:graphic>
          <a:graphicData uri="http://schemas.openxmlformats.org/presentationml/2006/ole">
            <p:oleObj spid="_x0000_s20483" name="Формула" r:id="rId3" imgW="812520" imgH="190440" progId="Equation.3">
              <p:embed/>
            </p:oleObj>
          </a:graphicData>
        </a:graphic>
      </p:graphicFrame>
      <p:graphicFrame>
        <p:nvGraphicFramePr>
          <p:cNvPr id="6" name="Объект 5"/>
          <p:cNvGraphicFramePr>
            <a:graphicFrameLocks noChangeAspect="1"/>
          </p:cNvGraphicFramePr>
          <p:nvPr/>
        </p:nvGraphicFramePr>
        <p:xfrm>
          <a:off x="6929454" y="2071678"/>
          <a:ext cx="1357322" cy="1450931"/>
        </p:xfrm>
        <a:graphic>
          <a:graphicData uri="http://schemas.openxmlformats.org/presentationml/2006/ole">
            <p:oleObj spid="_x0000_s20484" name="Формула" r:id="rId4" imgW="368280" imgH="393480" progId="Equation.3">
              <p:embed/>
            </p:oleObj>
          </a:graphicData>
        </a:graphic>
      </p:graphicFrame>
      <p:graphicFrame>
        <p:nvGraphicFramePr>
          <p:cNvPr id="7" name="Объект 6"/>
          <p:cNvGraphicFramePr>
            <a:graphicFrameLocks noChangeAspect="1"/>
          </p:cNvGraphicFramePr>
          <p:nvPr/>
        </p:nvGraphicFramePr>
        <p:xfrm>
          <a:off x="7215206" y="4000504"/>
          <a:ext cx="1681163" cy="606425"/>
        </p:xfrm>
        <a:graphic>
          <a:graphicData uri="http://schemas.openxmlformats.org/presentationml/2006/ole">
            <p:oleObj spid="_x0000_s20485" name="Формула" r:id="rId5" imgW="571320" imgH="177480" progId="Equation.3">
              <p:embed/>
            </p:oleObj>
          </a:graphicData>
        </a:graphic>
      </p:graphicFrame>
      <p:sp>
        <p:nvSpPr>
          <p:cNvPr id="8" name="Прямоугольник 7"/>
          <p:cNvSpPr/>
          <p:nvPr/>
        </p:nvSpPr>
        <p:spPr>
          <a:xfrm>
            <a:off x="6786578" y="2214554"/>
            <a:ext cx="1357322"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18</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9" name="Прямоугольник 8"/>
          <p:cNvSpPr/>
          <p:nvPr/>
        </p:nvSpPr>
        <p:spPr>
          <a:xfrm>
            <a:off x="6357950" y="785794"/>
            <a:ext cx="1323429"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128</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Прямоугольник 9"/>
          <p:cNvSpPr/>
          <p:nvPr/>
        </p:nvSpPr>
        <p:spPr>
          <a:xfrm>
            <a:off x="7171985" y="3857628"/>
            <a:ext cx="197201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54000</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11" name="Объект 10"/>
          <p:cNvGraphicFramePr>
            <a:graphicFrameLocks noChangeAspect="1"/>
          </p:cNvGraphicFramePr>
          <p:nvPr/>
        </p:nvGraphicFramePr>
        <p:xfrm>
          <a:off x="1725613" y="4857750"/>
          <a:ext cx="7194550" cy="736600"/>
        </p:xfrm>
        <a:graphic>
          <a:graphicData uri="http://schemas.openxmlformats.org/presentationml/2006/ole">
            <p:oleObj spid="_x0000_s20486" name="Формула" r:id="rId6" imgW="2234880" imgH="2286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53"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p:cTn id="9" dur="1000" fill="hold"/>
                                        <p:tgtEl>
                                          <p:spTgt spid="9"/>
                                        </p:tgtEl>
                                        <p:attrNameLst>
                                          <p:attrName>ppt_w</p:attrName>
                                        </p:attrNameLst>
                                      </p:cBhvr>
                                      <p:tavLst>
                                        <p:tav tm="0">
                                          <p:val>
                                            <p:fltVal val="0"/>
                                          </p:val>
                                        </p:tav>
                                        <p:tav tm="100000">
                                          <p:val>
                                            <p:strVal val="#ppt_w"/>
                                          </p:val>
                                        </p:tav>
                                      </p:tavLst>
                                    </p:anim>
                                    <p:anim calcmode="lin" valueType="num">
                                      <p:cBhvr>
                                        <p:cTn id="10" dur="1000" fill="hold"/>
                                        <p:tgtEl>
                                          <p:spTgt spid="9"/>
                                        </p:tgtEl>
                                        <p:attrNameLst>
                                          <p:attrName>ppt_h</p:attrName>
                                        </p:attrNameLst>
                                      </p:cBhvr>
                                      <p:tavLst>
                                        <p:tav tm="0">
                                          <p:val>
                                            <p:fltVal val="0"/>
                                          </p:val>
                                        </p:tav>
                                        <p:tav tm="100000">
                                          <p:val>
                                            <p:strVal val="#ppt_h"/>
                                          </p:val>
                                        </p:tav>
                                      </p:tavLst>
                                    </p:anim>
                                    <p:animEffect transition="in" filter="fade">
                                      <p:cBhvr>
                                        <p:cTn id="11" dur="10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nodeType="clickEffect">
                                  <p:stCondLst>
                                    <p:cond delay="0"/>
                                  </p:stCondLst>
                                  <p:childTnLst>
                                    <p:set>
                                      <p:cBhvr>
                                        <p:cTn id="15" dur="1" fill="hold">
                                          <p:stCondLst>
                                            <p:cond delay="0"/>
                                          </p:stCondLst>
                                        </p:cTn>
                                        <p:tgtEl>
                                          <p:spTgt spid="6"/>
                                        </p:tgtEl>
                                        <p:attrNameLst>
                                          <p:attrName>style.visibility</p:attrName>
                                        </p:attrNameLst>
                                      </p:cBhvr>
                                      <p:to>
                                        <p:strVal val="hidden"/>
                                      </p:to>
                                    </p:set>
                                  </p:childTnLst>
                                </p:cTn>
                              </p:par>
                              <p:par>
                                <p:cTn id="16" presetID="53"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7"/>
                                        </p:tgtEl>
                                        <p:attrNameLst>
                                          <p:attrName>style.visibility</p:attrName>
                                        </p:attrNameLst>
                                      </p:cBhvr>
                                      <p:to>
                                        <p:strVal val="hidden"/>
                                      </p:to>
                                    </p:set>
                                  </p:childTnLst>
                                </p:cTn>
                              </p:par>
                              <p:par>
                                <p:cTn id="25" presetID="53"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Effect transition="in" filter="fade">
                                      <p:cBhvr>
                                        <p:cTn id="2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571480"/>
            <a:ext cx="8715436" cy="5857892"/>
          </a:xfrm>
        </p:spPr>
        <p:txBody>
          <a:bodyPr>
            <a:normAutofit fontScale="90000"/>
          </a:bodyPr>
          <a:lstStyle/>
          <a:p>
            <a:pPr algn="l"/>
            <a:r>
              <a:rPr lang="ru-RU" dirty="0" smtClean="0"/>
              <a:t>                Домашнее задание:</a:t>
            </a:r>
            <a:br>
              <a:rPr lang="ru-RU" dirty="0" smtClean="0"/>
            </a:br>
            <a:r>
              <a:rPr lang="ru-RU" dirty="0" smtClean="0"/>
              <a:t>1) Вычислить площадь крыши</a:t>
            </a:r>
            <a:br>
              <a:rPr lang="ru-RU" dirty="0" smtClean="0"/>
            </a:br>
            <a:r>
              <a:rPr lang="ru-RU" dirty="0" smtClean="0"/>
              <a:t>2) Вычислить количество листов  </a:t>
            </a:r>
            <a:br>
              <a:rPr lang="ru-RU" dirty="0" smtClean="0"/>
            </a:br>
            <a:r>
              <a:rPr lang="ru-RU" dirty="0" smtClean="0"/>
              <a:t>     </a:t>
            </a:r>
            <a:r>
              <a:rPr lang="ru-RU" dirty="0" err="1" smtClean="0"/>
              <a:t>металочерепицы</a:t>
            </a:r>
            <a:r>
              <a:rPr lang="ru-RU" dirty="0" smtClean="0"/>
              <a:t>, если площадь </a:t>
            </a:r>
            <a:br>
              <a:rPr lang="ru-RU" dirty="0" smtClean="0"/>
            </a:br>
            <a:r>
              <a:rPr lang="ru-RU" dirty="0" smtClean="0"/>
              <a:t>     одного листа 7,5</a:t>
            </a:r>
            <a:br>
              <a:rPr lang="ru-RU" dirty="0" smtClean="0"/>
            </a:br>
            <a:r>
              <a:rPr lang="ru-RU" dirty="0" smtClean="0"/>
              <a:t>3) Вычислить сумму, которую     </a:t>
            </a:r>
            <a:br>
              <a:rPr lang="ru-RU" dirty="0" smtClean="0"/>
            </a:br>
            <a:r>
              <a:rPr lang="ru-RU" dirty="0" smtClean="0"/>
              <a:t>     заплатят за весь материал, если  </a:t>
            </a:r>
            <a:br>
              <a:rPr lang="ru-RU" dirty="0" smtClean="0"/>
            </a:br>
            <a:r>
              <a:rPr lang="ru-RU" dirty="0" smtClean="0"/>
              <a:t>     один лист </a:t>
            </a:r>
            <a:r>
              <a:rPr lang="ru-RU" dirty="0" err="1" smtClean="0"/>
              <a:t>металочерепицы</a:t>
            </a:r>
            <a:r>
              <a:rPr lang="ru-RU" dirty="0" smtClean="0"/>
              <a:t> стоит   </a:t>
            </a:r>
            <a:br>
              <a:rPr lang="ru-RU" dirty="0" smtClean="0"/>
            </a:br>
            <a:r>
              <a:rPr lang="ru-RU" dirty="0" smtClean="0"/>
              <a:t>     3000   рублей</a:t>
            </a:r>
            <a:br>
              <a:rPr lang="ru-RU" dirty="0" smtClean="0"/>
            </a:br>
            <a:r>
              <a:rPr lang="ru-RU" dirty="0" smtClean="0"/>
              <a:t>4) п. 54</a:t>
            </a:r>
            <a:br>
              <a:rPr lang="ru-RU" dirty="0" smtClean="0"/>
            </a:br>
            <a:endParaRPr lang="ru-RU" dirty="0"/>
          </a:p>
        </p:txBody>
      </p:sp>
      <p:graphicFrame>
        <p:nvGraphicFramePr>
          <p:cNvPr id="4" name="Объект 3"/>
          <p:cNvGraphicFramePr>
            <a:graphicFrameLocks noChangeAspect="1"/>
          </p:cNvGraphicFramePr>
          <p:nvPr/>
        </p:nvGraphicFramePr>
        <p:xfrm>
          <a:off x="4429124" y="2571744"/>
          <a:ext cx="642942" cy="605121"/>
        </p:xfrm>
        <a:graphic>
          <a:graphicData uri="http://schemas.openxmlformats.org/presentationml/2006/ole">
            <p:oleObj spid="_x0000_s18435" name="Формула" r:id="rId3" imgW="215640" imgH="203040" progId="Equation.3">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рапеция 1"/>
          <p:cNvSpPr/>
          <p:nvPr/>
        </p:nvSpPr>
        <p:spPr>
          <a:xfrm>
            <a:off x="1000100" y="785794"/>
            <a:ext cx="7000924" cy="2857520"/>
          </a:xfrm>
          <a:prstGeom prst="trapezoid">
            <a:avLst>
              <a:gd name="adj" fmla="val 542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4" name="Группа 17"/>
          <p:cNvGrpSpPr/>
          <p:nvPr/>
        </p:nvGrpSpPr>
        <p:grpSpPr>
          <a:xfrm>
            <a:off x="1285852" y="0"/>
            <a:ext cx="6429420" cy="4352330"/>
            <a:chOff x="1285852" y="0"/>
            <a:chExt cx="6429420" cy="4352330"/>
          </a:xfrm>
        </p:grpSpPr>
        <p:sp>
          <p:nvSpPr>
            <p:cNvPr id="3" name="TextBox 2"/>
            <p:cNvSpPr txBox="1"/>
            <p:nvPr/>
          </p:nvSpPr>
          <p:spPr>
            <a:xfrm>
              <a:off x="1285852" y="1285860"/>
              <a:ext cx="500066" cy="923330"/>
            </a:xfrm>
            <a:prstGeom prst="rect">
              <a:avLst/>
            </a:prstGeom>
            <a:noFill/>
          </p:spPr>
          <p:txBody>
            <a:bodyPr wrap="square" rtlCol="0">
              <a:spAutoFit/>
            </a:bodyPr>
            <a:lstStyle/>
            <a:p>
              <a:r>
                <a:rPr lang="ru-RU" sz="5400" b="1" dirty="0" smtClean="0"/>
                <a:t>5</a:t>
              </a:r>
              <a:endParaRPr lang="ru-RU" sz="5400" b="1" dirty="0"/>
            </a:p>
          </p:txBody>
        </p:sp>
        <p:sp>
          <p:nvSpPr>
            <p:cNvPr id="6" name="TextBox 5"/>
            <p:cNvSpPr txBox="1"/>
            <p:nvPr/>
          </p:nvSpPr>
          <p:spPr>
            <a:xfrm>
              <a:off x="7215206" y="1285860"/>
              <a:ext cx="500066" cy="923330"/>
            </a:xfrm>
            <a:prstGeom prst="rect">
              <a:avLst/>
            </a:prstGeom>
            <a:noFill/>
          </p:spPr>
          <p:txBody>
            <a:bodyPr wrap="square" rtlCol="0">
              <a:spAutoFit/>
            </a:bodyPr>
            <a:lstStyle/>
            <a:p>
              <a:r>
                <a:rPr lang="ru-RU" sz="5400" b="1" dirty="0" smtClean="0"/>
                <a:t>5</a:t>
              </a:r>
              <a:endParaRPr lang="ru-RU" sz="5400" b="1" dirty="0"/>
            </a:p>
          </p:txBody>
        </p:sp>
        <p:sp>
          <p:nvSpPr>
            <p:cNvPr id="7" name="TextBox 6"/>
            <p:cNvSpPr txBox="1"/>
            <p:nvPr/>
          </p:nvSpPr>
          <p:spPr>
            <a:xfrm>
              <a:off x="3857620" y="0"/>
              <a:ext cx="1143008" cy="923330"/>
            </a:xfrm>
            <a:prstGeom prst="rect">
              <a:avLst/>
            </a:prstGeom>
            <a:noFill/>
          </p:spPr>
          <p:txBody>
            <a:bodyPr wrap="square" rtlCol="0">
              <a:spAutoFit/>
            </a:bodyPr>
            <a:lstStyle/>
            <a:p>
              <a:r>
                <a:rPr lang="ru-RU" sz="5400" b="1" dirty="0" smtClean="0"/>
                <a:t>10</a:t>
              </a:r>
              <a:endParaRPr lang="ru-RU" sz="5400" b="1" dirty="0"/>
            </a:p>
          </p:txBody>
        </p:sp>
        <p:sp>
          <p:nvSpPr>
            <p:cNvPr id="8" name="TextBox 7"/>
            <p:cNvSpPr txBox="1"/>
            <p:nvPr/>
          </p:nvSpPr>
          <p:spPr>
            <a:xfrm>
              <a:off x="4000496" y="3429000"/>
              <a:ext cx="928694" cy="923330"/>
            </a:xfrm>
            <a:prstGeom prst="rect">
              <a:avLst/>
            </a:prstGeom>
            <a:noFill/>
          </p:spPr>
          <p:txBody>
            <a:bodyPr wrap="square" rtlCol="0">
              <a:spAutoFit/>
            </a:bodyPr>
            <a:lstStyle/>
            <a:p>
              <a:r>
                <a:rPr lang="ru-RU" sz="5400" b="1" dirty="0" smtClean="0"/>
                <a:t>16</a:t>
              </a:r>
              <a:endParaRPr lang="ru-RU" sz="5400" b="1" dirty="0"/>
            </a:p>
          </p:txBody>
        </p:sp>
      </p:grpSp>
      <p:graphicFrame>
        <p:nvGraphicFramePr>
          <p:cNvPr id="9" name="Объект 8"/>
          <p:cNvGraphicFramePr>
            <a:graphicFrameLocks noChangeAspect="1"/>
          </p:cNvGraphicFramePr>
          <p:nvPr/>
        </p:nvGraphicFramePr>
        <p:xfrm>
          <a:off x="2071670" y="4357694"/>
          <a:ext cx="4643470" cy="1000132"/>
        </p:xfrm>
        <a:graphic>
          <a:graphicData uri="http://schemas.openxmlformats.org/presentationml/2006/ole">
            <p:oleObj spid="_x0000_s44034" name="Формула" r:id="rId3" imgW="1206360" imgH="406080" progId="Equation.3">
              <p:embed/>
            </p:oleObj>
          </a:graphicData>
        </a:graphic>
      </p:graphicFrame>
      <p:cxnSp>
        <p:nvCxnSpPr>
          <p:cNvPr id="11" name="Прямая соединительная линия 10"/>
          <p:cNvCxnSpPr/>
          <p:nvPr/>
        </p:nvCxnSpPr>
        <p:spPr>
          <a:xfrm rot="5400000">
            <a:off x="1143770" y="2214554"/>
            <a:ext cx="2856726" cy="794"/>
          </a:xfrm>
          <a:prstGeom prst="line">
            <a:avLst/>
          </a:prstGeom>
          <a:ln w="19050" cap="rnd" cmpd="sng">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4" name="Объект 13"/>
          <p:cNvGraphicFramePr>
            <a:graphicFrameLocks noChangeAspect="1"/>
          </p:cNvGraphicFramePr>
          <p:nvPr/>
        </p:nvGraphicFramePr>
        <p:xfrm>
          <a:off x="2928927" y="5448300"/>
          <a:ext cx="3071834" cy="981096"/>
        </p:xfrm>
        <a:graphic>
          <a:graphicData uri="http://schemas.openxmlformats.org/presentationml/2006/ole">
            <p:oleObj spid="_x0000_s44035" name="Формула" r:id="rId4" imgW="634680" imgH="291960" progId="Equation.3">
              <p:embed/>
            </p:oleObj>
          </a:graphicData>
        </a:graphic>
      </p:graphicFrame>
      <p:cxnSp>
        <p:nvCxnSpPr>
          <p:cNvPr id="19" name="Прямая соединительная линия 18"/>
          <p:cNvCxnSpPr/>
          <p:nvPr/>
        </p:nvCxnSpPr>
        <p:spPr>
          <a:xfrm rot="5400000">
            <a:off x="5001422" y="2213760"/>
            <a:ext cx="2856726" cy="794"/>
          </a:xfrm>
          <a:prstGeom prst="line">
            <a:avLst/>
          </a:prstGeom>
          <a:ln w="15875" cap="rnd"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Прямоугольник 19"/>
          <p:cNvSpPr/>
          <p:nvPr/>
        </p:nvSpPr>
        <p:spPr>
          <a:xfrm>
            <a:off x="2214546" y="3357562"/>
            <a:ext cx="357190" cy="28575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6429388" y="3357562"/>
            <a:ext cx="357190" cy="28575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p:cNvSpPr txBox="1"/>
          <p:nvPr/>
        </p:nvSpPr>
        <p:spPr>
          <a:xfrm>
            <a:off x="2500298" y="1357298"/>
            <a:ext cx="571504" cy="923330"/>
          </a:xfrm>
          <a:prstGeom prst="rect">
            <a:avLst/>
          </a:prstGeom>
          <a:noFill/>
        </p:spPr>
        <p:txBody>
          <a:bodyPr wrap="square" rtlCol="0">
            <a:spAutoFit/>
          </a:bodyPr>
          <a:lstStyle/>
          <a:p>
            <a:r>
              <a:rPr lang="en-US" sz="5400" b="1" dirty="0" smtClean="0"/>
              <a:t>h</a:t>
            </a:r>
            <a:endParaRPr lang="ru-RU" sz="5400" b="1" dirty="0"/>
          </a:p>
        </p:txBody>
      </p:sp>
      <p:sp>
        <p:nvSpPr>
          <p:cNvPr id="23" name="TextBox 22"/>
          <p:cNvSpPr txBox="1"/>
          <p:nvPr/>
        </p:nvSpPr>
        <p:spPr>
          <a:xfrm>
            <a:off x="1500166" y="2928934"/>
            <a:ext cx="500066" cy="923330"/>
          </a:xfrm>
          <a:prstGeom prst="rect">
            <a:avLst/>
          </a:prstGeom>
          <a:noFill/>
        </p:spPr>
        <p:txBody>
          <a:bodyPr wrap="square" rtlCol="0">
            <a:spAutoFit/>
          </a:bodyPr>
          <a:lstStyle/>
          <a:p>
            <a:r>
              <a:rPr lang="en-US" sz="5400" b="1" dirty="0" smtClean="0"/>
              <a:t>3</a:t>
            </a:r>
            <a:endParaRPr lang="ru-RU" sz="5400" b="1" dirty="0"/>
          </a:p>
        </p:txBody>
      </p:sp>
      <p:sp>
        <p:nvSpPr>
          <p:cNvPr id="24" name="TextBox 23"/>
          <p:cNvSpPr txBox="1"/>
          <p:nvPr/>
        </p:nvSpPr>
        <p:spPr>
          <a:xfrm>
            <a:off x="7072330" y="2928934"/>
            <a:ext cx="500066" cy="923330"/>
          </a:xfrm>
          <a:prstGeom prst="rect">
            <a:avLst/>
          </a:prstGeom>
          <a:noFill/>
        </p:spPr>
        <p:txBody>
          <a:bodyPr wrap="square" rtlCol="0">
            <a:spAutoFit/>
          </a:bodyPr>
          <a:lstStyle/>
          <a:p>
            <a:r>
              <a:rPr lang="en-US" sz="5400" b="1" dirty="0" smtClean="0"/>
              <a:t>3</a:t>
            </a:r>
            <a:endParaRPr lang="ru-RU" sz="5400" b="1" dirty="0"/>
          </a:p>
        </p:txBody>
      </p:sp>
      <p:cxnSp>
        <p:nvCxnSpPr>
          <p:cNvPr id="17" name="Прямая соединительная линия 16"/>
          <p:cNvCxnSpPr/>
          <p:nvPr/>
        </p:nvCxnSpPr>
        <p:spPr>
          <a:xfrm rot="5400000">
            <a:off x="1143770" y="2213760"/>
            <a:ext cx="2856726" cy="794"/>
          </a:xfrm>
          <a:prstGeom prst="line">
            <a:avLst/>
          </a:prstGeom>
          <a:ln w="57150" cap="rnd" cmpd="sng">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14282" y="6286520"/>
            <a:ext cx="8643966" cy="400110"/>
          </a:xfrm>
          <a:prstGeom prst="rect">
            <a:avLst/>
          </a:prstGeom>
          <a:noFill/>
        </p:spPr>
        <p:txBody>
          <a:bodyPr wrap="square" rtlCol="0">
            <a:spAutoFit/>
          </a:bodyPr>
          <a:lstStyle/>
          <a:p>
            <a:r>
              <a:rPr lang="ru-RU" sz="2000" b="1" dirty="0" smtClean="0"/>
              <a:t>Проблема: не можем определить площадь крыши, так как не знаем высоту</a:t>
            </a:r>
            <a:endParaRPr lang="ru-RU" sz="20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0"/>
            <a:ext cx="8429684" cy="6555641"/>
          </a:xfrm>
          <a:prstGeom prst="rect">
            <a:avLst/>
          </a:prstGeom>
        </p:spPr>
        <p:txBody>
          <a:bodyPr wrap="square">
            <a:spAutoFit/>
          </a:bodyPr>
          <a:lstStyle/>
          <a:p>
            <a:pPr algn="ctr"/>
            <a:r>
              <a:rPr lang="ru-RU" sz="6000" b="1" i="1" dirty="0" smtClean="0">
                <a:solidFill>
                  <a:srgbClr val="C00000"/>
                </a:solidFill>
              </a:rPr>
              <a:t>Цель урока: </a:t>
            </a:r>
            <a:r>
              <a:rPr lang="ru-RU" sz="6000" b="1" dirty="0" smtClean="0"/>
              <a:t/>
            </a:r>
            <a:br>
              <a:rPr lang="ru-RU" sz="6000" b="1" dirty="0" smtClean="0"/>
            </a:br>
            <a:r>
              <a:rPr lang="ru-RU" sz="6000" b="1" dirty="0" smtClean="0"/>
              <a:t>научиться находить стороны прямоугольного треугольника с помощью </a:t>
            </a:r>
            <a:r>
              <a:rPr lang="ru-RU" sz="6000" b="1" dirty="0" err="1" smtClean="0"/>
              <a:t>теремы</a:t>
            </a:r>
            <a:r>
              <a:rPr lang="ru-RU" sz="6000" b="1" dirty="0" smtClean="0"/>
              <a:t> Пифагора</a:t>
            </a:r>
            <a:endParaRPr lang="ru-RU" sz="6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714356"/>
            <a:ext cx="7500990" cy="4801314"/>
          </a:xfrm>
          <a:prstGeom prst="rect">
            <a:avLst/>
          </a:prstGeom>
          <a:noFill/>
        </p:spPr>
        <p:txBody>
          <a:bodyPr wrap="square" rtlCol="0">
            <a:spAutoFit/>
          </a:bodyPr>
          <a:lstStyle/>
          <a:p>
            <a:r>
              <a:rPr lang="en-US" sz="9600" b="1" dirty="0" smtClean="0"/>
              <a:t>S</a:t>
            </a:r>
            <a:r>
              <a:rPr lang="ru-RU" sz="4800" dirty="0" smtClean="0"/>
              <a:t> площадь крыши =</a:t>
            </a:r>
            <a:endParaRPr lang="en-US" sz="4800" dirty="0" smtClean="0"/>
          </a:p>
          <a:p>
            <a:r>
              <a:rPr lang="en-US" sz="9600" b="1" dirty="0" smtClean="0"/>
              <a:t>N</a:t>
            </a:r>
            <a:r>
              <a:rPr lang="en-US" sz="4800" dirty="0" smtClean="0"/>
              <a:t> </a:t>
            </a:r>
            <a:r>
              <a:rPr lang="ru-RU" sz="4800" dirty="0" smtClean="0"/>
              <a:t>количество </a:t>
            </a:r>
            <a:r>
              <a:rPr lang="ru-RU" sz="4800" dirty="0" err="1" smtClean="0"/>
              <a:t>листов=</a:t>
            </a:r>
            <a:endParaRPr lang="ru-RU" sz="4800" dirty="0" smtClean="0"/>
          </a:p>
          <a:p>
            <a:r>
              <a:rPr lang="en-US" sz="9600" b="1" dirty="0" smtClean="0"/>
              <a:t>C</a:t>
            </a:r>
            <a:r>
              <a:rPr lang="ru-RU" sz="4800" dirty="0" smtClean="0"/>
              <a:t> стоимость </a:t>
            </a:r>
            <a:r>
              <a:rPr lang="ru-RU" sz="4800" dirty="0" err="1" smtClean="0"/>
              <a:t>материала=</a:t>
            </a:r>
            <a:endParaRPr lang="ru-RU" sz="4800" dirty="0" smtClean="0"/>
          </a:p>
          <a:p>
            <a:r>
              <a:rPr lang="en-US" dirty="0" smtClean="0"/>
              <a:t>  </a:t>
            </a:r>
            <a:endParaRPr lang="ru-RU" dirty="0"/>
          </a:p>
        </p:txBody>
      </p:sp>
      <p:graphicFrame>
        <p:nvGraphicFramePr>
          <p:cNvPr id="5" name="Объект 4"/>
          <p:cNvGraphicFramePr>
            <a:graphicFrameLocks noChangeAspect="1"/>
          </p:cNvGraphicFramePr>
          <p:nvPr/>
        </p:nvGraphicFramePr>
        <p:xfrm>
          <a:off x="5929322" y="1285860"/>
          <a:ext cx="3048020" cy="714380"/>
        </p:xfrm>
        <a:graphic>
          <a:graphicData uri="http://schemas.openxmlformats.org/presentationml/2006/ole">
            <p:oleObj spid="_x0000_s21506" name="Формула" r:id="rId3" imgW="812520" imgH="190440" progId="Equation.3">
              <p:embed/>
            </p:oleObj>
          </a:graphicData>
        </a:graphic>
      </p:graphicFrame>
      <p:graphicFrame>
        <p:nvGraphicFramePr>
          <p:cNvPr id="6" name="Объект 5"/>
          <p:cNvGraphicFramePr>
            <a:graphicFrameLocks noChangeAspect="1"/>
          </p:cNvGraphicFramePr>
          <p:nvPr/>
        </p:nvGraphicFramePr>
        <p:xfrm>
          <a:off x="6858016" y="2428868"/>
          <a:ext cx="1357322" cy="1450931"/>
        </p:xfrm>
        <a:graphic>
          <a:graphicData uri="http://schemas.openxmlformats.org/presentationml/2006/ole">
            <p:oleObj spid="_x0000_s21507" name="Формула" r:id="rId4" imgW="368280" imgH="393480" progId="Equation.3">
              <p:embed/>
            </p:oleObj>
          </a:graphicData>
        </a:graphic>
      </p:graphicFrame>
      <p:graphicFrame>
        <p:nvGraphicFramePr>
          <p:cNvPr id="7" name="Объект 6"/>
          <p:cNvGraphicFramePr>
            <a:graphicFrameLocks noChangeAspect="1"/>
          </p:cNvGraphicFramePr>
          <p:nvPr/>
        </p:nvGraphicFramePr>
        <p:xfrm>
          <a:off x="7267575" y="4286250"/>
          <a:ext cx="1681163" cy="606425"/>
        </p:xfrm>
        <a:graphic>
          <a:graphicData uri="http://schemas.openxmlformats.org/presentationml/2006/ole">
            <p:oleObj spid="_x0000_s21508" name="Формула" r:id="rId5" imgW="571320" imgH="17748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14290"/>
            <a:ext cx="8358246" cy="1446550"/>
          </a:xfrm>
          <a:prstGeom prst="rect">
            <a:avLst/>
          </a:prstGeom>
        </p:spPr>
        <p:txBody>
          <a:bodyPr wrap="square">
            <a:spAutoFit/>
          </a:bodyPr>
          <a:lstStyle/>
          <a:p>
            <a:r>
              <a:rPr lang="ru-RU" sz="4400" b="1" dirty="0" smtClean="0">
                <a:solidFill>
                  <a:srgbClr val="C00000"/>
                </a:solidFill>
              </a:rPr>
              <a:t>Выберите и продолжите фразу:</a:t>
            </a:r>
            <a:br>
              <a:rPr lang="ru-RU" sz="4400" b="1" dirty="0" smtClean="0">
                <a:solidFill>
                  <a:srgbClr val="C00000"/>
                </a:solidFill>
              </a:rPr>
            </a:br>
            <a:endParaRPr lang="ru-RU" sz="4400" b="1" dirty="0">
              <a:solidFill>
                <a:srgbClr val="C00000"/>
              </a:solidFill>
            </a:endParaRPr>
          </a:p>
        </p:txBody>
      </p:sp>
      <p:sp>
        <p:nvSpPr>
          <p:cNvPr id="3" name="Прямоугольник 2"/>
          <p:cNvSpPr/>
          <p:nvPr/>
        </p:nvSpPr>
        <p:spPr>
          <a:xfrm>
            <a:off x="357158" y="1285860"/>
            <a:ext cx="8572560" cy="4544081"/>
          </a:xfrm>
          <a:prstGeom prst="rect">
            <a:avLst/>
          </a:prstGeom>
        </p:spPr>
        <p:txBody>
          <a:bodyPr wrap="square">
            <a:spAutoFit/>
          </a:bodyPr>
          <a:lstStyle/>
          <a:p>
            <a:pPr>
              <a:buClr>
                <a:srgbClr val="C00000"/>
              </a:buClr>
              <a:buFont typeface="Wingdings" pitchFamily="2" charset="2"/>
              <a:buChar char="Ø"/>
            </a:pPr>
            <a:r>
              <a:rPr lang="ru-RU" sz="4000" b="1" dirty="0" smtClean="0">
                <a:solidFill>
                  <a:srgbClr val="002060"/>
                </a:solidFill>
              </a:rPr>
              <a:t>Сегодня на уроке я узнал …</a:t>
            </a:r>
          </a:p>
          <a:p>
            <a:pPr>
              <a:buClr>
                <a:srgbClr val="C00000"/>
              </a:buClr>
              <a:buFont typeface="Wingdings" pitchFamily="2" charset="2"/>
              <a:buChar char="Ø"/>
            </a:pPr>
            <a:r>
              <a:rPr lang="ru-RU" sz="4000" b="1" dirty="0" smtClean="0">
                <a:solidFill>
                  <a:srgbClr val="002060"/>
                </a:solidFill>
              </a:rPr>
              <a:t>Сегодня на уроке я научился…</a:t>
            </a:r>
          </a:p>
          <a:p>
            <a:pPr>
              <a:buClr>
                <a:srgbClr val="C00000"/>
              </a:buClr>
              <a:buFont typeface="Wingdings" pitchFamily="2" charset="2"/>
              <a:buChar char="Ø"/>
            </a:pPr>
            <a:r>
              <a:rPr lang="ru-RU" sz="4000" b="1" dirty="0" smtClean="0">
                <a:solidFill>
                  <a:srgbClr val="002060"/>
                </a:solidFill>
              </a:rPr>
              <a:t>Сегодня на уроке мне </a:t>
            </a:r>
            <a:br>
              <a:rPr lang="ru-RU" sz="4000" b="1" dirty="0" smtClean="0">
                <a:solidFill>
                  <a:srgbClr val="002060"/>
                </a:solidFill>
              </a:rPr>
            </a:br>
            <a:r>
              <a:rPr lang="ru-RU" sz="4000" b="1" dirty="0" smtClean="0">
                <a:solidFill>
                  <a:srgbClr val="002060"/>
                </a:solidFill>
              </a:rPr>
              <a:t>    понравилось …</a:t>
            </a:r>
          </a:p>
          <a:p>
            <a:pPr>
              <a:buClr>
                <a:srgbClr val="C00000"/>
              </a:buClr>
              <a:buFont typeface="Wingdings" pitchFamily="2" charset="2"/>
              <a:buChar char="Ø"/>
            </a:pPr>
            <a:r>
              <a:rPr lang="ru-RU" sz="4000" b="1" dirty="0" smtClean="0">
                <a:solidFill>
                  <a:srgbClr val="002060"/>
                </a:solidFill>
              </a:rPr>
              <a:t>Сегодня на уроке мне не </a:t>
            </a:r>
            <a:br>
              <a:rPr lang="ru-RU" sz="4000" b="1" dirty="0" smtClean="0">
                <a:solidFill>
                  <a:srgbClr val="002060"/>
                </a:solidFill>
              </a:rPr>
            </a:br>
            <a:r>
              <a:rPr lang="ru-RU" sz="4000" b="1" dirty="0" smtClean="0">
                <a:solidFill>
                  <a:srgbClr val="002060"/>
                </a:solidFill>
              </a:rPr>
              <a:t>    понравилось…</a:t>
            </a:r>
          </a:p>
          <a:p>
            <a:pPr>
              <a:buClr>
                <a:srgbClr val="C00000"/>
              </a:buClr>
              <a:buFont typeface="Wingdings" pitchFamily="2" charset="2"/>
              <a:buChar char="Ø"/>
            </a:pPr>
            <a:r>
              <a:rPr lang="ru-RU" sz="4000" b="1" dirty="0" smtClean="0">
                <a:solidFill>
                  <a:srgbClr val="002060"/>
                </a:solidFill>
              </a:rPr>
              <a:t>Сегодня на уроке мне не удалось…</a:t>
            </a:r>
            <a:endParaRPr lang="ru-RU" sz="4000" b="1" dirty="0">
              <a:solidFill>
                <a:srgbClr val="00206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Прямоугольник 8"/>
          <p:cNvSpPr/>
          <p:nvPr/>
        </p:nvSpPr>
        <p:spPr>
          <a:xfrm>
            <a:off x="0" y="0"/>
            <a:ext cx="9144000" cy="923330"/>
          </a:xfrm>
          <a:prstGeom prst="rect">
            <a:avLst/>
          </a:prstGeom>
          <a:noFill/>
          <a:effectLst/>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Спасибо 8 «Б» за урок </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 name="Рисунок 7"/>
          <p:cNvPicPr/>
          <p:nvPr/>
        </p:nvPicPr>
        <p:blipFill>
          <a:blip r:embed="rId2"/>
          <a:srcRect/>
          <a:stretch>
            <a:fillRect/>
          </a:stretch>
        </p:blipFill>
        <p:spPr bwMode="auto">
          <a:xfrm>
            <a:off x="2214546" y="1643050"/>
            <a:ext cx="5214974" cy="46434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Группа 12"/>
          <p:cNvGrpSpPr/>
          <p:nvPr/>
        </p:nvGrpSpPr>
        <p:grpSpPr>
          <a:xfrm>
            <a:off x="214282" y="571480"/>
            <a:ext cx="3357586" cy="5572164"/>
            <a:chOff x="785786" y="1643050"/>
            <a:chExt cx="3286148" cy="4780982"/>
          </a:xfrm>
        </p:grpSpPr>
        <p:sp>
          <p:nvSpPr>
            <p:cNvPr id="5" name="Равнобедренный треугольник 4"/>
            <p:cNvSpPr/>
            <p:nvPr/>
          </p:nvSpPr>
          <p:spPr>
            <a:xfrm>
              <a:off x="785786" y="1643050"/>
              <a:ext cx="3286148" cy="378621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3214678" y="2786058"/>
              <a:ext cx="642942" cy="923330"/>
            </a:xfrm>
            <a:prstGeom prst="rect">
              <a:avLst/>
            </a:prstGeom>
            <a:noFill/>
          </p:spPr>
          <p:txBody>
            <a:bodyPr wrap="square" rtlCol="0">
              <a:spAutoFit/>
            </a:bodyPr>
            <a:lstStyle/>
            <a:p>
              <a:r>
                <a:rPr lang="ru-RU" sz="5400" b="1" dirty="0" smtClean="0"/>
                <a:t>5</a:t>
              </a:r>
              <a:endParaRPr lang="ru-RU" sz="5400" b="1" dirty="0"/>
            </a:p>
          </p:txBody>
        </p:sp>
        <p:sp>
          <p:nvSpPr>
            <p:cNvPr id="8" name="TextBox 7"/>
            <p:cNvSpPr txBox="1"/>
            <p:nvPr/>
          </p:nvSpPr>
          <p:spPr>
            <a:xfrm>
              <a:off x="1071538" y="2786058"/>
              <a:ext cx="642942" cy="923330"/>
            </a:xfrm>
            <a:prstGeom prst="rect">
              <a:avLst/>
            </a:prstGeom>
            <a:noFill/>
          </p:spPr>
          <p:txBody>
            <a:bodyPr wrap="square" rtlCol="0">
              <a:spAutoFit/>
            </a:bodyPr>
            <a:lstStyle/>
            <a:p>
              <a:r>
                <a:rPr lang="ru-RU" sz="5400" b="1" dirty="0" smtClean="0"/>
                <a:t>5</a:t>
              </a:r>
              <a:endParaRPr lang="ru-RU" sz="5400" b="1" dirty="0"/>
            </a:p>
          </p:txBody>
        </p:sp>
        <p:sp>
          <p:nvSpPr>
            <p:cNvPr id="9" name="TextBox 8"/>
            <p:cNvSpPr txBox="1"/>
            <p:nvPr/>
          </p:nvSpPr>
          <p:spPr>
            <a:xfrm>
              <a:off x="2214546" y="5500702"/>
              <a:ext cx="500066" cy="923330"/>
            </a:xfrm>
            <a:prstGeom prst="rect">
              <a:avLst/>
            </a:prstGeom>
            <a:noFill/>
          </p:spPr>
          <p:txBody>
            <a:bodyPr wrap="square" rtlCol="0">
              <a:spAutoFit/>
            </a:bodyPr>
            <a:lstStyle/>
            <a:p>
              <a:r>
                <a:rPr lang="ru-RU" sz="5400" b="1" dirty="0" smtClean="0"/>
                <a:t>8</a:t>
              </a:r>
              <a:endParaRPr lang="ru-RU" sz="5400" b="1" dirty="0"/>
            </a:p>
          </p:txBody>
        </p:sp>
      </p:grpSp>
      <p:graphicFrame>
        <p:nvGraphicFramePr>
          <p:cNvPr id="15" name="Объект 14"/>
          <p:cNvGraphicFramePr>
            <a:graphicFrameLocks noChangeAspect="1"/>
          </p:cNvGraphicFramePr>
          <p:nvPr/>
        </p:nvGraphicFramePr>
        <p:xfrm>
          <a:off x="4429124" y="714356"/>
          <a:ext cx="2941870" cy="1071546"/>
        </p:xfrm>
        <a:graphic>
          <a:graphicData uri="http://schemas.openxmlformats.org/presentationml/2006/ole">
            <p:oleObj spid="_x0000_s1026" name="Формула" r:id="rId3" imgW="1028520" imgH="393480" progId="Equation.3">
              <p:embed/>
            </p:oleObj>
          </a:graphicData>
        </a:graphic>
      </p:graphicFrame>
      <p:graphicFrame>
        <p:nvGraphicFramePr>
          <p:cNvPr id="16" name="Объект 15"/>
          <p:cNvGraphicFramePr>
            <a:graphicFrameLocks noChangeAspect="1"/>
          </p:cNvGraphicFramePr>
          <p:nvPr/>
        </p:nvGraphicFramePr>
        <p:xfrm>
          <a:off x="3500430" y="2214554"/>
          <a:ext cx="5500726" cy="2214574"/>
        </p:xfrm>
        <a:graphic>
          <a:graphicData uri="http://schemas.openxmlformats.org/presentationml/2006/ole">
            <p:oleObj spid="_x0000_s1027" name="Формула" r:id="rId4" imgW="1955520" imgH="50796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Effect transition="in" filter="fade">
                                      <p:cBhvr>
                                        <p:cTn id="9" dur="10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1000" fill="hold"/>
                                        <p:tgtEl>
                                          <p:spTgt spid="16"/>
                                        </p:tgtEl>
                                        <p:attrNameLst>
                                          <p:attrName>ppt_w</p:attrName>
                                        </p:attrNameLst>
                                      </p:cBhvr>
                                      <p:tavLst>
                                        <p:tav tm="0">
                                          <p:val>
                                            <p:fltVal val="0"/>
                                          </p:val>
                                        </p:tav>
                                        <p:tav tm="100000">
                                          <p:val>
                                            <p:strVal val="#ppt_w"/>
                                          </p:val>
                                        </p:tav>
                                      </p:tavLst>
                                    </p:anim>
                                    <p:anim calcmode="lin" valueType="num">
                                      <p:cBhvr>
                                        <p:cTn id="15" dur="1000" fill="hold"/>
                                        <p:tgtEl>
                                          <p:spTgt spid="16"/>
                                        </p:tgtEl>
                                        <p:attrNameLst>
                                          <p:attrName>ppt_h</p:attrName>
                                        </p:attrNameLst>
                                      </p:cBhvr>
                                      <p:tavLst>
                                        <p:tav tm="0">
                                          <p:val>
                                            <p:fltVal val="0"/>
                                          </p:val>
                                        </p:tav>
                                        <p:tav tm="100000">
                                          <p:val>
                                            <p:strVal val="#ppt_h"/>
                                          </p:val>
                                        </p:tav>
                                      </p:tavLst>
                                    </p:anim>
                                    <p:animEffect transition="in" filter="fade">
                                      <p:cBhvr>
                                        <p:cTn id="1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рапеция 1"/>
          <p:cNvSpPr/>
          <p:nvPr/>
        </p:nvSpPr>
        <p:spPr>
          <a:xfrm>
            <a:off x="1000100" y="785794"/>
            <a:ext cx="7000924" cy="2857520"/>
          </a:xfrm>
          <a:prstGeom prst="trapezoid">
            <a:avLst>
              <a:gd name="adj" fmla="val 542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8" name="Группа 17"/>
          <p:cNvGrpSpPr/>
          <p:nvPr/>
        </p:nvGrpSpPr>
        <p:grpSpPr>
          <a:xfrm>
            <a:off x="1285852" y="0"/>
            <a:ext cx="6429420" cy="4352330"/>
            <a:chOff x="1285852" y="0"/>
            <a:chExt cx="6429420" cy="4352330"/>
          </a:xfrm>
        </p:grpSpPr>
        <p:sp>
          <p:nvSpPr>
            <p:cNvPr id="3" name="TextBox 2"/>
            <p:cNvSpPr txBox="1"/>
            <p:nvPr/>
          </p:nvSpPr>
          <p:spPr>
            <a:xfrm>
              <a:off x="1285852" y="1285860"/>
              <a:ext cx="500066" cy="923330"/>
            </a:xfrm>
            <a:prstGeom prst="rect">
              <a:avLst/>
            </a:prstGeom>
            <a:noFill/>
          </p:spPr>
          <p:txBody>
            <a:bodyPr wrap="square" rtlCol="0">
              <a:spAutoFit/>
            </a:bodyPr>
            <a:lstStyle/>
            <a:p>
              <a:r>
                <a:rPr lang="ru-RU" sz="5400" b="1" dirty="0" smtClean="0"/>
                <a:t>5</a:t>
              </a:r>
              <a:endParaRPr lang="ru-RU" sz="5400" b="1" dirty="0"/>
            </a:p>
          </p:txBody>
        </p:sp>
        <p:sp>
          <p:nvSpPr>
            <p:cNvPr id="6" name="TextBox 5"/>
            <p:cNvSpPr txBox="1"/>
            <p:nvPr/>
          </p:nvSpPr>
          <p:spPr>
            <a:xfrm>
              <a:off x="7215206" y="1285860"/>
              <a:ext cx="500066" cy="923330"/>
            </a:xfrm>
            <a:prstGeom prst="rect">
              <a:avLst/>
            </a:prstGeom>
            <a:noFill/>
          </p:spPr>
          <p:txBody>
            <a:bodyPr wrap="square" rtlCol="0">
              <a:spAutoFit/>
            </a:bodyPr>
            <a:lstStyle/>
            <a:p>
              <a:r>
                <a:rPr lang="ru-RU" sz="5400" b="1" dirty="0" smtClean="0"/>
                <a:t>5</a:t>
              </a:r>
              <a:endParaRPr lang="ru-RU" sz="5400" b="1" dirty="0"/>
            </a:p>
          </p:txBody>
        </p:sp>
        <p:sp>
          <p:nvSpPr>
            <p:cNvPr id="7" name="TextBox 6"/>
            <p:cNvSpPr txBox="1"/>
            <p:nvPr/>
          </p:nvSpPr>
          <p:spPr>
            <a:xfrm>
              <a:off x="3857620" y="0"/>
              <a:ext cx="1143008" cy="923330"/>
            </a:xfrm>
            <a:prstGeom prst="rect">
              <a:avLst/>
            </a:prstGeom>
            <a:noFill/>
          </p:spPr>
          <p:txBody>
            <a:bodyPr wrap="square" rtlCol="0">
              <a:spAutoFit/>
            </a:bodyPr>
            <a:lstStyle/>
            <a:p>
              <a:r>
                <a:rPr lang="ru-RU" sz="5400" b="1" dirty="0" smtClean="0"/>
                <a:t>10</a:t>
              </a:r>
              <a:endParaRPr lang="ru-RU" sz="5400" b="1" dirty="0"/>
            </a:p>
          </p:txBody>
        </p:sp>
        <p:sp>
          <p:nvSpPr>
            <p:cNvPr id="8" name="TextBox 7"/>
            <p:cNvSpPr txBox="1"/>
            <p:nvPr/>
          </p:nvSpPr>
          <p:spPr>
            <a:xfrm>
              <a:off x="4000496" y="3429000"/>
              <a:ext cx="928694" cy="923330"/>
            </a:xfrm>
            <a:prstGeom prst="rect">
              <a:avLst/>
            </a:prstGeom>
            <a:noFill/>
          </p:spPr>
          <p:txBody>
            <a:bodyPr wrap="square" rtlCol="0">
              <a:spAutoFit/>
            </a:bodyPr>
            <a:lstStyle/>
            <a:p>
              <a:r>
                <a:rPr lang="ru-RU" sz="5400" b="1" dirty="0" smtClean="0"/>
                <a:t>16</a:t>
              </a:r>
              <a:endParaRPr lang="ru-RU" sz="5400" b="1" dirty="0"/>
            </a:p>
          </p:txBody>
        </p:sp>
      </p:grpSp>
      <p:graphicFrame>
        <p:nvGraphicFramePr>
          <p:cNvPr id="9" name="Объект 8"/>
          <p:cNvGraphicFramePr>
            <a:graphicFrameLocks noChangeAspect="1"/>
          </p:cNvGraphicFramePr>
          <p:nvPr/>
        </p:nvGraphicFramePr>
        <p:xfrm>
          <a:off x="2071670" y="4357694"/>
          <a:ext cx="4643470" cy="1000132"/>
        </p:xfrm>
        <a:graphic>
          <a:graphicData uri="http://schemas.openxmlformats.org/presentationml/2006/ole">
            <p:oleObj spid="_x0000_s2050" name="Формула" r:id="rId3" imgW="1206360" imgH="406080" progId="Equation.3">
              <p:embed/>
            </p:oleObj>
          </a:graphicData>
        </a:graphic>
      </p:graphicFrame>
      <p:cxnSp>
        <p:nvCxnSpPr>
          <p:cNvPr id="11" name="Прямая соединительная линия 10"/>
          <p:cNvCxnSpPr/>
          <p:nvPr/>
        </p:nvCxnSpPr>
        <p:spPr>
          <a:xfrm rot="5400000">
            <a:off x="1143770" y="2214554"/>
            <a:ext cx="2856726" cy="794"/>
          </a:xfrm>
          <a:prstGeom prst="line">
            <a:avLst/>
          </a:prstGeom>
          <a:ln w="19050" cap="rnd" cmpd="sng">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4" name="Объект 13"/>
          <p:cNvGraphicFramePr>
            <a:graphicFrameLocks noChangeAspect="1"/>
          </p:cNvGraphicFramePr>
          <p:nvPr/>
        </p:nvGraphicFramePr>
        <p:xfrm>
          <a:off x="3571868" y="6072206"/>
          <a:ext cx="2071702" cy="552468"/>
        </p:xfrm>
        <a:graphic>
          <a:graphicData uri="http://schemas.openxmlformats.org/presentationml/2006/ole">
            <p:oleObj spid="_x0000_s2051" name="Формула" r:id="rId4" imgW="634680" imgH="291960" progId="Equation.3">
              <p:embed/>
            </p:oleObj>
          </a:graphicData>
        </a:graphic>
      </p:graphicFrame>
      <p:cxnSp>
        <p:nvCxnSpPr>
          <p:cNvPr id="19" name="Прямая соединительная линия 18"/>
          <p:cNvCxnSpPr/>
          <p:nvPr/>
        </p:nvCxnSpPr>
        <p:spPr>
          <a:xfrm rot="5400000">
            <a:off x="5001422" y="2213760"/>
            <a:ext cx="2856726" cy="794"/>
          </a:xfrm>
          <a:prstGeom prst="line">
            <a:avLst/>
          </a:prstGeom>
          <a:ln w="15875" cap="rnd"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Прямоугольник 19"/>
          <p:cNvSpPr/>
          <p:nvPr/>
        </p:nvSpPr>
        <p:spPr>
          <a:xfrm>
            <a:off x="2214546" y="3357562"/>
            <a:ext cx="357190" cy="28575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6429388" y="3357562"/>
            <a:ext cx="357190" cy="28575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p:cNvSpPr txBox="1"/>
          <p:nvPr/>
        </p:nvSpPr>
        <p:spPr>
          <a:xfrm>
            <a:off x="2500298" y="1357298"/>
            <a:ext cx="571504" cy="923330"/>
          </a:xfrm>
          <a:prstGeom prst="rect">
            <a:avLst/>
          </a:prstGeom>
          <a:noFill/>
        </p:spPr>
        <p:txBody>
          <a:bodyPr wrap="square" rtlCol="0">
            <a:spAutoFit/>
          </a:bodyPr>
          <a:lstStyle/>
          <a:p>
            <a:r>
              <a:rPr lang="en-US" sz="5400" b="1" dirty="0" smtClean="0"/>
              <a:t>h</a:t>
            </a:r>
            <a:endParaRPr lang="ru-RU" sz="5400" b="1" dirty="0"/>
          </a:p>
        </p:txBody>
      </p:sp>
      <p:sp>
        <p:nvSpPr>
          <p:cNvPr id="23" name="TextBox 22"/>
          <p:cNvSpPr txBox="1"/>
          <p:nvPr/>
        </p:nvSpPr>
        <p:spPr>
          <a:xfrm>
            <a:off x="1500166" y="2928934"/>
            <a:ext cx="500066" cy="923330"/>
          </a:xfrm>
          <a:prstGeom prst="rect">
            <a:avLst/>
          </a:prstGeom>
          <a:noFill/>
        </p:spPr>
        <p:txBody>
          <a:bodyPr wrap="square" rtlCol="0">
            <a:spAutoFit/>
          </a:bodyPr>
          <a:lstStyle/>
          <a:p>
            <a:r>
              <a:rPr lang="en-US" sz="5400" b="1" dirty="0" smtClean="0"/>
              <a:t>3</a:t>
            </a:r>
            <a:endParaRPr lang="ru-RU" sz="5400" b="1" dirty="0"/>
          </a:p>
        </p:txBody>
      </p:sp>
      <p:sp>
        <p:nvSpPr>
          <p:cNvPr id="24" name="TextBox 23"/>
          <p:cNvSpPr txBox="1"/>
          <p:nvPr/>
        </p:nvSpPr>
        <p:spPr>
          <a:xfrm>
            <a:off x="7072330" y="2928934"/>
            <a:ext cx="500066" cy="923330"/>
          </a:xfrm>
          <a:prstGeom prst="rect">
            <a:avLst/>
          </a:prstGeom>
          <a:noFill/>
        </p:spPr>
        <p:txBody>
          <a:bodyPr wrap="square" rtlCol="0">
            <a:spAutoFit/>
          </a:bodyPr>
          <a:lstStyle/>
          <a:p>
            <a:r>
              <a:rPr lang="en-US" sz="5400" b="1" dirty="0" smtClean="0"/>
              <a:t>3</a:t>
            </a:r>
            <a:endParaRPr lang="ru-RU" sz="5400" b="1" dirty="0"/>
          </a:p>
        </p:txBody>
      </p:sp>
      <p:cxnSp>
        <p:nvCxnSpPr>
          <p:cNvPr id="17" name="Прямая соединительная линия 16"/>
          <p:cNvCxnSpPr/>
          <p:nvPr/>
        </p:nvCxnSpPr>
        <p:spPr>
          <a:xfrm rot="5400000">
            <a:off x="1143770" y="2213760"/>
            <a:ext cx="2856726" cy="794"/>
          </a:xfrm>
          <a:prstGeom prst="line">
            <a:avLst/>
          </a:prstGeom>
          <a:ln w="57150" cap="rnd" cmpd="sng">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85720" y="5429264"/>
            <a:ext cx="8643966" cy="400110"/>
          </a:xfrm>
          <a:prstGeom prst="rect">
            <a:avLst/>
          </a:prstGeom>
          <a:noFill/>
        </p:spPr>
        <p:txBody>
          <a:bodyPr wrap="square" rtlCol="0">
            <a:spAutoFit/>
          </a:bodyPr>
          <a:lstStyle/>
          <a:p>
            <a:r>
              <a:rPr lang="ru-RU" sz="2000" b="1" dirty="0" smtClean="0"/>
              <a:t>Проблема: не можем определить площадь крыши, так как не знаем высоту</a:t>
            </a:r>
            <a:endParaRPr lang="ru-RU"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par>
                                <p:cTn id="9" presetID="53"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Effect transition="in" filter="fade">
                                      <p:cBhvr>
                                        <p:cTn id="13" dur="10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ppt_w</p:attrName>
                                        </p:attrNameLst>
                                      </p:cBhvr>
                                      <p:tavLst>
                                        <p:tav tm="0">
                                          <p:val>
                                            <p:fltVal val="0"/>
                                          </p:val>
                                        </p:tav>
                                        <p:tav tm="100000">
                                          <p:val>
                                            <p:strVal val="#ppt_w"/>
                                          </p:val>
                                        </p:tav>
                                      </p:tavLst>
                                    </p:anim>
                                    <p:anim calcmode="lin" valueType="num">
                                      <p:cBhvr>
                                        <p:cTn id="19" dur="500" fill="hold"/>
                                        <p:tgtEl>
                                          <p:spTgt spid="25"/>
                                        </p:tgtEl>
                                        <p:attrNameLst>
                                          <p:attrName>ppt_h</p:attrName>
                                        </p:attrNameLst>
                                      </p:cBhvr>
                                      <p:tavLst>
                                        <p:tav tm="0">
                                          <p:val>
                                            <p:fltVal val="0"/>
                                          </p:val>
                                        </p:tav>
                                        <p:tav tm="100000">
                                          <p:val>
                                            <p:strVal val="#ppt_h"/>
                                          </p:val>
                                        </p:tav>
                                      </p:tavLst>
                                    </p:anim>
                                    <p:animEffect transition="in" filter="fade">
                                      <p:cBhvr>
                                        <p:cTn id="20" dur="500"/>
                                        <p:tgtEl>
                                          <p:spTgt spid="25"/>
                                        </p:tgtEl>
                                      </p:cBhvr>
                                    </p:animEffect>
                                  </p:childTnLst>
                                </p:cTn>
                              </p:par>
                              <p:par>
                                <p:cTn id="21" presetID="53"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fltVal val="0"/>
                                          </p:val>
                                        </p:tav>
                                        <p:tav tm="100000">
                                          <p:val>
                                            <p:strVal val="#ppt_w"/>
                                          </p:val>
                                        </p:tav>
                                      </p:tavLst>
                                    </p:anim>
                                    <p:anim calcmode="lin" valueType="num">
                                      <p:cBhvr>
                                        <p:cTn id="24" dur="1000" fill="hold"/>
                                        <p:tgtEl>
                                          <p:spTgt spid="14"/>
                                        </p:tgtEl>
                                        <p:attrNameLst>
                                          <p:attrName>ppt_h</p:attrName>
                                        </p:attrNameLst>
                                      </p:cBhvr>
                                      <p:tavLst>
                                        <p:tav tm="0">
                                          <p:val>
                                            <p:fltVal val="0"/>
                                          </p:val>
                                        </p:tav>
                                        <p:tav tm="100000">
                                          <p:val>
                                            <p:strVal val="#ppt_h"/>
                                          </p:val>
                                        </p:tav>
                                      </p:tavLst>
                                    </p:anim>
                                    <p:animEffect transition="in" filter="fade">
                                      <p:cBhvr>
                                        <p:cTn id="2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71480"/>
            <a:ext cx="8229600" cy="5083188"/>
          </a:xfrm>
        </p:spPr>
        <p:txBody>
          <a:bodyPr>
            <a:normAutofit/>
          </a:bodyPr>
          <a:lstStyle/>
          <a:p>
            <a:r>
              <a:rPr lang="ru-RU" sz="6000" b="1" i="1" dirty="0" smtClean="0">
                <a:solidFill>
                  <a:srgbClr val="C00000"/>
                </a:solidFill>
              </a:rPr>
              <a:t>Цель урока: </a:t>
            </a:r>
            <a:r>
              <a:rPr lang="ru-RU" sz="6000" b="1" dirty="0" smtClean="0"/>
              <a:t/>
            </a:r>
            <a:br>
              <a:rPr lang="ru-RU" sz="6000" b="1" dirty="0" smtClean="0"/>
            </a:br>
            <a:r>
              <a:rPr lang="ru-RU" sz="6000" b="1" dirty="0" smtClean="0"/>
              <a:t>научиться находить стороны прямоугольного треугольника</a:t>
            </a:r>
            <a:endParaRPr lang="ru-RU" sz="60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928670"/>
            <a:ext cx="8229600" cy="1143000"/>
          </a:xfrm>
        </p:spPr>
        <p:txBody>
          <a:bodyPr>
            <a:noAutofit/>
          </a:bodyPr>
          <a:lstStyle/>
          <a:p>
            <a:r>
              <a:rPr lang="ru-RU" sz="6600" b="1" dirty="0" smtClean="0"/>
              <a:t>Тема урока:</a:t>
            </a:r>
            <a:br>
              <a:rPr lang="ru-RU" sz="6600" b="1" dirty="0" smtClean="0"/>
            </a:br>
            <a:endParaRPr lang="ru-RU" sz="6600" b="1" dirty="0"/>
          </a:p>
        </p:txBody>
      </p:sp>
      <p:sp>
        <p:nvSpPr>
          <p:cNvPr id="3" name="TextBox 2"/>
          <p:cNvSpPr txBox="1"/>
          <p:nvPr/>
        </p:nvSpPr>
        <p:spPr>
          <a:xfrm>
            <a:off x="428596" y="2285992"/>
            <a:ext cx="8215370" cy="3139321"/>
          </a:xfrm>
          <a:prstGeom prst="rect">
            <a:avLst/>
          </a:prstGeom>
          <a:noFill/>
        </p:spPr>
        <p:txBody>
          <a:bodyPr wrap="square" rtlCol="0">
            <a:spAutoFit/>
          </a:bodyPr>
          <a:lstStyle/>
          <a:p>
            <a:pPr algn="ctr"/>
            <a:r>
              <a:rPr lang="ru-RU" sz="6600" b="1" dirty="0" smtClean="0">
                <a:solidFill>
                  <a:srgbClr val="FF0000"/>
                </a:solidFill>
              </a:rPr>
              <a:t>Из Греции Древней в</a:t>
            </a:r>
            <a:r>
              <a:rPr lang="en-US" sz="6600" b="1" dirty="0" smtClean="0">
                <a:solidFill>
                  <a:srgbClr val="FF0000"/>
                </a:solidFill>
              </a:rPr>
              <a:t> </a:t>
            </a:r>
            <a:r>
              <a:rPr lang="ru-RU" sz="6600" b="1" dirty="0" smtClean="0">
                <a:solidFill>
                  <a:srgbClr val="FF0000"/>
                </a:solidFill>
              </a:rPr>
              <a:t>наш век </a:t>
            </a:r>
            <a:r>
              <a:rPr lang="en-US" sz="6600" b="1" dirty="0" smtClean="0">
                <a:solidFill>
                  <a:srgbClr val="FF0000"/>
                </a:solidFill>
              </a:rPr>
              <a:t>XXI</a:t>
            </a:r>
            <a:r>
              <a:rPr lang="ru-RU" sz="6600" b="1" dirty="0" smtClean="0">
                <a:solidFill>
                  <a:srgbClr val="FF0000"/>
                </a:solidFill>
              </a:rPr>
              <a:t>. </a:t>
            </a:r>
          </a:p>
          <a:p>
            <a:pPr algn="ctr"/>
            <a:r>
              <a:rPr lang="ru-RU" sz="6600" b="1" dirty="0" smtClean="0">
                <a:solidFill>
                  <a:srgbClr val="FF0000"/>
                </a:solidFill>
              </a:rPr>
              <a:t>Пифагор в помощь?..</a:t>
            </a:r>
            <a:endParaRPr lang="ru-RU" sz="6600" b="1"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928670"/>
            <a:ext cx="8229600" cy="4500594"/>
          </a:xfrm>
        </p:spPr>
        <p:txBody>
          <a:bodyPr>
            <a:noAutofit/>
          </a:bodyPr>
          <a:lstStyle/>
          <a:p>
            <a:r>
              <a:rPr lang="ru-RU" sz="6000" b="1" dirty="0" smtClean="0">
                <a:solidFill>
                  <a:srgbClr val="C00000"/>
                </a:solidFill>
              </a:rPr>
              <a:t>Теорема Пифагора</a:t>
            </a:r>
            <a:r>
              <a:rPr lang="ru-RU" sz="5400" b="1" dirty="0" smtClean="0"/>
              <a:t/>
            </a:r>
            <a:br>
              <a:rPr lang="ru-RU" sz="5400" b="1" dirty="0" smtClean="0"/>
            </a:br>
            <a:r>
              <a:rPr lang="ru-RU" sz="5400" b="1" dirty="0" smtClean="0"/>
              <a:t>выражает зависимость между гипотенузой и катетами прямоугольного треугольника</a:t>
            </a:r>
            <a:endParaRPr lang="ru-RU" sz="5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 descr="pifagor"/>
          <p:cNvPicPr>
            <a:picLocks noChangeAspect="1" noChangeArrowheads="1"/>
          </p:cNvPicPr>
          <p:nvPr/>
        </p:nvPicPr>
        <p:blipFill>
          <a:blip r:embed="rId2"/>
          <a:srcRect/>
          <a:stretch>
            <a:fillRect/>
          </a:stretch>
        </p:blipFill>
        <p:spPr bwMode="auto">
          <a:xfrm>
            <a:off x="500034" y="857232"/>
            <a:ext cx="2357454" cy="2859934"/>
          </a:xfrm>
          <a:prstGeom prst="rect">
            <a:avLst/>
          </a:prstGeom>
          <a:noFill/>
          <a:ln w="9525">
            <a:noFill/>
            <a:miter lim="800000"/>
            <a:headEnd/>
            <a:tailEnd/>
          </a:ln>
        </p:spPr>
      </p:pic>
      <p:sp>
        <p:nvSpPr>
          <p:cNvPr id="35842" name="Rectangle 2"/>
          <p:cNvSpPr>
            <a:spLocks noChangeArrowheads="1"/>
          </p:cNvSpPr>
          <p:nvPr/>
        </p:nvSpPr>
        <p:spPr bwMode="auto">
          <a:xfrm>
            <a:off x="3286116" y="0"/>
            <a:ext cx="4857784" cy="40010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ru-RU" sz="5400" b="1" dirty="0" smtClean="0">
                <a:solidFill>
                  <a:srgbClr val="FF0000"/>
                </a:solidFill>
              </a:rPr>
              <a:t>      Пифагор</a:t>
            </a:r>
          </a:p>
          <a:p>
            <a:pPr lvl="0" algn="ctr" fontAlgn="base">
              <a:spcBef>
                <a:spcPct val="0"/>
              </a:spcBef>
              <a:spcAft>
                <a:spcPct val="0"/>
              </a:spcAft>
            </a:pPr>
            <a:r>
              <a:rPr kumimoji="0" lang="ru-RU" sz="2000" b="0" i="0" u="none" strike="noStrike" cap="none" normalizeH="0" baseline="0" dirty="0" smtClean="0">
                <a:ln>
                  <a:noFill/>
                </a:ln>
                <a:solidFill>
                  <a:schemeClr val="tx1"/>
                </a:solidFill>
                <a:effectLst/>
                <a:latin typeface="Arial" pitchFamily="34" charset="0"/>
                <a:ea typeface="Times New Roman" pitchFamily="18" charset="0"/>
              </a:rPr>
              <a:t>Он греческий великий математик.</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rPr>
              <a:t>И множество легенд о нём знал свет.</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rPr>
              <a:t>Пифагорейской школы основатель, </a:t>
            </a:r>
            <a:endParaRPr kumimoji="0" lang="ru-RU" sz="2000" b="0" i="0" u="none" strike="noStrike" cap="none" normalizeH="0" baseline="0" dirty="0" smtClean="0">
              <a:ln>
                <a:noFill/>
              </a:ln>
              <a:solidFill>
                <a:schemeClr val="tx1"/>
              </a:solidFill>
              <a:effectLst/>
              <a:latin typeface="Arial" pitchFamily="34" charset="0"/>
            </a:endParaRPr>
          </a:p>
          <a:p>
            <a:pPr algn="ctr"/>
            <a:r>
              <a:rPr kumimoji="0" lang="ru-RU" sz="2000" b="0" i="0" u="none" strike="noStrike" cap="none" normalizeH="0" baseline="0" dirty="0" smtClean="0">
                <a:ln>
                  <a:noFill/>
                </a:ln>
                <a:solidFill>
                  <a:schemeClr val="tx1"/>
                </a:solidFill>
                <a:effectLst/>
                <a:latin typeface="Arial" pitchFamily="34" charset="0"/>
                <a:ea typeface="Times New Roman" pitchFamily="18" charset="0"/>
              </a:rPr>
              <a:t>Он о себе оставил в жизни след.</a:t>
            </a:r>
            <a:r>
              <a:rPr lang="ru-RU" sz="2000" dirty="0" smtClean="0"/>
              <a:t>  </a:t>
            </a:r>
          </a:p>
          <a:p>
            <a:pPr algn="ctr"/>
            <a:r>
              <a:rPr lang="ru-RU" sz="2000" dirty="0" smtClean="0">
                <a:latin typeface="Arial" pitchFamily="34" charset="0"/>
                <a:cs typeface="Arial" pitchFamily="34" charset="0"/>
              </a:rPr>
              <a:t>Плоды его трудов научных</a:t>
            </a:r>
          </a:p>
          <a:p>
            <a:pPr algn="ctr"/>
            <a:r>
              <a:rPr lang="ru-RU" sz="2000" dirty="0" smtClean="0">
                <a:latin typeface="Arial" pitchFamily="34" charset="0"/>
                <a:cs typeface="Arial" pitchFamily="34" charset="0"/>
              </a:rPr>
              <a:t>Касались многих областей:</a:t>
            </a:r>
          </a:p>
          <a:p>
            <a:pPr algn="ctr"/>
            <a:r>
              <a:rPr lang="ru-RU" sz="2000" dirty="0" smtClean="0">
                <a:latin typeface="Arial" pitchFamily="34" charset="0"/>
                <a:cs typeface="Arial" pitchFamily="34" charset="0"/>
              </a:rPr>
              <a:t>Он был политик и философ,</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rPr>
              <a:t>Знал медицину, тайну звёзд, </a:t>
            </a:r>
          </a:p>
          <a:p>
            <a:pPr marL="0" marR="0" lvl="0" indent="0" algn="ctr" defTabSz="914400" rtl="0" eaLnBrk="0" fontAlgn="base" latinLnBrk="0" hangingPunct="0">
              <a:lnSpc>
                <a:spcPct val="100000"/>
              </a:lnSpc>
              <a:spcBef>
                <a:spcPct val="0"/>
              </a:spcBef>
              <a:spcAft>
                <a:spcPct val="0"/>
              </a:spcAft>
              <a:buClrTx/>
              <a:buSzTx/>
              <a:buFontTx/>
              <a:buNone/>
              <a:tabLst/>
            </a:pPr>
            <a:r>
              <a:rPr lang="ru-RU" sz="2000" dirty="0" smtClean="0">
                <a:latin typeface="Arial" pitchFamily="34" charset="0"/>
              </a:rPr>
              <a:t>Он в музыке оставил след широкий,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rPr>
              <a:t>И в Олимпийских играх был герой.</a:t>
            </a:r>
          </a:p>
        </p:txBody>
      </p:sp>
      <p:sp>
        <p:nvSpPr>
          <p:cNvPr id="10" name="TextBox 9"/>
          <p:cNvSpPr txBox="1"/>
          <p:nvPr/>
        </p:nvSpPr>
        <p:spPr>
          <a:xfrm>
            <a:off x="1071538" y="3995678"/>
            <a:ext cx="6929486" cy="2862322"/>
          </a:xfrm>
          <a:prstGeom prst="rect">
            <a:avLst/>
          </a:prstGeom>
          <a:noFill/>
        </p:spPr>
        <p:txBody>
          <a:bodyPr wrap="square" rtlCol="0">
            <a:spAutoFit/>
          </a:bodyPr>
          <a:lstStyle/>
          <a:p>
            <a:pPr algn="ctr"/>
            <a:r>
              <a:rPr lang="ru-RU" b="1" dirty="0" smtClean="0">
                <a:solidFill>
                  <a:srgbClr val="FF0000"/>
                </a:solidFill>
              </a:rPr>
              <a:t>ОТКРЫТИЯ В :</a:t>
            </a:r>
            <a:endParaRPr lang="ru-RU" dirty="0" smtClean="0">
              <a:solidFill>
                <a:srgbClr val="FF0000"/>
              </a:solidFill>
            </a:endParaRPr>
          </a:p>
          <a:p>
            <a:pPr marL="342900" lvl="0" indent="-342900">
              <a:buFont typeface="+mj-lt"/>
              <a:buAutoNum type="arabicPeriod"/>
            </a:pPr>
            <a:r>
              <a:rPr lang="ru-RU" b="1" dirty="0" smtClean="0"/>
              <a:t>Математике</a:t>
            </a:r>
            <a:r>
              <a:rPr lang="ru-RU" dirty="0" smtClean="0"/>
              <a:t> теорема о сумме внутренних углов треугольника;</a:t>
            </a:r>
          </a:p>
          <a:p>
            <a:pPr marL="342900" indent="-342900"/>
            <a:r>
              <a:rPr lang="ru-RU" dirty="0" smtClean="0"/>
              <a:t>       деление чисел на чётные и нечётные, простые и составные… </a:t>
            </a:r>
          </a:p>
          <a:p>
            <a:pPr marL="342900" lvl="0" indent="-342900">
              <a:buAutoNum type="arabicPeriod" startAt="2"/>
            </a:pPr>
            <a:r>
              <a:rPr lang="ru-RU" b="1" dirty="0" smtClean="0"/>
              <a:t>Астрономии </a:t>
            </a:r>
            <a:r>
              <a:rPr lang="ru-RU" dirty="0" smtClean="0"/>
              <a:t>высказал догадку о шарообразности Земли и движении небесных тел…</a:t>
            </a:r>
            <a:endParaRPr lang="ru-RU" b="1" dirty="0" smtClean="0"/>
          </a:p>
          <a:p>
            <a:pPr marL="342900" lvl="0" indent="-342900">
              <a:buFont typeface="+mj-lt"/>
              <a:buAutoNum type="arabicPeriod" startAt="2"/>
            </a:pPr>
            <a:r>
              <a:rPr lang="ru-RU" b="1" dirty="0" smtClean="0"/>
              <a:t>Этике </a:t>
            </a:r>
            <a:r>
              <a:rPr lang="ru-RU" dirty="0" smtClean="0"/>
              <a:t>написал</a:t>
            </a:r>
            <a:r>
              <a:rPr lang="ru-RU" b="1" dirty="0" smtClean="0"/>
              <a:t> </a:t>
            </a:r>
            <a:r>
              <a:rPr lang="ru-RU" dirty="0" smtClean="0"/>
              <a:t> моральный кодекс - «Золотые стихи»…</a:t>
            </a:r>
          </a:p>
          <a:p>
            <a:pPr marL="342900" lvl="0" indent="-342900">
              <a:buAutoNum type="arabicPeriod" startAt="4"/>
            </a:pPr>
            <a:r>
              <a:rPr lang="ru-RU" b="1" dirty="0" smtClean="0"/>
              <a:t>Музыке</a:t>
            </a:r>
            <a:r>
              <a:rPr lang="ru-RU" dirty="0" smtClean="0"/>
              <a:t>  разработал теория тонов, акустики…</a:t>
            </a:r>
          </a:p>
          <a:p>
            <a:pPr marL="342900" lvl="0" indent="-342900"/>
            <a:r>
              <a:rPr lang="ru-RU" b="1" smtClean="0"/>
              <a:t>5.  </a:t>
            </a:r>
            <a:r>
              <a:rPr lang="ru-RU" smtClean="0"/>
              <a:t> </a:t>
            </a:r>
            <a:r>
              <a:rPr lang="ru-RU" dirty="0" smtClean="0"/>
              <a:t>Работал над принципами </a:t>
            </a:r>
            <a:r>
              <a:rPr lang="ru-RU" b="1" dirty="0" smtClean="0"/>
              <a:t>политической </a:t>
            </a:r>
            <a:r>
              <a:rPr lang="ru-RU" dirty="0" smtClean="0"/>
              <a:t>деятельности</a:t>
            </a:r>
          </a:p>
          <a:p>
            <a:pPr marL="342900" lvl="0" indent="-342900">
              <a:buAutoNum type="arabicPeriod" startAt="4"/>
            </a:pPr>
            <a:endParaRPr lang="ru-RU" dirty="0" smtClean="0"/>
          </a:p>
          <a:p>
            <a:pPr marL="342900" indent="-342900">
              <a:buFont typeface="+mj-lt"/>
              <a:buAutoNum type="arabicPeriod"/>
            </a:pP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 name="Группа 109"/>
          <p:cNvGrpSpPr/>
          <p:nvPr/>
        </p:nvGrpSpPr>
        <p:grpSpPr>
          <a:xfrm>
            <a:off x="142844" y="1928802"/>
            <a:ext cx="430216" cy="1143008"/>
            <a:chOff x="142844" y="1928802"/>
            <a:chExt cx="430216" cy="1143008"/>
          </a:xfrm>
        </p:grpSpPr>
        <p:cxnSp>
          <p:nvCxnSpPr>
            <p:cNvPr id="8" name="Прямая соединительная линия 7"/>
            <p:cNvCxnSpPr/>
            <p:nvPr/>
          </p:nvCxnSpPr>
          <p:spPr>
            <a:xfrm rot="5400000">
              <a:off x="762" y="2499512"/>
              <a:ext cx="1143008"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142844" y="2071678"/>
              <a:ext cx="428628" cy="769441"/>
            </a:xfrm>
            <a:prstGeom prst="rect">
              <a:avLst/>
            </a:prstGeom>
            <a:noFill/>
          </p:spPr>
          <p:txBody>
            <a:bodyPr wrap="square" rtlCol="0">
              <a:spAutoFit/>
            </a:bodyPr>
            <a:lstStyle/>
            <a:p>
              <a:r>
                <a:rPr lang="ru-RU" sz="4400" b="1" dirty="0" smtClean="0"/>
                <a:t>а</a:t>
              </a:r>
              <a:endParaRPr lang="ru-RU" sz="4400" b="1" dirty="0"/>
            </a:p>
          </p:txBody>
        </p:sp>
      </p:grpSp>
      <p:grpSp>
        <p:nvGrpSpPr>
          <p:cNvPr id="116" name="Группа 115"/>
          <p:cNvGrpSpPr/>
          <p:nvPr/>
        </p:nvGrpSpPr>
        <p:grpSpPr>
          <a:xfrm>
            <a:off x="4429124" y="4572008"/>
            <a:ext cx="500066" cy="1143008"/>
            <a:chOff x="4429124" y="4572008"/>
            <a:chExt cx="500066" cy="1143008"/>
          </a:xfrm>
        </p:grpSpPr>
        <p:cxnSp>
          <p:nvCxnSpPr>
            <p:cNvPr id="17" name="Прямая соединительная линия 16"/>
            <p:cNvCxnSpPr/>
            <p:nvPr/>
          </p:nvCxnSpPr>
          <p:spPr>
            <a:xfrm rot="16200000" flipV="1">
              <a:off x="3858414" y="5142718"/>
              <a:ext cx="1143008"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4500562" y="4786322"/>
              <a:ext cx="428628" cy="769441"/>
            </a:xfrm>
            <a:prstGeom prst="rect">
              <a:avLst/>
            </a:prstGeom>
            <a:noFill/>
          </p:spPr>
          <p:txBody>
            <a:bodyPr wrap="square" rtlCol="0">
              <a:spAutoFit/>
            </a:bodyPr>
            <a:lstStyle/>
            <a:p>
              <a:r>
                <a:rPr lang="ru-RU" sz="4400" b="1" dirty="0" smtClean="0"/>
                <a:t>а</a:t>
              </a:r>
              <a:endParaRPr lang="ru-RU" sz="4400" b="1" dirty="0"/>
            </a:p>
          </p:txBody>
        </p:sp>
      </p:grpSp>
      <p:grpSp>
        <p:nvGrpSpPr>
          <p:cNvPr id="112" name="Группа 111"/>
          <p:cNvGrpSpPr/>
          <p:nvPr/>
        </p:nvGrpSpPr>
        <p:grpSpPr>
          <a:xfrm>
            <a:off x="3214678" y="1285860"/>
            <a:ext cx="1214446" cy="769441"/>
            <a:chOff x="3214678" y="1285860"/>
            <a:chExt cx="1214446" cy="769441"/>
          </a:xfrm>
        </p:grpSpPr>
        <p:cxnSp>
          <p:nvCxnSpPr>
            <p:cNvPr id="13" name="Прямая соединительная линия 12"/>
            <p:cNvCxnSpPr/>
            <p:nvPr/>
          </p:nvCxnSpPr>
          <p:spPr>
            <a:xfrm>
              <a:off x="3214678" y="1928802"/>
              <a:ext cx="1214446"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3643306" y="1285860"/>
              <a:ext cx="428628" cy="769441"/>
            </a:xfrm>
            <a:prstGeom prst="rect">
              <a:avLst/>
            </a:prstGeom>
            <a:noFill/>
          </p:spPr>
          <p:txBody>
            <a:bodyPr wrap="square" rtlCol="0">
              <a:spAutoFit/>
            </a:bodyPr>
            <a:lstStyle/>
            <a:p>
              <a:r>
                <a:rPr lang="ru-RU" sz="4400" b="1" dirty="0" smtClean="0"/>
                <a:t>а</a:t>
              </a:r>
              <a:endParaRPr lang="ru-RU" sz="4400" b="1" dirty="0"/>
            </a:p>
          </p:txBody>
        </p:sp>
      </p:grpSp>
      <p:grpSp>
        <p:nvGrpSpPr>
          <p:cNvPr id="113" name="Группа 112"/>
          <p:cNvGrpSpPr/>
          <p:nvPr/>
        </p:nvGrpSpPr>
        <p:grpSpPr>
          <a:xfrm>
            <a:off x="4429124" y="1928802"/>
            <a:ext cx="428628" cy="2714644"/>
            <a:chOff x="4429124" y="1928802"/>
            <a:chExt cx="428628" cy="2714644"/>
          </a:xfrm>
        </p:grpSpPr>
        <p:cxnSp>
          <p:nvCxnSpPr>
            <p:cNvPr id="18" name="Прямая соединительная линия 17"/>
            <p:cNvCxnSpPr/>
            <p:nvPr/>
          </p:nvCxnSpPr>
          <p:spPr>
            <a:xfrm rot="5400000" flipH="1" flipV="1">
              <a:off x="3072596" y="3285330"/>
              <a:ext cx="2714644" cy="15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4429124" y="2714620"/>
              <a:ext cx="428628" cy="769441"/>
            </a:xfrm>
            <a:prstGeom prst="rect">
              <a:avLst/>
            </a:prstGeom>
            <a:noFill/>
          </p:spPr>
          <p:txBody>
            <a:bodyPr wrap="square" rtlCol="0">
              <a:spAutoFit/>
            </a:bodyPr>
            <a:lstStyle/>
            <a:p>
              <a:r>
                <a:rPr lang="en-US" sz="4400" b="1" dirty="0" smtClean="0"/>
                <a:t>b</a:t>
              </a:r>
              <a:endParaRPr lang="ru-RU" sz="4400" b="1" dirty="0"/>
            </a:p>
          </p:txBody>
        </p:sp>
      </p:grpSp>
      <p:grpSp>
        <p:nvGrpSpPr>
          <p:cNvPr id="115" name="Группа 114"/>
          <p:cNvGrpSpPr/>
          <p:nvPr/>
        </p:nvGrpSpPr>
        <p:grpSpPr>
          <a:xfrm>
            <a:off x="1714480" y="5572140"/>
            <a:ext cx="2713056" cy="769441"/>
            <a:chOff x="1714480" y="5572140"/>
            <a:chExt cx="2713056" cy="769441"/>
          </a:xfrm>
        </p:grpSpPr>
        <p:cxnSp>
          <p:nvCxnSpPr>
            <p:cNvPr id="16" name="Прямая соединительная линия 15"/>
            <p:cNvCxnSpPr/>
            <p:nvPr/>
          </p:nvCxnSpPr>
          <p:spPr>
            <a:xfrm>
              <a:off x="1714480" y="5715016"/>
              <a:ext cx="2713056" cy="15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3143240" y="5572140"/>
              <a:ext cx="428628" cy="769441"/>
            </a:xfrm>
            <a:prstGeom prst="rect">
              <a:avLst/>
            </a:prstGeom>
            <a:noFill/>
          </p:spPr>
          <p:txBody>
            <a:bodyPr wrap="square" rtlCol="0">
              <a:spAutoFit/>
            </a:bodyPr>
            <a:lstStyle/>
            <a:p>
              <a:r>
                <a:rPr lang="en-US" sz="4400" b="1" dirty="0" smtClean="0"/>
                <a:t>b</a:t>
              </a:r>
              <a:endParaRPr lang="ru-RU" sz="4400" b="1" dirty="0"/>
            </a:p>
          </p:txBody>
        </p:sp>
      </p:grpSp>
      <p:grpSp>
        <p:nvGrpSpPr>
          <p:cNvPr id="111" name="Группа 110"/>
          <p:cNvGrpSpPr/>
          <p:nvPr/>
        </p:nvGrpSpPr>
        <p:grpSpPr>
          <a:xfrm>
            <a:off x="571472" y="1285860"/>
            <a:ext cx="2643206" cy="769441"/>
            <a:chOff x="571472" y="1285860"/>
            <a:chExt cx="2643206" cy="769441"/>
          </a:xfrm>
        </p:grpSpPr>
        <p:cxnSp>
          <p:nvCxnSpPr>
            <p:cNvPr id="11" name="Прямая соединительная линия 10"/>
            <p:cNvCxnSpPr/>
            <p:nvPr/>
          </p:nvCxnSpPr>
          <p:spPr>
            <a:xfrm>
              <a:off x="571472" y="1928802"/>
              <a:ext cx="2643206" cy="15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1500166" y="1285860"/>
              <a:ext cx="428628" cy="769441"/>
            </a:xfrm>
            <a:prstGeom prst="rect">
              <a:avLst/>
            </a:prstGeom>
            <a:noFill/>
          </p:spPr>
          <p:txBody>
            <a:bodyPr wrap="square" rtlCol="0">
              <a:spAutoFit/>
            </a:bodyPr>
            <a:lstStyle/>
            <a:p>
              <a:r>
                <a:rPr lang="en-US" sz="4400" b="1" dirty="0" smtClean="0"/>
                <a:t>b</a:t>
              </a:r>
              <a:endParaRPr lang="ru-RU" sz="4400" b="1" dirty="0"/>
            </a:p>
          </p:txBody>
        </p:sp>
      </p:grpSp>
      <p:grpSp>
        <p:nvGrpSpPr>
          <p:cNvPr id="106" name="Группа 105"/>
          <p:cNvGrpSpPr/>
          <p:nvPr/>
        </p:nvGrpSpPr>
        <p:grpSpPr>
          <a:xfrm>
            <a:off x="142844" y="3071810"/>
            <a:ext cx="1571636" cy="3269771"/>
            <a:chOff x="142844" y="3071810"/>
            <a:chExt cx="1571636" cy="3269771"/>
          </a:xfrm>
        </p:grpSpPr>
        <p:cxnSp>
          <p:nvCxnSpPr>
            <p:cNvPr id="3" name="Прямая соединительная линия 2"/>
            <p:cNvCxnSpPr/>
            <p:nvPr/>
          </p:nvCxnSpPr>
          <p:spPr>
            <a:xfrm rot="5400000">
              <a:off x="-750131" y="4393413"/>
              <a:ext cx="2643206"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571472" y="5715016"/>
              <a:ext cx="1143008"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rot="16200000" flipH="1">
              <a:off x="-178627" y="3821909"/>
              <a:ext cx="2643206" cy="114300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928662" y="5572140"/>
              <a:ext cx="428628" cy="769441"/>
            </a:xfrm>
            <a:prstGeom prst="rect">
              <a:avLst/>
            </a:prstGeom>
            <a:noFill/>
          </p:spPr>
          <p:txBody>
            <a:bodyPr wrap="square" rtlCol="0">
              <a:spAutoFit/>
            </a:bodyPr>
            <a:lstStyle/>
            <a:p>
              <a:r>
                <a:rPr lang="ru-RU" sz="4400" b="1" dirty="0" smtClean="0"/>
                <a:t>а</a:t>
              </a:r>
              <a:endParaRPr lang="ru-RU" sz="4400" b="1" dirty="0"/>
            </a:p>
          </p:txBody>
        </p:sp>
        <p:sp>
          <p:nvSpPr>
            <p:cNvPr id="98" name="TextBox 97"/>
            <p:cNvSpPr txBox="1"/>
            <p:nvPr/>
          </p:nvSpPr>
          <p:spPr>
            <a:xfrm>
              <a:off x="142844" y="3929066"/>
              <a:ext cx="500034" cy="769441"/>
            </a:xfrm>
            <a:prstGeom prst="rect">
              <a:avLst/>
            </a:prstGeom>
            <a:noFill/>
          </p:spPr>
          <p:txBody>
            <a:bodyPr wrap="square" rtlCol="0">
              <a:spAutoFit/>
            </a:bodyPr>
            <a:lstStyle/>
            <a:p>
              <a:r>
                <a:rPr lang="en-US" sz="4400" b="1" dirty="0" smtClean="0"/>
                <a:t>b</a:t>
              </a:r>
              <a:endParaRPr lang="ru-RU" sz="4400" b="1" dirty="0"/>
            </a:p>
          </p:txBody>
        </p:sp>
        <p:sp>
          <p:nvSpPr>
            <p:cNvPr id="102" name="TextBox 101"/>
            <p:cNvSpPr txBox="1"/>
            <p:nvPr/>
          </p:nvSpPr>
          <p:spPr>
            <a:xfrm>
              <a:off x="1214414" y="4071942"/>
              <a:ext cx="428628" cy="769441"/>
            </a:xfrm>
            <a:prstGeom prst="rect">
              <a:avLst/>
            </a:prstGeom>
            <a:noFill/>
          </p:spPr>
          <p:txBody>
            <a:bodyPr wrap="square" rtlCol="0">
              <a:spAutoFit/>
            </a:bodyPr>
            <a:lstStyle/>
            <a:p>
              <a:r>
                <a:rPr lang="en-US" sz="4400" b="1" dirty="0" smtClean="0"/>
                <a:t>c</a:t>
              </a:r>
              <a:endParaRPr lang="ru-RU" sz="4400" b="1" dirty="0"/>
            </a:p>
          </p:txBody>
        </p:sp>
      </p:grpSp>
      <p:grpSp>
        <p:nvGrpSpPr>
          <p:cNvPr id="117" name="Группа 116"/>
          <p:cNvGrpSpPr/>
          <p:nvPr/>
        </p:nvGrpSpPr>
        <p:grpSpPr>
          <a:xfrm>
            <a:off x="571472" y="1928802"/>
            <a:ext cx="2643206" cy="1143008"/>
            <a:chOff x="571472" y="1928802"/>
            <a:chExt cx="2643206" cy="1143008"/>
          </a:xfrm>
        </p:grpSpPr>
        <p:cxnSp>
          <p:nvCxnSpPr>
            <p:cNvPr id="30" name="Прямая соединительная линия 29"/>
            <p:cNvCxnSpPr/>
            <p:nvPr/>
          </p:nvCxnSpPr>
          <p:spPr>
            <a:xfrm flipV="1">
              <a:off x="571472" y="1928802"/>
              <a:ext cx="2643206" cy="114300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714480" y="2285992"/>
              <a:ext cx="428628" cy="769441"/>
            </a:xfrm>
            <a:prstGeom prst="rect">
              <a:avLst/>
            </a:prstGeom>
            <a:noFill/>
          </p:spPr>
          <p:txBody>
            <a:bodyPr wrap="square" rtlCol="0">
              <a:spAutoFit/>
            </a:bodyPr>
            <a:lstStyle/>
            <a:p>
              <a:r>
                <a:rPr lang="en-US" sz="4400" b="1" dirty="0" smtClean="0"/>
                <a:t>c</a:t>
              </a:r>
              <a:endParaRPr lang="ru-RU" sz="4400" b="1" dirty="0"/>
            </a:p>
          </p:txBody>
        </p:sp>
      </p:grpSp>
      <p:grpSp>
        <p:nvGrpSpPr>
          <p:cNvPr id="118" name="Группа 117"/>
          <p:cNvGrpSpPr/>
          <p:nvPr/>
        </p:nvGrpSpPr>
        <p:grpSpPr>
          <a:xfrm>
            <a:off x="3214678" y="1928802"/>
            <a:ext cx="1214446" cy="2714644"/>
            <a:chOff x="3214678" y="1928802"/>
            <a:chExt cx="1214446" cy="2714644"/>
          </a:xfrm>
        </p:grpSpPr>
        <p:cxnSp>
          <p:nvCxnSpPr>
            <p:cNvPr id="23" name="Прямая соединительная линия 22"/>
            <p:cNvCxnSpPr/>
            <p:nvPr/>
          </p:nvCxnSpPr>
          <p:spPr>
            <a:xfrm rot="16200000" flipH="1">
              <a:off x="2464579" y="2678901"/>
              <a:ext cx="2714644" cy="12144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3357554" y="2714620"/>
              <a:ext cx="428628" cy="769441"/>
            </a:xfrm>
            <a:prstGeom prst="rect">
              <a:avLst/>
            </a:prstGeom>
            <a:noFill/>
          </p:spPr>
          <p:txBody>
            <a:bodyPr wrap="square" rtlCol="0">
              <a:spAutoFit/>
            </a:bodyPr>
            <a:lstStyle/>
            <a:p>
              <a:r>
                <a:rPr lang="en-US" sz="4400" b="1" dirty="0" smtClean="0"/>
                <a:t>c</a:t>
              </a:r>
              <a:endParaRPr lang="ru-RU" sz="4400" b="1" dirty="0"/>
            </a:p>
          </p:txBody>
        </p:sp>
      </p:grpSp>
      <p:grpSp>
        <p:nvGrpSpPr>
          <p:cNvPr id="119" name="Группа 118"/>
          <p:cNvGrpSpPr/>
          <p:nvPr/>
        </p:nvGrpSpPr>
        <p:grpSpPr>
          <a:xfrm>
            <a:off x="1714480" y="4572008"/>
            <a:ext cx="2714644" cy="1143008"/>
            <a:chOff x="1714480" y="4572008"/>
            <a:chExt cx="2714644" cy="1143008"/>
          </a:xfrm>
        </p:grpSpPr>
        <p:cxnSp>
          <p:nvCxnSpPr>
            <p:cNvPr id="25" name="Прямая соединительная линия 24"/>
            <p:cNvCxnSpPr/>
            <p:nvPr/>
          </p:nvCxnSpPr>
          <p:spPr>
            <a:xfrm rot="10800000" flipV="1">
              <a:off x="1714480" y="4643446"/>
              <a:ext cx="2714644" cy="107157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2714612" y="4572008"/>
              <a:ext cx="428628" cy="769441"/>
            </a:xfrm>
            <a:prstGeom prst="rect">
              <a:avLst/>
            </a:prstGeom>
            <a:noFill/>
          </p:spPr>
          <p:txBody>
            <a:bodyPr wrap="square" rtlCol="0">
              <a:spAutoFit/>
            </a:bodyPr>
            <a:lstStyle/>
            <a:p>
              <a:r>
                <a:rPr lang="en-US" sz="4400" b="1" dirty="0" smtClean="0"/>
                <a:t>c</a:t>
              </a:r>
              <a:endParaRPr lang="ru-RU" sz="4400" b="1" dirty="0"/>
            </a:p>
          </p:txBody>
        </p:sp>
      </p:grpSp>
      <p:graphicFrame>
        <p:nvGraphicFramePr>
          <p:cNvPr id="108" name="Объект 107"/>
          <p:cNvGraphicFramePr>
            <a:graphicFrameLocks noChangeAspect="1"/>
          </p:cNvGraphicFramePr>
          <p:nvPr/>
        </p:nvGraphicFramePr>
        <p:xfrm>
          <a:off x="5143504" y="4071942"/>
          <a:ext cx="3752850" cy="1571625"/>
        </p:xfrm>
        <a:graphic>
          <a:graphicData uri="http://schemas.openxmlformats.org/presentationml/2006/ole">
            <p:oleObj spid="_x0000_s15362" name="Формула" r:id="rId3" imgW="787320" imgH="203040" progId="Equation.3">
              <p:embed/>
            </p:oleObj>
          </a:graphicData>
        </a:graphic>
      </p:graphicFrame>
      <p:sp>
        <p:nvSpPr>
          <p:cNvPr id="109" name="TextBox 108"/>
          <p:cNvSpPr txBox="1"/>
          <p:nvPr/>
        </p:nvSpPr>
        <p:spPr>
          <a:xfrm>
            <a:off x="1071538" y="214290"/>
            <a:ext cx="7143800" cy="584775"/>
          </a:xfrm>
          <a:prstGeom prst="rect">
            <a:avLst/>
          </a:prstGeom>
          <a:noFill/>
        </p:spPr>
        <p:txBody>
          <a:bodyPr wrap="square" rtlCol="0">
            <a:spAutoFit/>
          </a:bodyPr>
          <a:lstStyle/>
          <a:p>
            <a:r>
              <a:rPr lang="ru-RU" sz="3200" b="1" dirty="0" smtClean="0"/>
              <a:t>Доказательство теоремы Пифагора</a:t>
            </a:r>
            <a:endParaRPr lang="ru-RU"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wipe(down)">
                                      <p:cBhvr>
                                        <p:cTn id="7" dur="1000"/>
                                        <p:tgtEl>
                                          <p:spTgt spid="11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left)">
                                      <p:cBhvr>
                                        <p:cTn id="11" dur="1000"/>
                                        <p:tgtEl>
                                          <p:spTgt spid="115"/>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11"/>
                                        </p:tgtEl>
                                        <p:attrNameLst>
                                          <p:attrName>style.visibility</p:attrName>
                                        </p:attrNameLst>
                                      </p:cBhvr>
                                      <p:to>
                                        <p:strVal val="visible"/>
                                      </p:to>
                                    </p:set>
                                    <p:animEffect transition="in" filter="wipe(left)">
                                      <p:cBhvr>
                                        <p:cTn id="15" dur="1000"/>
                                        <p:tgtEl>
                                          <p:spTgt spid="111"/>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112"/>
                                        </p:tgtEl>
                                        <p:attrNameLst>
                                          <p:attrName>style.visibility</p:attrName>
                                        </p:attrNameLst>
                                      </p:cBhvr>
                                      <p:to>
                                        <p:strVal val="visible"/>
                                      </p:to>
                                    </p:set>
                                    <p:animEffect transition="in" filter="wipe(left)">
                                      <p:cBhvr>
                                        <p:cTn id="19" dur="1000"/>
                                        <p:tgtEl>
                                          <p:spTgt spid="112"/>
                                        </p:tgtEl>
                                      </p:cBhvr>
                                    </p:animEffect>
                                  </p:childTnLst>
                                </p:cTn>
                              </p:par>
                            </p:childTnLst>
                          </p:cTn>
                        </p:par>
                        <p:par>
                          <p:cTn id="20" fill="hold">
                            <p:stCondLst>
                              <p:cond delay="4000"/>
                            </p:stCondLst>
                            <p:childTnLst>
                              <p:par>
                                <p:cTn id="21" presetID="22" presetClass="entr" presetSubtype="1" fill="hold" nodeType="afterEffect">
                                  <p:stCondLst>
                                    <p:cond delay="0"/>
                                  </p:stCondLst>
                                  <p:childTnLst>
                                    <p:set>
                                      <p:cBhvr>
                                        <p:cTn id="22" dur="1" fill="hold">
                                          <p:stCondLst>
                                            <p:cond delay="0"/>
                                          </p:stCondLst>
                                        </p:cTn>
                                        <p:tgtEl>
                                          <p:spTgt spid="113"/>
                                        </p:tgtEl>
                                        <p:attrNameLst>
                                          <p:attrName>style.visibility</p:attrName>
                                        </p:attrNameLst>
                                      </p:cBhvr>
                                      <p:to>
                                        <p:strVal val="visible"/>
                                      </p:to>
                                    </p:set>
                                    <p:animEffect transition="in" filter="wipe(up)">
                                      <p:cBhvr>
                                        <p:cTn id="23" dur="1000"/>
                                        <p:tgtEl>
                                          <p:spTgt spid="113"/>
                                        </p:tgtEl>
                                      </p:cBhvr>
                                    </p:animEffect>
                                  </p:childTnLst>
                                </p:cTn>
                              </p:par>
                            </p:childTnLst>
                          </p:cTn>
                        </p:par>
                        <p:par>
                          <p:cTn id="24" fill="hold">
                            <p:stCondLst>
                              <p:cond delay="5000"/>
                            </p:stCondLst>
                            <p:childTnLst>
                              <p:par>
                                <p:cTn id="25" presetID="22" presetClass="entr" presetSubtype="1" fill="hold" nodeType="afterEffect">
                                  <p:stCondLst>
                                    <p:cond delay="0"/>
                                  </p:stCondLst>
                                  <p:childTnLst>
                                    <p:set>
                                      <p:cBhvr>
                                        <p:cTn id="26" dur="1" fill="hold">
                                          <p:stCondLst>
                                            <p:cond delay="0"/>
                                          </p:stCondLst>
                                        </p:cTn>
                                        <p:tgtEl>
                                          <p:spTgt spid="116"/>
                                        </p:tgtEl>
                                        <p:attrNameLst>
                                          <p:attrName>style.visibility</p:attrName>
                                        </p:attrNameLst>
                                      </p:cBhvr>
                                      <p:to>
                                        <p:strVal val="visible"/>
                                      </p:to>
                                    </p:set>
                                    <p:animEffect transition="in" filter="wipe(up)">
                                      <p:cBhvr>
                                        <p:cTn id="27" dur="1000"/>
                                        <p:tgtEl>
                                          <p:spTgt spid="116"/>
                                        </p:tgtEl>
                                      </p:cBhvr>
                                    </p:animEffect>
                                  </p:childTnLst>
                                </p:cTn>
                              </p:par>
                            </p:childTnLst>
                          </p:cTn>
                        </p:par>
                        <p:par>
                          <p:cTn id="28" fill="hold">
                            <p:stCondLst>
                              <p:cond delay="6000"/>
                            </p:stCondLst>
                            <p:childTnLst>
                              <p:par>
                                <p:cTn id="29" presetID="22" presetClass="entr" presetSubtype="4" fill="hold"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wipe(down)">
                                      <p:cBhvr>
                                        <p:cTn id="31" dur="500"/>
                                        <p:tgtEl>
                                          <p:spTgt spid="117"/>
                                        </p:tgtEl>
                                      </p:cBhvr>
                                    </p:animEffect>
                                  </p:childTnLst>
                                </p:cTn>
                              </p:par>
                            </p:childTnLst>
                          </p:cTn>
                        </p:par>
                        <p:par>
                          <p:cTn id="32" fill="hold">
                            <p:stCondLst>
                              <p:cond delay="6500"/>
                            </p:stCondLst>
                            <p:childTnLst>
                              <p:par>
                                <p:cTn id="33" presetID="22" presetClass="entr" presetSubtype="1" fill="hold" nodeType="afterEffect">
                                  <p:stCondLst>
                                    <p:cond delay="0"/>
                                  </p:stCondLst>
                                  <p:childTnLst>
                                    <p:set>
                                      <p:cBhvr>
                                        <p:cTn id="34" dur="1" fill="hold">
                                          <p:stCondLst>
                                            <p:cond delay="0"/>
                                          </p:stCondLst>
                                        </p:cTn>
                                        <p:tgtEl>
                                          <p:spTgt spid="118"/>
                                        </p:tgtEl>
                                        <p:attrNameLst>
                                          <p:attrName>style.visibility</p:attrName>
                                        </p:attrNameLst>
                                      </p:cBhvr>
                                      <p:to>
                                        <p:strVal val="visible"/>
                                      </p:to>
                                    </p:set>
                                    <p:animEffect transition="in" filter="wipe(up)">
                                      <p:cBhvr>
                                        <p:cTn id="35" dur="500"/>
                                        <p:tgtEl>
                                          <p:spTgt spid="118"/>
                                        </p:tgtEl>
                                      </p:cBhvr>
                                    </p:animEffect>
                                  </p:childTnLst>
                                </p:cTn>
                              </p:par>
                            </p:childTnLst>
                          </p:cTn>
                        </p:par>
                        <p:par>
                          <p:cTn id="36" fill="hold">
                            <p:stCondLst>
                              <p:cond delay="7000"/>
                            </p:stCondLst>
                            <p:childTnLst>
                              <p:par>
                                <p:cTn id="37" presetID="22" presetClass="entr" presetSubtype="1" fill="hold" nodeType="afterEffect">
                                  <p:stCondLst>
                                    <p:cond delay="0"/>
                                  </p:stCondLst>
                                  <p:childTnLst>
                                    <p:set>
                                      <p:cBhvr>
                                        <p:cTn id="38" dur="1" fill="hold">
                                          <p:stCondLst>
                                            <p:cond delay="0"/>
                                          </p:stCondLst>
                                        </p:cTn>
                                        <p:tgtEl>
                                          <p:spTgt spid="119"/>
                                        </p:tgtEl>
                                        <p:attrNameLst>
                                          <p:attrName>style.visibility</p:attrName>
                                        </p:attrNameLst>
                                      </p:cBhvr>
                                      <p:to>
                                        <p:strVal val="visible"/>
                                      </p:to>
                                    </p:set>
                                    <p:animEffect transition="in" filter="wipe(up)">
                                      <p:cBhvr>
                                        <p:cTn id="39" dur="500"/>
                                        <p:tgtEl>
                                          <p:spTgt spid="119"/>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0" fill="hold" nodeType="clickEffect">
                                  <p:stCondLst>
                                    <p:cond delay="0"/>
                                  </p:stCondLst>
                                  <p:childTnLst>
                                    <p:set>
                                      <p:cBhvr>
                                        <p:cTn id="43" dur="1" fill="hold">
                                          <p:stCondLst>
                                            <p:cond delay="0"/>
                                          </p:stCondLst>
                                        </p:cTn>
                                        <p:tgtEl>
                                          <p:spTgt spid="108"/>
                                        </p:tgtEl>
                                        <p:attrNameLst>
                                          <p:attrName>style.visibility</p:attrName>
                                        </p:attrNameLst>
                                      </p:cBhvr>
                                      <p:to>
                                        <p:strVal val="visible"/>
                                      </p:to>
                                    </p:set>
                                    <p:anim calcmode="lin" valueType="num">
                                      <p:cBhvr>
                                        <p:cTn id="44" dur="1000" fill="hold"/>
                                        <p:tgtEl>
                                          <p:spTgt spid="108"/>
                                        </p:tgtEl>
                                        <p:attrNameLst>
                                          <p:attrName>ppt_w</p:attrName>
                                        </p:attrNameLst>
                                      </p:cBhvr>
                                      <p:tavLst>
                                        <p:tav tm="0">
                                          <p:val>
                                            <p:fltVal val="0"/>
                                          </p:val>
                                        </p:tav>
                                        <p:tav tm="100000">
                                          <p:val>
                                            <p:strVal val="#ppt_w"/>
                                          </p:val>
                                        </p:tav>
                                      </p:tavLst>
                                    </p:anim>
                                    <p:anim calcmode="lin" valueType="num">
                                      <p:cBhvr>
                                        <p:cTn id="45" dur="1000" fill="hold"/>
                                        <p:tgtEl>
                                          <p:spTgt spid="108"/>
                                        </p:tgtEl>
                                        <p:attrNameLst>
                                          <p:attrName>ppt_h</p:attrName>
                                        </p:attrNameLst>
                                      </p:cBhvr>
                                      <p:tavLst>
                                        <p:tav tm="0">
                                          <p:val>
                                            <p:fltVal val="0"/>
                                          </p:val>
                                        </p:tav>
                                        <p:tav tm="100000">
                                          <p:val>
                                            <p:strVal val="#ppt_h"/>
                                          </p:val>
                                        </p:tav>
                                      </p:tavLst>
                                    </p:anim>
                                    <p:animEffect transition="in" filter="fade">
                                      <p:cBhvr>
                                        <p:cTn id="46" dur="10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489</TotalTime>
  <Words>369</Words>
  <PresentationFormat>Экран (4:3)</PresentationFormat>
  <Paragraphs>140</Paragraphs>
  <Slides>21</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21</vt:i4>
      </vt:variant>
    </vt:vector>
  </HeadingPairs>
  <TitlesOfParts>
    <vt:vector size="23" baseType="lpstr">
      <vt:lpstr>Тема Office</vt:lpstr>
      <vt:lpstr>Формула</vt:lpstr>
      <vt:lpstr>Информация-любые сведения, из литературы, печати, телевидения, интернета,  окружающего мира Знание-то, что находится в голове человека и применяется в жизни </vt:lpstr>
      <vt:lpstr>Слайд 2</vt:lpstr>
      <vt:lpstr>Слайд 3</vt:lpstr>
      <vt:lpstr>Слайд 4</vt:lpstr>
      <vt:lpstr>Цель урока:  научиться находить стороны прямоугольного треугольника</vt:lpstr>
      <vt:lpstr>Тема урока: </vt:lpstr>
      <vt:lpstr>Теорема Пифагора выражает зависимость между гипотенузой и катетами прямоугольного треугольника</vt:lpstr>
      <vt:lpstr>Слайд 8</vt:lpstr>
      <vt:lpstr>Слайд 9</vt:lpstr>
      <vt:lpstr>Устно сформулируйте теорему Пифагора для каждого рисунка</vt:lpstr>
      <vt:lpstr>Даны числовые значения катетов а и b,  вычислите значение гипотенузы с</vt:lpstr>
      <vt:lpstr>Слайд 12</vt:lpstr>
      <vt:lpstr>Слайд 13</vt:lpstr>
      <vt:lpstr>Примените полученную информацию к данным рисункам</vt:lpstr>
      <vt:lpstr>Слайд 15</vt:lpstr>
      <vt:lpstr>Слайд 16</vt:lpstr>
      <vt:lpstr>                Домашнее задание: 1) Вычислить площадь крыши 2) Вычислить количество листов        металочерепицы, если площадь       одного листа 7,5 3) Вычислить сумму, которую           заплатят за весь материал, если        один лист металочерепицы стоит         3000   рублей 4) п. 54 </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Ноутбук_1</cp:lastModifiedBy>
  <cp:revision>55</cp:revision>
  <dcterms:modified xsi:type="dcterms:W3CDTF">2011-12-21T22:29:15Z</dcterms:modified>
</cp:coreProperties>
</file>