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0" r:id="rId5"/>
    <p:sldId id="269"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61" r:id="rId21"/>
    <p:sldId id="265" r:id="rId22"/>
    <p:sldId id="262" r:id="rId23"/>
    <p:sldId id="263" r:id="rId24"/>
    <p:sldId id="266" r:id="rId25"/>
    <p:sldId id="267" r:id="rId26"/>
    <p:sldId id="264" r:id="rId27"/>
    <p:sldId id="292" r:id="rId28"/>
    <p:sldId id="268" r:id="rId29"/>
    <p:sldId id="284" r:id="rId30"/>
    <p:sldId id="285" r:id="rId31"/>
    <p:sldId id="286" r:id="rId32"/>
    <p:sldId id="287" r:id="rId33"/>
    <p:sldId id="288" r:id="rId34"/>
    <p:sldId id="289" r:id="rId35"/>
    <p:sldId id="290" r:id="rId36"/>
    <p:sldId id="291" r:id="rId37"/>
    <p:sldId id="259" r:id="rId38"/>
    <p:sldId id="295" r:id="rId39"/>
    <p:sldId id="294" r:id="rId4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00"/>
    <a:srgbClr val="00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B106E36-FD25-4E2D-B0AA-010F637433A0}" type="datetimeFigureOut">
              <a:rPr lang="ru-RU" smtClean="0"/>
              <a:pPr/>
              <a:t>07.04.2011</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5C68B6-61C2-468F-89AB-4B9F7531AA68}" type="slidenum">
              <a:rPr lang="ru-RU" smtClean="0"/>
              <a:pPr/>
              <a:t>‹#›</a:t>
            </a:fld>
            <a:endParaRPr lang="ru-RU"/>
          </a:p>
        </p:txBody>
      </p:sp>
    </p:spTree>
  </p:cSld>
  <p:clrMapOvr>
    <a:masterClrMapping/>
  </p:clrMapOvr>
  <p:transition spd="slow">
    <p:plus/>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07.04.2011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slow">
    <p:plus/>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B106E36-FD25-4E2D-B0AA-010F637433A0}" type="datetimeFigureOut">
              <a:rPr lang="ru-RU" smtClean="0"/>
              <a:pPr/>
              <a:t>07.04.2011</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5C68B6-61C2-468F-89AB-4B9F7531AA68}" type="slidenum">
              <a:rPr lang="ru-RU" smtClean="0"/>
              <a:pPr/>
              <a:t>‹#›</a:t>
            </a:fld>
            <a:endParaRPr lang="ru-RU"/>
          </a:p>
        </p:txBody>
      </p:sp>
    </p:spTree>
  </p:cSld>
  <p:clrMapOvr>
    <a:masterClrMapping/>
  </p:clrMapOvr>
  <p:transition spd="slow">
    <p:plus/>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07.04.2011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slow">
    <p:plus/>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B106E36-FD25-4E2D-B0AA-010F637433A0}" type="datetimeFigureOut">
              <a:rPr lang="ru-RU" smtClean="0"/>
              <a:pPr/>
              <a:t>07.04.2011</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25C68B6-61C2-468F-89AB-4B9F7531AA68}" type="slidenum">
              <a:rPr lang="ru-RU" smtClean="0"/>
              <a:pPr/>
              <a:t>‹#›</a:t>
            </a:fld>
            <a:endParaRPr lang="ru-RU"/>
          </a:p>
        </p:txBody>
      </p:sp>
    </p:spTree>
  </p:cSld>
  <p:clrMapOvr>
    <a:masterClrMapping/>
  </p:clrMapOvr>
  <p:transition spd="slow">
    <p:plus/>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07.04.2011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slow">
    <p:plus/>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07.04.2011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slow">
    <p:plus/>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07.04.2011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slow">
    <p:plus/>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B106E36-FD25-4E2D-B0AA-010F637433A0}" type="datetimeFigureOut">
              <a:rPr lang="ru-RU" smtClean="0"/>
              <a:pPr/>
              <a:t>07.04.2011</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slow">
    <p:plus/>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07.04.2011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slow">
    <p:plus/>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B106E36-FD25-4E2D-B0AA-010F637433A0}" type="datetimeFigureOut">
              <a:rPr lang="ru-RU" smtClean="0"/>
              <a:pPr/>
              <a:t>07.04.2011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masterClrMapping/>
  </p:clrMapOvr>
  <p:transition spd="slow">
    <p:plus/>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B106E36-FD25-4E2D-B0AA-010F637433A0}" type="datetimeFigureOut">
              <a:rPr lang="ru-RU" smtClean="0"/>
              <a:pPr/>
              <a:t>07.04.2011</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plus/>
  </p:transition>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Layout" Target="../slideLayouts/slideLayout4.xml"/><Relationship Id="rId1" Type="http://schemas.openxmlformats.org/officeDocument/2006/relationships/audio" Target="file:///M:\&#1063;&#1077;&#1088;&#1085;&#1086;&#1073;&#1099;&#1083;&#1100;\&#1053;&#1080;&#1085;&#1072;_&#1052;&#1077;&#1083;&#1100;&#1085;&#1080;&#1082;_&#1076;&#1080;&#1082;&#1090;&#1086;&#1088;_&#1055;&#1088;&#1080;&#1087;&#1103;&#1090;&#1089;&#1082;&#1086;&#1075;&#1086;_&#1075;&#1086;&#1086;&#1076;&#1089;&#1082;&#1086;&#1075;&#1086;_&#1088;&#1072;&#1076;&#1080;&#1086;____&#1057;&#1086;&#1086;&#1073;&#1097;&#1077;&#1085;&#1080;&#1077;_&#1086;&#1073;_&#1072;&#1074;&#1072;&#1088;&#1080;&#1080;_&#1085;&#1072;_&#1063;&#1040;&#1069;&#1057;_____.mp3" TargetMode="External"/><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ru.wikipedia.org/w/index.php?title=%D0%92%D0%B0%D0%BB%D0%B5%D1%80%D0%B8%D0%B9_%D0%A5%D0%BE%D0%B4%D0%B5%D0%BC%D1%87%D1%83%D0%BA&amp;action=edit&amp;redlink=1" TargetMode="External"/><Relationship Id="rId2" Type="http://schemas.openxmlformats.org/officeDocument/2006/relationships/image" Target="../media/image5.jpeg"/><Relationship Id="rId1" Type="http://schemas.openxmlformats.org/officeDocument/2006/relationships/slideLayout" Target="../slideLayouts/slideLayout4.xml"/><Relationship Id="rId5" Type="http://schemas.openxmlformats.org/officeDocument/2006/relationships/hyperlink" Target="http://ru.wikipedia.org/wiki/%D7%E5%F0%ED%EE%E1%FB%EB%FC%F1%EA%E0%FF_%E0%E2%E0%F0%E8%FF#cite_note-proektstroy-6" TargetMode="External"/><Relationship Id="rId4" Type="http://schemas.openxmlformats.org/officeDocument/2006/relationships/hyperlink" Target="http://ru.wikipedia.org/wiki/%D7%E5%F0%ED%EE%E1%FB%EB%FC%F1%EA%E0%FF_%E0%E2%E0%F0%E8%FF#cite_note-fuel-5"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071802" y="785794"/>
            <a:ext cx="5205660" cy="1615642"/>
          </a:xfrm>
        </p:spPr>
        <p:txBody>
          <a:bodyPr/>
          <a:lstStyle/>
          <a:p>
            <a:r>
              <a:rPr lang="ru-RU" sz="6600" dirty="0" smtClean="0"/>
              <a:t>Ч</a:t>
            </a:r>
            <a:r>
              <a:rPr lang="ru-RU" dirty="0" smtClean="0"/>
              <a:t>ернобыльская</a:t>
            </a:r>
            <a:br>
              <a:rPr lang="ru-RU" dirty="0" smtClean="0"/>
            </a:br>
            <a:r>
              <a:rPr lang="ru-RU" dirty="0" smtClean="0"/>
              <a:t>Катастрофа </a:t>
            </a:r>
            <a:endParaRPr lang="ru-RU" dirty="0"/>
          </a:p>
        </p:txBody>
      </p:sp>
      <p:sp>
        <p:nvSpPr>
          <p:cNvPr id="5" name="TextBox 4"/>
          <p:cNvSpPr txBox="1"/>
          <p:nvPr/>
        </p:nvSpPr>
        <p:spPr>
          <a:xfrm>
            <a:off x="357158" y="4286256"/>
            <a:ext cx="2286016" cy="923330"/>
          </a:xfrm>
          <a:prstGeom prst="rect">
            <a:avLst/>
          </a:prstGeom>
          <a:noFill/>
        </p:spPr>
        <p:txBody>
          <a:bodyPr wrap="square" rtlCol="0">
            <a:spAutoFit/>
          </a:bodyPr>
          <a:lstStyle/>
          <a:p>
            <a:r>
              <a:rPr lang="ru-RU" dirty="0" smtClean="0"/>
              <a:t>Работу выполнил:</a:t>
            </a:r>
          </a:p>
          <a:p>
            <a:r>
              <a:rPr lang="ru-RU" dirty="0" smtClean="0"/>
              <a:t>Ученик 9Б класса</a:t>
            </a:r>
          </a:p>
          <a:p>
            <a:r>
              <a:rPr lang="ru-RU" dirty="0" smtClean="0"/>
              <a:t>Горячев Андрей</a:t>
            </a:r>
            <a:endParaRPr lang="ru-RU" dirty="0"/>
          </a:p>
        </p:txBody>
      </p:sp>
      <p:pic>
        <p:nvPicPr>
          <p:cNvPr id="6" name="Рисунок 5" descr="1239747522_i-40393.jpg"/>
          <p:cNvPicPr>
            <a:picLocks noChangeAspect="1"/>
          </p:cNvPicPr>
          <p:nvPr/>
        </p:nvPicPr>
        <p:blipFill>
          <a:blip r:embed="rId2" cstate="print"/>
          <a:stretch>
            <a:fillRect/>
          </a:stretch>
        </p:blipFill>
        <p:spPr>
          <a:xfrm>
            <a:off x="3500430" y="2643182"/>
            <a:ext cx="4937116" cy="2857520"/>
          </a:xfrm>
          <a:prstGeom prst="rect">
            <a:avLst/>
          </a:prstGeom>
        </p:spPr>
      </p:pic>
      <p:pic>
        <p:nvPicPr>
          <p:cNvPr id="7" name="Рисунок 6" descr="1335.jpg"/>
          <p:cNvPicPr>
            <a:picLocks noChangeAspect="1"/>
          </p:cNvPicPr>
          <p:nvPr/>
        </p:nvPicPr>
        <p:blipFill>
          <a:blip r:embed="rId3" cstate="print"/>
          <a:stretch>
            <a:fillRect/>
          </a:stretch>
        </p:blipFill>
        <p:spPr>
          <a:xfrm>
            <a:off x="642910" y="500042"/>
            <a:ext cx="1544422" cy="1410124"/>
          </a:xfrm>
          <a:prstGeom prst="rect">
            <a:avLst/>
          </a:prstGeom>
        </p:spPr>
      </p:pic>
      <p:sp>
        <p:nvSpPr>
          <p:cNvPr id="8" name="TextBox 7"/>
          <p:cNvSpPr txBox="1"/>
          <p:nvPr/>
        </p:nvSpPr>
        <p:spPr>
          <a:xfrm>
            <a:off x="2285984" y="6429396"/>
            <a:ext cx="5000660" cy="369332"/>
          </a:xfrm>
          <a:prstGeom prst="rect">
            <a:avLst/>
          </a:prstGeom>
          <a:noFill/>
        </p:spPr>
        <p:txBody>
          <a:bodyPr wrap="square" rtlCol="0">
            <a:spAutoFit/>
          </a:bodyPr>
          <a:lstStyle/>
          <a:p>
            <a:pPr algn="ctr"/>
            <a:r>
              <a:rPr lang="ru-RU" dirty="0" smtClean="0"/>
              <a:t>МОУ </a:t>
            </a:r>
            <a:r>
              <a:rPr lang="ru-RU" dirty="0" err="1" smtClean="0"/>
              <a:t>Осинская</a:t>
            </a:r>
            <a:r>
              <a:rPr lang="ru-RU" dirty="0" smtClean="0"/>
              <a:t> СОШ</a:t>
            </a:r>
            <a:endParaRPr lang="ru-RU" dirty="0"/>
          </a:p>
        </p:txBody>
      </p:sp>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5bf3bf35608a.jpg"/>
          <p:cNvPicPr>
            <a:picLocks noChangeAspect="1"/>
          </p:cNvPicPr>
          <p:nvPr/>
        </p:nvPicPr>
        <p:blipFill>
          <a:blip r:embed="rId2" cstate="print"/>
          <a:stretch>
            <a:fillRect/>
          </a:stretch>
        </p:blipFill>
        <p:spPr>
          <a:xfrm>
            <a:off x="0" y="0"/>
            <a:ext cx="8215338" cy="6858000"/>
          </a:xfrm>
          <a:prstGeom prst="rect">
            <a:avLst/>
          </a:prstGeom>
        </p:spPr>
      </p:pic>
    </p:spTree>
  </p:cSld>
  <p:clrMapOvr>
    <a:masterClrMapping/>
  </p:clrMapOvr>
  <p:transition spd="slow">
    <p:zoom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5bfc02f3066d.jpg"/>
          <p:cNvPicPr>
            <a:picLocks noChangeAspect="1"/>
          </p:cNvPicPr>
          <p:nvPr/>
        </p:nvPicPr>
        <p:blipFill>
          <a:blip r:embed="rId2" cstate="print"/>
          <a:stretch>
            <a:fillRect/>
          </a:stretch>
        </p:blipFill>
        <p:spPr>
          <a:xfrm>
            <a:off x="0" y="0"/>
            <a:ext cx="8215338" cy="6858000"/>
          </a:xfrm>
          <a:prstGeom prst="rect">
            <a:avLst/>
          </a:prstGeom>
        </p:spPr>
      </p:pic>
    </p:spTree>
  </p:cSld>
  <p:clrMapOvr>
    <a:masterClrMapping/>
  </p:clrMapOvr>
  <p:transition spd="slow">
    <p:whee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7_chernobyl.jpg"/>
          <p:cNvPicPr>
            <a:picLocks noChangeAspect="1"/>
          </p:cNvPicPr>
          <p:nvPr/>
        </p:nvPicPr>
        <p:blipFill>
          <a:blip r:embed="rId2" cstate="print"/>
          <a:stretch>
            <a:fillRect/>
          </a:stretch>
        </p:blipFill>
        <p:spPr>
          <a:xfrm>
            <a:off x="0" y="0"/>
            <a:ext cx="8143900" cy="6858000"/>
          </a:xfrm>
          <a:prstGeom prst="rect">
            <a:avLst/>
          </a:prstGeom>
        </p:spPr>
      </p:pic>
    </p:spTree>
  </p:cSld>
  <p:clrMapOvr>
    <a:masterClrMapping/>
  </p:clrMapOvr>
  <p:transition spd="slow">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1_chernobyl.jpg"/>
          <p:cNvPicPr>
            <a:picLocks noChangeAspect="1"/>
          </p:cNvPicPr>
          <p:nvPr/>
        </p:nvPicPr>
        <p:blipFill>
          <a:blip r:embed="rId2" cstate="print"/>
          <a:stretch>
            <a:fillRect/>
          </a:stretch>
        </p:blipFill>
        <p:spPr>
          <a:xfrm>
            <a:off x="0" y="0"/>
            <a:ext cx="8143900" cy="6858000"/>
          </a:xfrm>
          <a:prstGeom prst="rect">
            <a:avLst/>
          </a:prstGeom>
        </p:spPr>
      </p:pic>
    </p:spTree>
  </p:cSld>
  <p:clrMapOvr>
    <a:masterClrMapping/>
  </p:clrMapOvr>
  <p:transition spd="slow">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3_chernobyl.jpg"/>
          <p:cNvPicPr>
            <a:picLocks noChangeAspect="1"/>
          </p:cNvPicPr>
          <p:nvPr/>
        </p:nvPicPr>
        <p:blipFill>
          <a:blip r:embed="rId2" cstate="print"/>
          <a:stretch>
            <a:fillRect/>
          </a:stretch>
        </p:blipFill>
        <p:spPr>
          <a:xfrm>
            <a:off x="0" y="0"/>
            <a:ext cx="8143900" cy="6858000"/>
          </a:xfrm>
          <a:prstGeom prst="rect">
            <a:avLst/>
          </a:prstGeom>
        </p:spPr>
      </p:pic>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4_chernobyl.jpg"/>
          <p:cNvPicPr>
            <a:picLocks noChangeAspect="1"/>
          </p:cNvPicPr>
          <p:nvPr/>
        </p:nvPicPr>
        <p:blipFill>
          <a:blip r:embed="rId2" cstate="print"/>
          <a:stretch>
            <a:fillRect/>
          </a:stretch>
        </p:blipFill>
        <p:spPr>
          <a:xfrm>
            <a:off x="0" y="0"/>
            <a:ext cx="8143900" cy="6858000"/>
          </a:xfrm>
          <a:prstGeom prst="rect">
            <a:avLst/>
          </a:prstGeom>
        </p:spPr>
      </p:pic>
    </p:spTree>
  </p:cSld>
  <p:clrMapOvr>
    <a:masterClrMapping/>
  </p:clrMapOvr>
  <p:transition spd="slow">
    <p:checke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9_chernobyl.jpg"/>
          <p:cNvPicPr>
            <a:picLocks noChangeAspect="1"/>
          </p:cNvPicPr>
          <p:nvPr/>
        </p:nvPicPr>
        <p:blipFill>
          <a:blip r:embed="rId2" cstate="print"/>
          <a:stretch>
            <a:fillRect/>
          </a:stretch>
        </p:blipFill>
        <p:spPr>
          <a:xfrm>
            <a:off x="0" y="0"/>
            <a:ext cx="8143900" cy="6858000"/>
          </a:xfrm>
          <a:prstGeom prst="rect">
            <a:avLst/>
          </a:prstGeom>
        </p:spPr>
      </p:pic>
    </p:spTree>
  </p:cSld>
  <p:clrMapOvr>
    <a:masterClrMapping/>
  </p:clrMapOvr>
  <p:transition spd="slow">
    <p:push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55_chernobyl.jpg"/>
          <p:cNvPicPr>
            <a:picLocks noChangeAspect="1"/>
          </p:cNvPicPr>
          <p:nvPr/>
        </p:nvPicPr>
        <p:blipFill>
          <a:blip r:embed="rId2" cstate="print"/>
          <a:stretch>
            <a:fillRect/>
          </a:stretch>
        </p:blipFill>
        <p:spPr>
          <a:xfrm>
            <a:off x="0" y="0"/>
            <a:ext cx="8215338" cy="6858000"/>
          </a:xfrm>
          <a:prstGeom prst="rect">
            <a:avLst/>
          </a:prstGeom>
        </p:spPr>
      </p:pic>
    </p:spTree>
  </p:cSld>
  <p:clrMapOvr>
    <a:masterClrMapping/>
  </p:clrMapOvr>
  <p:transition spd="slow">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63_chernobyl.jpg"/>
          <p:cNvPicPr>
            <a:picLocks noChangeAspect="1"/>
          </p:cNvPicPr>
          <p:nvPr/>
        </p:nvPicPr>
        <p:blipFill>
          <a:blip r:embed="rId2" cstate="print"/>
          <a:stretch>
            <a:fillRect/>
          </a:stretch>
        </p:blipFill>
        <p:spPr>
          <a:xfrm>
            <a:off x="0" y="0"/>
            <a:ext cx="8143900" cy="6858000"/>
          </a:xfrm>
          <a:prstGeom prst="rect">
            <a:avLst/>
          </a:prstGeom>
        </p:spPr>
      </p:pic>
    </p:spTree>
  </p:cSld>
  <p:clrMapOvr>
    <a:masterClrMapping/>
  </p:clrMapOvr>
  <p:transition spd="slow">
    <p:spli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Рисунок12.jpg"/>
          <p:cNvPicPr>
            <a:picLocks noChangeAspect="1"/>
          </p:cNvPicPr>
          <p:nvPr/>
        </p:nvPicPr>
        <p:blipFill>
          <a:blip r:embed="rId2" cstate="print"/>
          <a:stretch>
            <a:fillRect/>
          </a:stretch>
        </p:blipFill>
        <p:spPr>
          <a:xfrm>
            <a:off x="19244" y="0"/>
            <a:ext cx="8196094" cy="6858000"/>
          </a:xfrm>
          <a:prstGeom prst="rect">
            <a:avLst/>
          </a:prstGeom>
        </p:spPr>
      </p:pic>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757.jpg"/>
          <p:cNvPicPr>
            <a:picLocks noGrp="1" noChangeAspect="1"/>
          </p:cNvPicPr>
          <p:nvPr>
            <p:ph sz="half" idx="1"/>
          </p:nvPr>
        </p:nvPicPr>
        <p:blipFill>
          <a:blip r:embed="rId2" cstate="print"/>
          <a:stretch>
            <a:fillRect/>
          </a:stretch>
        </p:blipFill>
        <p:spPr>
          <a:xfrm>
            <a:off x="571472" y="500042"/>
            <a:ext cx="3714051" cy="5191939"/>
          </a:xfrm>
        </p:spPr>
      </p:pic>
      <p:sp>
        <p:nvSpPr>
          <p:cNvPr id="6" name="TextBox 5"/>
          <p:cNvSpPr txBox="1"/>
          <p:nvPr/>
        </p:nvSpPr>
        <p:spPr>
          <a:xfrm>
            <a:off x="4500562" y="1857364"/>
            <a:ext cx="3214710" cy="369332"/>
          </a:xfrm>
          <a:prstGeom prst="rect">
            <a:avLst/>
          </a:prstGeom>
          <a:noFill/>
        </p:spPr>
        <p:txBody>
          <a:bodyPr wrap="square" rtlCol="0">
            <a:spAutoFit/>
          </a:bodyPr>
          <a:lstStyle/>
          <a:p>
            <a:endParaRPr lang="ru-RU" dirty="0"/>
          </a:p>
        </p:txBody>
      </p:sp>
      <p:sp>
        <p:nvSpPr>
          <p:cNvPr id="7" name="TextBox 6"/>
          <p:cNvSpPr txBox="1"/>
          <p:nvPr/>
        </p:nvSpPr>
        <p:spPr>
          <a:xfrm>
            <a:off x="4652962" y="2009764"/>
            <a:ext cx="3214710" cy="369332"/>
          </a:xfrm>
          <a:prstGeom prst="rect">
            <a:avLst/>
          </a:prstGeom>
          <a:noFill/>
        </p:spPr>
        <p:txBody>
          <a:bodyPr wrap="square" rtlCol="0">
            <a:spAutoFit/>
          </a:bodyPr>
          <a:lstStyle/>
          <a:p>
            <a:endParaRPr lang="ru-RU" dirty="0"/>
          </a:p>
        </p:txBody>
      </p:sp>
      <p:sp>
        <p:nvSpPr>
          <p:cNvPr id="9" name="TextBox 8"/>
          <p:cNvSpPr txBox="1"/>
          <p:nvPr/>
        </p:nvSpPr>
        <p:spPr>
          <a:xfrm>
            <a:off x="4643438" y="500042"/>
            <a:ext cx="3071834" cy="4662815"/>
          </a:xfrm>
          <a:prstGeom prst="rect">
            <a:avLst/>
          </a:prstGeom>
          <a:noFill/>
        </p:spPr>
        <p:txBody>
          <a:bodyPr wrap="square" rtlCol="0">
            <a:spAutoFit/>
          </a:bodyPr>
          <a:lstStyle/>
          <a:p>
            <a:r>
              <a:rPr lang="ru-RU" sz="1100" dirty="0" smtClean="0"/>
              <a:t>Разрушение 26 апреля 1986 года четвёртого энергоблока Чернобыльской атомной электростанции  расположенной на территории  Украинской ССР (ныне — Украина). Разрушение носило взрывной характер, реактор был полностью разрушен, и в окружающую среду было выброшено большое количество  радиоактивных веществ. Авария расценивается как крупнейшая в своём роде за всю историю ядерной энергетики , как по предполагаемому количеству погибших и пострадавших от её последствий людей, так и по экономическому  ущербу. На момент аварии Чернобыльская АЭС была самой мощной в СССР. 31 человек погиб в течение первых трех месяцев после аварии; отдалённые последствия облучения, выявленные за последующие 15 лет, стали причиной гибели от 60 до 80 человек. 134 человека перенесли лучевую болезнь той или иной степени тяжести, более 115 тыс. человек из 30-километровой зоны были эвакуированы. Для ликвидации последствий были мобилизованы значительные ресурсы, более 600 тыс. человек участвовали в ликвидации последствий аварии</a:t>
            </a:r>
            <a:endParaRPr lang="ru-RU" sz="1100" dirty="0"/>
          </a:p>
        </p:txBody>
      </p:sp>
    </p:spTree>
  </p:cSld>
  <p:clrMapOvr>
    <a:masterClrMapping/>
  </p:clrMapOvr>
  <p:transition spd="slow">
    <p:plus/>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Рисунок4.jpg"/>
          <p:cNvPicPr>
            <a:picLocks noGrp="1" noChangeAspect="1"/>
          </p:cNvPicPr>
          <p:nvPr>
            <p:ph sz="half" idx="2"/>
          </p:nvPr>
        </p:nvPicPr>
        <p:blipFill>
          <a:blip r:embed="rId2" cstate="print"/>
          <a:stretch>
            <a:fillRect/>
          </a:stretch>
        </p:blipFill>
        <p:spPr>
          <a:xfrm>
            <a:off x="3786182" y="642919"/>
            <a:ext cx="3729740" cy="4883170"/>
          </a:xfrm>
        </p:spPr>
      </p:pic>
      <p:sp>
        <p:nvSpPr>
          <p:cNvPr id="1026" name="Rectangle 2"/>
          <p:cNvSpPr>
            <a:spLocks noChangeArrowheads="1"/>
          </p:cNvSpPr>
          <p:nvPr/>
        </p:nvSpPr>
        <p:spPr bwMode="auto">
          <a:xfrm>
            <a:off x="214282" y="1091027"/>
            <a:ext cx="3143240"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Эта фотография была сделана в 16 часов, через 14 часов после катастрофы. Фото сделано из окна первого вертолета, облетевшего эпицентр катастрофы, для того, чтобы замерить уровень радиационного излучения. Взорвавшийся реактор кажется слегка затуманенным из-за высокого уровня радиации, радиацией объясняется и то, что снимок сделан через закрытое окно. Позднее, дозиметристы выяснили, что уровень радиационного фона равнялся 1500 </a:t>
            </a:r>
            <a:r>
              <a:rPr kumimoji="0" lang="ru-RU" sz="1400" b="1" i="1"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р</a:t>
            </a:r>
            <a:r>
              <a:rPr kumimoji="0" lang="ru-RU" sz="1400" b="1"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/в час, хотя счетчики, не рассчитанные на такой высокий уровень, показывали всего 500 рентген в час.</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pull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2.jpg"/>
          <p:cNvPicPr>
            <a:picLocks noGrp="1" noChangeAspect="1"/>
          </p:cNvPicPr>
          <p:nvPr>
            <p:ph sz="half" idx="1"/>
          </p:nvPr>
        </p:nvPicPr>
        <p:blipFill>
          <a:blip r:embed="rId2" cstate="print"/>
          <a:stretch>
            <a:fillRect/>
          </a:stretch>
        </p:blipFill>
        <p:spPr>
          <a:xfrm>
            <a:off x="214282" y="928670"/>
            <a:ext cx="3857651" cy="5197493"/>
          </a:xfrm>
        </p:spPr>
      </p:pic>
      <p:sp>
        <p:nvSpPr>
          <p:cNvPr id="6" name="TextBox 5"/>
          <p:cNvSpPr txBox="1"/>
          <p:nvPr/>
        </p:nvSpPr>
        <p:spPr>
          <a:xfrm>
            <a:off x="4500562" y="928670"/>
            <a:ext cx="3429024" cy="2585323"/>
          </a:xfrm>
          <a:prstGeom prst="rect">
            <a:avLst/>
          </a:prstGeom>
          <a:noFill/>
        </p:spPr>
        <p:txBody>
          <a:bodyPr wrap="square" rtlCol="0">
            <a:spAutoFit/>
          </a:bodyPr>
          <a:lstStyle/>
          <a:p>
            <a:r>
              <a:rPr lang="ru-RU" dirty="0" smtClean="0"/>
              <a:t>На десятый день мощность выбросов упала – </a:t>
            </a:r>
          </a:p>
          <a:p>
            <a:r>
              <a:rPr lang="ru-RU" dirty="0" smtClean="0"/>
              <a:t>до одного процента. Наступила нервная разрядка. </a:t>
            </a:r>
          </a:p>
          <a:p>
            <a:endParaRPr lang="ru-RU" dirty="0" smtClean="0"/>
          </a:p>
          <a:p>
            <a:r>
              <a:rPr lang="ru-RU" dirty="0" smtClean="0"/>
              <a:t>В первые дни, когда извержение было в самом разгаре, воздушные потоки двигались на Беларусь. </a:t>
            </a:r>
            <a:endParaRPr lang="ru-RU" dirty="0"/>
          </a:p>
        </p:txBody>
      </p:sp>
    </p:spTree>
  </p:cSld>
  <p:clrMapOvr>
    <a:masterClrMapping/>
  </p:clrMapOvr>
  <p:transition spd="slow">
    <p:wheel spokes="2"/>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785794"/>
            <a:ext cx="7242048" cy="1143000"/>
          </a:xfrm>
        </p:spPr>
        <p:txBody>
          <a:bodyPr>
            <a:normAutofit fontScale="90000"/>
          </a:bodyPr>
          <a:lstStyle/>
          <a:p>
            <a:pPr algn="ctr"/>
            <a:r>
              <a:rPr lang="ru-RU" sz="4400" dirty="0" smtClean="0"/>
              <a:t>Д</a:t>
            </a:r>
            <a:r>
              <a:rPr lang="ru-RU" dirty="0" smtClean="0"/>
              <a:t>олговременные последствия</a:t>
            </a:r>
            <a:br>
              <a:rPr lang="ru-RU" dirty="0" smtClean="0"/>
            </a:br>
            <a:endParaRPr lang="ru-RU" dirty="0"/>
          </a:p>
        </p:txBody>
      </p:sp>
      <p:sp>
        <p:nvSpPr>
          <p:cNvPr id="20481" name="Rectangle 1"/>
          <p:cNvSpPr>
            <a:spLocks noChangeArrowheads="1"/>
          </p:cNvSpPr>
          <p:nvPr/>
        </p:nvSpPr>
        <p:spPr bwMode="auto">
          <a:xfrm>
            <a:off x="0" y="1595224"/>
            <a:ext cx="4143404" cy="52552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ru-RU" sz="1050" b="0" i="0" u="none" strike="noStrike" cap="none" normalizeH="0" baseline="0" dirty="0" smtClean="0">
                <a:ln>
                  <a:noFill/>
                </a:ln>
                <a:effectLst/>
                <a:latin typeface="Arial" pitchFamily="34" charset="0"/>
                <a:cs typeface="Arial" pitchFamily="34" charset="0"/>
              </a:rPr>
              <a:t>В результате аварии из сельскохозяйственного оборота было выведено около 5 </a:t>
            </a:r>
            <a:r>
              <a:rPr kumimoji="0" lang="ru-RU" sz="1050" b="0" i="0" u="none" strike="noStrike" cap="none" normalizeH="0" baseline="0" dirty="0" err="1" smtClean="0">
                <a:ln>
                  <a:noFill/>
                </a:ln>
                <a:effectLst/>
                <a:latin typeface="Arial" pitchFamily="34" charset="0"/>
                <a:cs typeface="Arial" pitchFamily="34" charset="0"/>
              </a:rPr>
              <a:t>млн</a:t>
            </a:r>
            <a:r>
              <a:rPr kumimoji="0" lang="ru-RU" sz="1050" b="0" i="0" u="none" strike="noStrike" cap="none" normalizeH="0" baseline="0" dirty="0" smtClean="0">
                <a:ln>
                  <a:noFill/>
                </a:ln>
                <a:effectLst/>
                <a:latin typeface="Arial" pitchFamily="34" charset="0"/>
                <a:cs typeface="Arial" pitchFamily="34" charset="0"/>
              </a:rPr>
              <a:t> га земель, вокруг АЭС создана</a:t>
            </a:r>
            <a:r>
              <a:rPr kumimoji="0" lang="ru-RU" sz="1050" b="0" i="0" u="none" strike="noStrike" cap="none" normalizeH="0" dirty="0" smtClean="0">
                <a:ln>
                  <a:noFill/>
                </a:ln>
                <a:effectLst/>
                <a:latin typeface="Arial" pitchFamily="34" charset="0"/>
                <a:cs typeface="Arial" pitchFamily="34" charset="0"/>
              </a:rPr>
              <a:t> 30-километровая зона отчуждения</a:t>
            </a:r>
            <a:r>
              <a:rPr lang="ru-RU" sz="1050" dirty="0" smtClean="0"/>
              <a:t>, уничтожены и захоронены (закопаны тяжёлой техникой) сотни мелких населённых пунктов.</a:t>
            </a:r>
            <a:endParaRPr kumimoji="0" lang="ru-RU"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050" b="0" i="0" u="none" strike="noStrike" cap="none" normalizeH="0" baseline="0" dirty="0" smtClean="0">
                <a:ln>
                  <a:noFill/>
                </a:ln>
                <a:solidFill>
                  <a:schemeClr val="tx1"/>
                </a:solidFill>
                <a:effectLst/>
                <a:latin typeface="Arial" pitchFamily="34" charset="0"/>
                <a:cs typeface="Arial" pitchFamily="34" charset="0"/>
              </a:rPr>
              <a:t>Карта радиоактивного загрязнения нуклидом цезии-137: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050" b="0" i="0" u="none" strike="noStrike" cap="none" normalizeH="0" baseline="0" dirty="0" smtClean="0">
                <a:ln>
                  <a:noFill/>
                </a:ln>
                <a:solidFill>
                  <a:schemeClr val="tx1"/>
                </a:solidFill>
                <a:effectLst/>
                <a:latin typeface="Arial" pitchFamily="34" charset="0"/>
                <a:cs typeface="Arial" pitchFamily="34" charset="0"/>
              </a:rPr>
              <a:t>Перед аварией в реакторе четвёртого блока находилось 180—190 тонн ядерного топлива (диоксид урана). По оценкам, которые в настоящее время считаются наиболее достоверными, в окружающую среду было выброшено от 5 до 30 % от этого количества. Некоторые исследователи оспаривают эти данные, ссылаясь на имеющиеся фотографии и наблюдения очевидцев, которые показывают, что реактор практически пуст. Следует, однако, учитывать, что объём 180 тонн диоксида урана составляет лишь незначительную часть от объёма реактора. Реактор в основном был заполнен графитом; считается, что он сгорел в первые дни после аварии. Кроме того, часть содержимого реактора расплавилась и переместилась через разломы внизу корпуса реактора за его пределы.</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050" b="0" i="0" u="none" strike="noStrike" cap="none" normalizeH="0" baseline="0" dirty="0" smtClean="0">
                <a:ln>
                  <a:noFill/>
                </a:ln>
                <a:solidFill>
                  <a:schemeClr val="tx1"/>
                </a:solidFill>
                <a:effectLst/>
                <a:latin typeface="Arial" pitchFamily="34" charset="0"/>
                <a:cs typeface="Arial" pitchFamily="34" charset="0"/>
              </a:rPr>
              <a:t>Кроме топлива, в активной зоне в момент аварии содержались продукты деления и трансурановые элементы — различные радиоактивные изотопы, накопившиеся во время работы реактора. Именно они представляют наибольшую радиационную опасность. Большая их часть осталась внутри реактора, но наиболее летучие вещества были выброшены наружу, в том числе:</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050" b="0" i="0" u="none" strike="noStrike" cap="none" normalizeH="0" baseline="0" dirty="0" smtClean="0">
                <a:ln>
                  <a:noFill/>
                </a:ln>
                <a:solidFill>
                  <a:schemeClr val="tx1"/>
                </a:solidFill>
                <a:effectLst/>
                <a:latin typeface="Arial" pitchFamily="34" charset="0"/>
                <a:cs typeface="Arial" pitchFamily="34" charset="0"/>
              </a:rPr>
              <a:t>все благородные газы, содержавшиеся в реакторе;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050" b="0" i="0" u="none" strike="noStrike" cap="none" normalizeH="0" baseline="0" dirty="0" smtClean="0">
                <a:ln>
                  <a:noFill/>
                </a:ln>
                <a:solidFill>
                  <a:schemeClr val="tx1"/>
                </a:solidFill>
                <a:effectLst/>
                <a:latin typeface="Arial" pitchFamily="34" charset="0"/>
                <a:cs typeface="Arial" pitchFamily="34" charset="0"/>
              </a:rPr>
              <a:t>примерно 55 % йода в виде смеси пара и твёрдых частиц, а также в составе органических соединений;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050" b="0" i="0" u="none" strike="noStrike" cap="none" normalizeH="0" baseline="0" dirty="0" smtClean="0">
                <a:ln>
                  <a:noFill/>
                </a:ln>
                <a:solidFill>
                  <a:schemeClr val="tx1"/>
                </a:solidFill>
                <a:effectLst/>
                <a:latin typeface="Arial" pitchFamily="34" charset="0"/>
                <a:cs typeface="Arial" pitchFamily="34" charset="0"/>
              </a:rPr>
              <a:t>цезий и теллур в виде аэрозолей.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3" name="Содержимое 12" descr="350px-Tchernobyl_radiation_1996-ru.svg.png"/>
          <p:cNvPicPr>
            <a:picLocks noGrp="1" noChangeAspect="1"/>
          </p:cNvPicPr>
          <p:nvPr>
            <p:ph sz="half" idx="2"/>
          </p:nvPr>
        </p:nvPicPr>
        <p:blipFill>
          <a:blip r:embed="rId2" cstate="print"/>
          <a:stretch>
            <a:fillRect/>
          </a:stretch>
        </p:blipFill>
        <p:spPr>
          <a:xfrm>
            <a:off x="4071934" y="1714488"/>
            <a:ext cx="4000528" cy="4929222"/>
          </a:xfrm>
        </p:spPr>
      </p:pic>
    </p:spTree>
  </p:cSld>
  <p:clrMapOvr>
    <a:masterClrMapping/>
  </p:clrMapOvr>
  <p:transition spd="slow">
    <p:split orient="vert"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Рисунок5.jpg"/>
          <p:cNvPicPr>
            <a:picLocks noGrp="1" noChangeAspect="1"/>
          </p:cNvPicPr>
          <p:nvPr>
            <p:ph idx="1"/>
          </p:nvPr>
        </p:nvPicPr>
        <p:blipFill>
          <a:blip r:embed="rId2" cstate="print"/>
          <a:stretch>
            <a:fillRect/>
          </a:stretch>
        </p:blipFill>
        <p:spPr>
          <a:xfrm>
            <a:off x="0" y="0"/>
            <a:ext cx="8143900" cy="6858000"/>
          </a:xfrm>
        </p:spPr>
      </p:pic>
      <p:sp>
        <p:nvSpPr>
          <p:cNvPr id="5" name="TextBox 4"/>
          <p:cNvSpPr txBox="1"/>
          <p:nvPr/>
        </p:nvSpPr>
        <p:spPr>
          <a:xfrm>
            <a:off x="0" y="6000768"/>
            <a:ext cx="8143900" cy="646331"/>
          </a:xfrm>
          <a:prstGeom prst="rect">
            <a:avLst/>
          </a:prstGeom>
          <a:noFill/>
        </p:spPr>
        <p:txBody>
          <a:bodyPr wrap="square" rtlCol="0">
            <a:spAutoFit/>
          </a:bodyPr>
          <a:lstStyle/>
          <a:p>
            <a:r>
              <a:rPr lang="ru-RU" dirty="0" smtClean="0">
                <a:latin typeface="Constantia" pitchFamily="18" charset="0"/>
              </a:rPr>
              <a:t>Каждый день, начиная с первого, вертолеты совершали по пять вылетов для выяснения обстановки, царящей в разрушенном реакторе.</a:t>
            </a:r>
            <a:endParaRPr lang="ru-RU" dirty="0">
              <a:latin typeface="Constantia" pitchFamily="18" charset="0"/>
            </a:endParaRPr>
          </a:p>
        </p:txBody>
      </p:sp>
    </p:spTree>
  </p:cSld>
  <p:clrMapOvr>
    <a:masterClrMapping/>
  </p:clrMapOvr>
  <p:transition spd="slow">
    <p:wheel spokes="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Рисунок8.jpg"/>
          <p:cNvPicPr>
            <a:picLocks noGrp="1" noChangeAspect="1"/>
          </p:cNvPicPr>
          <p:nvPr>
            <p:ph sz="half" idx="1"/>
          </p:nvPr>
        </p:nvPicPr>
        <p:blipFill>
          <a:blip r:embed="rId2" cstate="print"/>
          <a:stretch>
            <a:fillRect/>
          </a:stretch>
        </p:blipFill>
        <p:spPr>
          <a:xfrm>
            <a:off x="699654" y="1071546"/>
            <a:ext cx="3515156" cy="5054617"/>
          </a:xfrm>
        </p:spPr>
      </p:pic>
      <p:sp>
        <p:nvSpPr>
          <p:cNvPr id="6" name="TextBox 5"/>
          <p:cNvSpPr txBox="1"/>
          <p:nvPr/>
        </p:nvSpPr>
        <p:spPr>
          <a:xfrm>
            <a:off x="4429124" y="1000108"/>
            <a:ext cx="3214710" cy="5262979"/>
          </a:xfrm>
          <a:prstGeom prst="rect">
            <a:avLst/>
          </a:prstGeom>
          <a:noFill/>
        </p:spPr>
        <p:txBody>
          <a:bodyPr wrap="square" rtlCol="0">
            <a:spAutoFit/>
          </a:bodyPr>
          <a:lstStyle/>
          <a:p>
            <a:r>
              <a:rPr lang="ru-RU" sz="1600" dirty="0" smtClean="0">
                <a:latin typeface="Constantia" pitchFamily="18" charset="0"/>
              </a:rPr>
              <a:t>Большинство ликвидаторов были простыми резервистами, призванными в ВС для содействия ликвидаторским работам, либо служащие войск РХБЗ. Вооруженные силы не были оснащены соответствующим обмундированием, предназначенным для работы в условиях высокой радиоактивной зараженности. Те, кто был назначен работать в наиболее опасных зонах, были одеты в собственную форму или одежду, и единственной защитой служили сшитые свинцовые пластины толщиной 2-4 мм и простые респираторы. Сверху надевались резиновые фартуки.</a:t>
            </a:r>
            <a:endParaRPr lang="ru-RU" sz="1600" dirty="0"/>
          </a:p>
        </p:txBody>
      </p:sp>
    </p:spTree>
  </p:cSld>
  <p:clrMapOvr>
    <a:masterClrMapping/>
  </p:clrMapOvr>
  <p:transition spd="slow">
    <p:pull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Рисунок9.jpg"/>
          <p:cNvPicPr>
            <a:picLocks noGrp="1" noChangeAspect="1"/>
          </p:cNvPicPr>
          <p:nvPr>
            <p:ph idx="1"/>
          </p:nvPr>
        </p:nvPicPr>
        <p:blipFill>
          <a:blip r:embed="rId2" cstate="print"/>
          <a:stretch>
            <a:fillRect/>
          </a:stretch>
        </p:blipFill>
        <p:spPr>
          <a:xfrm>
            <a:off x="428596" y="357166"/>
            <a:ext cx="7239000" cy="4000528"/>
          </a:xfrm>
        </p:spPr>
      </p:pic>
      <p:sp>
        <p:nvSpPr>
          <p:cNvPr id="5" name="TextBox 4"/>
          <p:cNvSpPr txBox="1"/>
          <p:nvPr/>
        </p:nvSpPr>
        <p:spPr>
          <a:xfrm>
            <a:off x="500034" y="4572008"/>
            <a:ext cx="7215238" cy="1661993"/>
          </a:xfrm>
          <a:prstGeom prst="rect">
            <a:avLst/>
          </a:prstGeom>
          <a:noFill/>
        </p:spPr>
        <p:txBody>
          <a:bodyPr wrap="square" rtlCol="0">
            <a:spAutoFit/>
          </a:bodyPr>
          <a:lstStyle/>
          <a:p>
            <a:r>
              <a:rPr lang="ru-RU" sz="1400" dirty="0" smtClean="0">
                <a:latin typeface="Constantia" pitchFamily="18" charset="0"/>
              </a:rPr>
              <a:t>Засветы снизу на фотографии - результат высокого уровня радиации. На остатках крыши четвертого реактора. Люди разгребают радиоактивные обломки и сбрасывают их вниз. Каждый визит продолжался не более 60 секунд, так как нахождение на крыше более долгое время грозило немедленной смертью. Каждые 60 секунд слышался звук завывающей сирены, который свидетельствовал об окончании очередной смены, после чего на крышу выходили новые "биологические роботы".</a:t>
            </a:r>
            <a:r>
              <a:rPr lang="ru-RU" dirty="0" smtClean="0">
                <a:latin typeface="Constantia" pitchFamily="18" charset="0"/>
              </a:rPr>
              <a:t/>
            </a:r>
            <a:br>
              <a:rPr lang="ru-RU" dirty="0" smtClean="0">
                <a:latin typeface="Constantia" pitchFamily="18" charset="0"/>
              </a:rPr>
            </a:br>
            <a:endParaRPr lang="ru-RU" dirty="0">
              <a:latin typeface="Constantia" pitchFamily="18" charset="0"/>
            </a:endParaRPr>
          </a:p>
        </p:txBody>
      </p:sp>
    </p:spTree>
  </p:cSld>
  <p:clrMapOvr>
    <a:masterClrMapping/>
  </p:clrMapOvr>
  <p:transition spd="slow">
    <p:blinds/>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Рисунок6.jpg"/>
          <p:cNvPicPr>
            <a:picLocks noGrp="1" noChangeAspect="1"/>
          </p:cNvPicPr>
          <p:nvPr>
            <p:ph sz="half" idx="1"/>
          </p:nvPr>
        </p:nvPicPr>
        <p:blipFill>
          <a:blip r:embed="rId3" cstate="print"/>
          <a:stretch>
            <a:fillRect/>
          </a:stretch>
        </p:blipFill>
        <p:spPr>
          <a:xfrm>
            <a:off x="642910" y="1071546"/>
            <a:ext cx="3061129" cy="4525963"/>
          </a:xfrm>
        </p:spPr>
      </p:pic>
      <p:sp>
        <p:nvSpPr>
          <p:cNvPr id="6" name="TextBox 5"/>
          <p:cNvSpPr txBox="1"/>
          <p:nvPr/>
        </p:nvSpPr>
        <p:spPr>
          <a:xfrm>
            <a:off x="4071934" y="1071546"/>
            <a:ext cx="3571900" cy="2862322"/>
          </a:xfrm>
          <a:prstGeom prst="rect">
            <a:avLst/>
          </a:prstGeom>
          <a:noFill/>
        </p:spPr>
        <p:txBody>
          <a:bodyPr wrap="square" rtlCol="0">
            <a:spAutoFit/>
          </a:bodyPr>
          <a:lstStyle/>
          <a:p>
            <a:r>
              <a:rPr lang="ru-RU" dirty="0" smtClean="0">
                <a:latin typeface="Constantia" pitchFamily="18" charset="0"/>
              </a:rPr>
              <a:t>После эвакуации населения из поселка Припять ликвидаторы смывают радиоактивную пыль с улиц, деревьев и домов. Жидкость, которой поливали всю зараженную местность, называли "бурда". Эта клейкая субстанция прибивала радиоактивную пыль к земле и склеивала ее. </a:t>
            </a:r>
            <a:endParaRPr lang="ru-RU" dirty="0">
              <a:latin typeface="Constantia" pitchFamily="18" charset="0"/>
            </a:endParaRPr>
          </a:p>
        </p:txBody>
      </p:sp>
      <p:sp>
        <p:nvSpPr>
          <p:cNvPr id="8" name="TextBox 7"/>
          <p:cNvSpPr txBox="1"/>
          <p:nvPr/>
        </p:nvSpPr>
        <p:spPr>
          <a:xfrm>
            <a:off x="4000496" y="3929066"/>
            <a:ext cx="3357586" cy="2246769"/>
          </a:xfrm>
          <a:prstGeom prst="rect">
            <a:avLst/>
          </a:prstGeom>
          <a:noFill/>
        </p:spPr>
        <p:txBody>
          <a:bodyPr wrap="square" rtlCol="0">
            <a:spAutoFit/>
          </a:bodyPr>
          <a:lstStyle/>
          <a:p>
            <a:r>
              <a:rPr lang="ru-RU" sz="1400" b="1" i="1" dirty="0" smtClean="0">
                <a:latin typeface="Constantia" pitchFamily="18" charset="0"/>
              </a:rPr>
              <a:t>Каждый день вертолеты распыляли "бурду" над территорией ЧАЭС. После того, как "бурда" подсыхала, ее просто скатывали как ковер и захоранивали в радиационных могильниках. Рецепт жидкости разработан в Институте Атомной Физики академиком Курчатовым.</a:t>
            </a:r>
            <a:endParaRPr lang="ru-RU" sz="1400" b="1" i="1" dirty="0">
              <a:latin typeface="Constantia" pitchFamily="18" charset="0"/>
            </a:endParaRPr>
          </a:p>
        </p:txBody>
      </p:sp>
      <p:pic>
        <p:nvPicPr>
          <p:cNvPr id="9" name="Нина_Мельник_диктор_Припятского_гоодского_радио____Сообщение_об_аварии_на_ЧАЭС_____.mp3">
            <a:hlinkClick r:id="" action="ppaction://media"/>
          </p:cNvPr>
          <p:cNvPicPr>
            <a:picLocks noRot="1" noChangeAspect="1"/>
          </p:cNvPicPr>
          <p:nvPr>
            <a:audioFile r:link="rId1"/>
          </p:nvPr>
        </p:nvPicPr>
        <p:blipFill>
          <a:blip r:embed="rId4" cstate="print"/>
          <a:stretch>
            <a:fillRect/>
          </a:stretch>
        </p:blipFill>
        <p:spPr>
          <a:xfrm>
            <a:off x="928662" y="5857892"/>
            <a:ext cx="304800" cy="304800"/>
          </a:xfrm>
          <a:prstGeom prst="rect">
            <a:avLst/>
          </a:prstGeom>
        </p:spPr>
      </p:pic>
    </p:spTree>
  </p:cSld>
  <p:clrMapOvr>
    <a:masterClrMapping/>
  </p:clrMapOvr>
  <p:transition spd="slow">
    <p:cover dir="lu"/>
  </p:transition>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53944" fill="hold"/>
                                        <p:tgtEl>
                                          <p:spTgt spid="9"/>
                                        </p:tgtEl>
                                      </p:cBhvr>
                                    </p:cmd>
                                  </p:childTnLst>
                                </p:cTn>
                              </p:par>
                            </p:childTnLst>
                          </p:cTn>
                        </p:par>
                      </p:childTnLst>
                    </p:cTn>
                  </p:par>
                </p:childTnLst>
              </p:cTn>
              <p:nextCondLst>
                <p:cond evt="onClick" delay="0">
                  <p:tgtEl>
                    <p:spTgt spid="9"/>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Рисунок1.jpg"/>
          <p:cNvPicPr>
            <a:picLocks noGrp="1" noChangeAspect="1"/>
          </p:cNvPicPr>
          <p:nvPr>
            <p:ph sz="half" idx="1"/>
          </p:nvPr>
        </p:nvPicPr>
        <p:blipFill>
          <a:blip r:embed="rId2" cstate="print"/>
          <a:stretch>
            <a:fillRect/>
          </a:stretch>
        </p:blipFill>
        <p:spPr>
          <a:xfrm>
            <a:off x="357158" y="642918"/>
            <a:ext cx="2956560" cy="4059534"/>
          </a:xfrm>
        </p:spPr>
      </p:pic>
      <p:pic>
        <p:nvPicPr>
          <p:cNvPr id="6" name="Содержимое 5" descr="Рисунок2.jpg"/>
          <p:cNvPicPr>
            <a:picLocks noGrp="1" noChangeAspect="1"/>
          </p:cNvPicPr>
          <p:nvPr>
            <p:ph sz="half" idx="2"/>
          </p:nvPr>
        </p:nvPicPr>
        <p:blipFill>
          <a:blip r:embed="rId3" cstate="print"/>
          <a:stretch>
            <a:fillRect/>
          </a:stretch>
        </p:blipFill>
        <p:spPr>
          <a:xfrm>
            <a:off x="4000496" y="4071942"/>
            <a:ext cx="3521075" cy="2523038"/>
          </a:xfrm>
        </p:spPr>
      </p:pic>
      <p:sp>
        <p:nvSpPr>
          <p:cNvPr id="8" name="TextBox 7"/>
          <p:cNvSpPr txBox="1"/>
          <p:nvPr/>
        </p:nvSpPr>
        <p:spPr>
          <a:xfrm>
            <a:off x="3428992" y="0"/>
            <a:ext cx="4643470" cy="3785652"/>
          </a:xfrm>
          <a:prstGeom prst="rect">
            <a:avLst/>
          </a:prstGeom>
          <a:noFill/>
        </p:spPr>
        <p:txBody>
          <a:bodyPr wrap="square" rtlCol="0">
            <a:spAutoFit/>
          </a:bodyPr>
          <a:lstStyle/>
          <a:p>
            <a:pPr algn="ctr"/>
            <a:r>
              <a:rPr lang="ru-RU" sz="2400" b="1" dirty="0" smtClean="0">
                <a:latin typeface="Times New Roman" pitchFamily="18" charset="0"/>
                <a:cs typeface="Times New Roman" pitchFamily="18" charset="0"/>
              </a:rPr>
              <a:t>Дезактивация </a:t>
            </a:r>
            <a:r>
              <a:rPr lang="ru-RU" sz="3600" b="1" dirty="0" smtClean="0">
                <a:latin typeface="Times New Roman" pitchFamily="18" charset="0"/>
                <a:cs typeface="Times New Roman" pitchFamily="18" charset="0"/>
              </a:rPr>
              <a:t/>
            </a:r>
            <a:br>
              <a:rPr lang="ru-RU" sz="3600" b="1"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    </a:t>
            </a:r>
            <a:r>
              <a:rPr lang="ru-RU" b="1" dirty="0" smtClean="0">
                <a:effectLst>
                  <a:outerShdw blurRad="38100" dist="38100" dir="2700000" algn="tl">
                    <a:srgbClr val="010199"/>
                  </a:outerShdw>
                </a:effectLst>
                <a:latin typeface="Times New Roman" pitchFamily="18" charset="0"/>
                <a:cs typeface="Times New Roman" pitchFamily="18" charset="0"/>
              </a:rPr>
              <a:t>Важно было не допустить расширения зоны радиоактивного заражения. С этой целью боролись с пылеобразованием, опрыскивая поверхность специальной смесью, применяли полимерные покрытия, использовали метод вакуумной очистки всасыванием (пылесосы), вручную протирали объекты тканями, пропитанными дезактивирующими растворами.</a:t>
            </a: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Tree>
  </p:cSld>
  <p:clrMapOvr>
    <a:masterClrMapping/>
  </p:clrMapOvr>
  <p:transition spd="slow">
    <p:plus/>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Рисунок10.jpg"/>
          <p:cNvPicPr>
            <a:picLocks noChangeAspect="1"/>
          </p:cNvPicPr>
          <p:nvPr/>
        </p:nvPicPr>
        <p:blipFill>
          <a:blip r:embed="rId2" cstate="print"/>
          <a:stretch>
            <a:fillRect/>
          </a:stretch>
        </p:blipFill>
        <p:spPr>
          <a:xfrm>
            <a:off x="15464" y="0"/>
            <a:ext cx="9113072" cy="6858000"/>
          </a:xfrm>
          <a:prstGeom prst="rect">
            <a:avLst/>
          </a:prstGeom>
        </p:spPr>
      </p:pic>
      <p:sp>
        <p:nvSpPr>
          <p:cNvPr id="4" name="TextBox 3"/>
          <p:cNvSpPr txBox="1"/>
          <p:nvPr/>
        </p:nvSpPr>
        <p:spPr>
          <a:xfrm>
            <a:off x="4643438" y="0"/>
            <a:ext cx="4500562" cy="2585323"/>
          </a:xfrm>
          <a:prstGeom prst="rect">
            <a:avLst/>
          </a:prstGeom>
          <a:noFill/>
        </p:spPr>
        <p:txBody>
          <a:bodyPr wrap="square" rtlCol="0">
            <a:spAutoFit/>
          </a:bodyPr>
          <a:lstStyle/>
          <a:p>
            <a:pPr algn="r"/>
            <a:r>
              <a:rPr lang="ru-RU" dirty="0" smtClean="0">
                <a:latin typeface="Constantia" pitchFamily="18" charset="0"/>
              </a:rPr>
              <a:t>В сорока метрах ниже уровня земли находится эпицентр взрыва. Уровень радиации непереносим для человека и равняется 2600 микрорентген/час. Это третий визит Игоря Костина в разрушенный реактор, так как фотографии сделанные в первые два визита, просто не получились. Пленка была засвечена радиацией.</a:t>
            </a:r>
            <a:endParaRPr lang="ru-RU" dirty="0">
              <a:latin typeface="Constantia" pitchFamily="18" charset="0"/>
            </a:endParaRPr>
          </a:p>
        </p:txBody>
      </p:sp>
    </p:spTree>
  </p:cSld>
  <p:clrMapOvr>
    <a:masterClrMapping/>
  </p:clrMapOvr>
  <p:transition spd="slow">
    <p:pull dir="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857364"/>
            <a:ext cx="7358114" cy="2071702"/>
          </a:xfrm>
        </p:spPr>
        <p:txBody>
          <a:bodyPr>
            <a:noAutofit/>
          </a:bodyPr>
          <a:lstStyle/>
          <a:p>
            <a:pPr algn="ctr"/>
            <a:r>
              <a:rPr lang="ru-RU" sz="6000" dirty="0" smtClean="0"/>
              <a:t>МУТАЦИИ ЖИВЫХ Существ</a:t>
            </a:r>
            <a:endParaRPr lang="ru-RU" sz="6000" dirty="0"/>
          </a:p>
        </p:txBody>
      </p:sp>
    </p:spTree>
  </p:cSld>
  <p:clrMapOvr>
    <a:masterClrMapping/>
  </p:clrMapOvr>
  <p:transition spd="slow">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Рисунок1.jpg"/>
          <p:cNvPicPr>
            <a:picLocks noGrp="1" noChangeAspect="1"/>
          </p:cNvPicPr>
          <p:nvPr>
            <p:ph sz="half" idx="1"/>
          </p:nvPr>
        </p:nvPicPr>
        <p:blipFill>
          <a:blip r:embed="rId2" cstate="print"/>
          <a:stretch>
            <a:fillRect/>
          </a:stretch>
        </p:blipFill>
        <p:spPr>
          <a:xfrm>
            <a:off x="684567" y="785794"/>
            <a:ext cx="3387367" cy="4857785"/>
          </a:xfrm>
        </p:spPr>
      </p:pic>
      <p:sp>
        <p:nvSpPr>
          <p:cNvPr id="5" name="TextBox 4"/>
          <p:cNvSpPr txBox="1"/>
          <p:nvPr/>
        </p:nvSpPr>
        <p:spPr>
          <a:xfrm>
            <a:off x="4357686" y="785794"/>
            <a:ext cx="3286148" cy="4878259"/>
          </a:xfrm>
          <a:prstGeom prst="rect">
            <a:avLst/>
          </a:prstGeom>
          <a:noFill/>
        </p:spPr>
        <p:txBody>
          <a:bodyPr wrap="square" rtlCol="0">
            <a:spAutoFit/>
          </a:bodyPr>
          <a:lstStyle/>
          <a:p>
            <a:r>
              <a:rPr lang="ru-RU" sz="1100" dirty="0" smtClean="0"/>
              <a:t>Взрыв произошел примерно в 1:24, 26 апреля 1986 года на 4-м энергоблоке Чернобыльской АЭС, который полностью разрушил реактор. Здание энергоблока частично обрушилось, при этом погибло 2 человека — оператор ГЦН (главный циркуляционный насос) Валерий</a:t>
            </a:r>
            <a:r>
              <a:rPr lang="ru-RU" sz="1100" dirty="0" smtClean="0">
                <a:hlinkClick r:id="rId3" tooltip="Валерий Ходемчук (страница отсутствует)"/>
              </a:rPr>
              <a:t> </a:t>
            </a:r>
            <a:r>
              <a:rPr lang="ru-RU" sz="1100" dirty="0" smtClean="0"/>
              <a:t>Холемчук (тело не найдено, завалено под обломками двух 130-тонных барабан-сепараторов) и сотрудник пусконаладочного предприятия Владимир Шашенок (умер от перелома позвоночника и многочисленных ожогов в 6:00 в Припятской МСЧ, утром 26-го апреля). В различных помещениях и на крыше начался пожар. Впоследствии остатки активной зоны расплавились. Смесь из расплавленного металла, песка, бетона и фрагментов топлива растеклась по подреакторным помещениям</a:t>
            </a:r>
            <a:r>
              <a:rPr lang="ru-RU" sz="1100" baseline="30000" dirty="0" smtClean="0">
                <a:hlinkClick r:id="rId4"/>
              </a:rPr>
              <a:t>[6]</a:t>
            </a:r>
            <a:r>
              <a:rPr lang="ru-RU" sz="1100" baseline="30000" dirty="0" smtClean="0">
                <a:hlinkClick r:id="rId5"/>
              </a:rPr>
              <a:t>[7]</a:t>
            </a:r>
            <a:r>
              <a:rPr lang="ru-RU" sz="1100" dirty="0" smtClean="0"/>
              <a:t>. В результате аварии произошёл выброс в окружающую среду радиоактивных веществ, в том числе изотоп урана, плутония, йода-131 (период распада 8 дней), цезия-134(период полураспада 2 года), цезия-137(период полураспада 33 года), стронция-90 (период полураспада 28 лет).</a:t>
            </a:r>
          </a:p>
          <a:p>
            <a:r>
              <a:rPr lang="ru-RU" dirty="0" smtClean="0"/>
              <a:t/>
            </a:r>
            <a:br>
              <a:rPr lang="ru-RU" dirty="0" smtClean="0"/>
            </a:br>
            <a:endParaRPr lang="ru-RU" dirty="0"/>
          </a:p>
        </p:txBody>
      </p:sp>
    </p:spTree>
  </p:cSld>
  <p:clrMapOvr>
    <a:masterClrMapping/>
  </p:clrMapOvr>
  <p:transition spd="slow">
    <p:strips/>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45caf3a6e68cb0941b2d66880724c8d0-baf0c4f24bb2a940bcca685d3197a904.jpg"/>
          <p:cNvPicPr>
            <a:picLocks noChangeAspect="1"/>
          </p:cNvPicPr>
          <p:nvPr/>
        </p:nvPicPr>
        <p:blipFill>
          <a:blip r:embed="rId2" cstate="print"/>
          <a:stretch>
            <a:fillRect/>
          </a:stretch>
        </p:blipFill>
        <p:spPr>
          <a:xfrm>
            <a:off x="285720" y="1000108"/>
            <a:ext cx="3162300" cy="4762500"/>
          </a:xfrm>
          <a:prstGeom prst="rect">
            <a:avLst/>
          </a:prstGeom>
        </p:spPr>
      </p:pic>
      <p:pic>
        <p:nvPicPr>
          <p:cNvPr id="3" name="Рисунок 2" descr="Рисунок3.jpg"/>
          <p:cNvPicPr>
            <a:picLocks noChangeAspect="1"/>
          </p:cNvPicPr>
          <p:nvPr/>
        </p:nvPicPr>
        <p:blipFill>
          <a:blip r:embed="rId3" cstate="print"/>
          <a:stretch>
            <a:fillRect/>
          </a:stretch>
        </p:blipFill>
        <p:spPr>
          <a:xfrm>
            <a:off x="3929058" y="1000108"/>
            <a:ext cx="3071834" cy="4800413"/>
          </a:xfrm>
          <a:prstGeom prst="rect">
            <a:avLst/>
          </a:prstGeom>
        </p:spPr>
      </p:pic>
    </p:spTree>
  </p:cSld>
  <p:clrMapOvr>
    <a:masterClrMapping/>
  </p:clrMapOvr>
  <p:transition spd="slow">
    <p:plus/>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17.jpg"/>
          <p:cNvPicPr>
            <a:picLocks noChangeAspect="1"/>
          </p:cNvPicPr>
          <p:nvPr/>
        </p:nvPicPr>
        <p:blipFill>
          <a:blip r:embed="rId2" cstate="print"/>
          <a:stretch>
            <a:fillRect/>
          </a:stretch>
        </p:blipFill>
        <p:spPr>
          <a:xfrm>
            <a:off x="0" y="0"/>
            <a:ext cx="5270515" cy="3952886"/>
          </a:xfrm>
          <a:prstGeom prst="rect">
            <a:avLst/>
          </a:prstGeom>
        </p:spPr>
      </p:pic>
      <p:pic>
        <p:nvPicPr>
          <p:cNvPr id="3" name="Рисунок 2" descr="1288435224_7b4bba926c91.jpg"/>
          <p:cNvPicPr>
            <a:picLocks noChangeAspect="1"/>
          </p:cNvPicPr>
          <p:nvPr/>
        </p:nvPicPr>
        <p:blipFill>
          <a:blip r:embed="rId3" cstate="print"/>
          <a:stretch>
            <a:fillRect/>
          </a:stretch>
        </p:blipFill>
        <p:spPr>
          <a:xfrm>
            <a:off x="3286116" y="3200400"/>
            <a:ext cx="4876800" cy="3657600"/>
          </a:xfrm>
          <a:prstGeom prst="rect">
            <a:avLst/>
          </a:prstGeom>
        </p:spPr>
      </p:pic>
    </p:spTree>
  </p:cSld>
  <p:clrMapOvr>
    <a:masterClrMapping/>
  </p:clrMapOvr>
  <p:transition spd="slow">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Рисунок6.jpg"/>
          <p:cNvPicPr>
            <a:picLocks noChangeAspect="1"/>
          </p:cNvPicPr>
          <p:nvPr/>
        </p:nvPicPr>
        <p:blipFill>
          <a:blip r:embed="rId2" cstate="print"/>
          <a:stretch>
            <a:fillRect/>
          </a:stretch>
        </p:blipFill>
        <p:spPr>
          <a:xfrm>
            <a:off x="1" y="0"/>
            <a:ext cx="8215338" cy="6858000"/>
          </a:xfrm>
          <a:prstGeom prst="rect">
            <a:avLst/>
          </a:prstGeom>
        </p:spPr>
      </p:pic>
    </p:spTree>
  </p:cSld>
  <p:clrMapOvr>
    <a:masterClrMapping/>
  </p:clrMapOvr>
  <p:transition spd="slow">
    <p:pull dir="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view.pic.jpg"/>
          <p:cNvPicPr>
            <a:picLocks noChangeAspect="1"/>
          </p:cNvPicPr>
          <p:nvPr/>
        </p:nvPicPr>
        <p:blipFill>
          <a:blip r:embed="rId2" cstate="print"/>
          <a:stretch>
            <a:fillRect/>
          </a:stretch>
        </p:blipFill>
        <p:spPr>
          <a:xfrm>
            <a:off x="0" y="0"/>
            <a:ext cx="8143900" cy="6858000"/>
          </a:xfrm>
          <a:prstGeom prst="rect">
            <a:avLst/>
          </a:prstGeom>
        </p:spPr>
      </p:pic>
    </p:spTree>
  </p:cSld>
  <p:clrMapOvr>
    <a:masterClrMapping/>
  </p:clrMapOvr>
  <p:transition spd="slow">
    <p:strips dir="l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mutant.jpg"/>
          <p:cNvPicPr>
            <a:picLocks noChangeAspect="1"/>
          </p:cNvPicPr>
          <p:nvPr/>
        </p:nvPicPr>
        <p:blipFill>
          <a:blip r:embed="rId2" cstate="print"/>
          <a:stretch>
            <a:fillRect/>
          </a:stretch>
        </p:blipFill>
        <p:spPr>
          <a:xfrm>
            <a:off x="0" y="0"/>
            <a:ext cx="8215338" cy="6858000"/>
          </a:xfrm>
          <a:prstGeom prst="rect">
            <a:avLst/>
          </a:prstGeom>
        </p:spPr>
      </p:pic>
    </p:spTree>
  </p:cSld>
  <p:clrMapOvr>
    <a:masterClrMapping/>
  </p:clrMapOvr>
  <p:transition spd="slow">
    <p:push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jpg"/>
          <p:cNvPicPr>
            <a:picLocks noChangeAspect="1"/>
          </p:cNvPicPr>
          <p:nvPr/>
        </p:nvPicPr>
        <p:blipFill>
          <a:blip r:embed="rId2" cstate="print"/>
          <a:stretch>
            <a:fillRect/>
          </a:stretch>
        </p:blipFill>
        <p:spPr>
          <a:xfrm>
            <a:off x="142844" y="571480"/>
            <a:ext cx="3714744" cy="5715977"/>
          </a:xfrm>
          <a:prstGeom prst="rect">
            <a:avLst/>
          </a:prstGeom>
        </p:spPr>
      </p:pic>
      <p:pic>
        <p:nvPicPr>
          <p:cNvPr id="5" name="Рисунок 4" descr="Рисунок2.jpg"/>
          <p:cNvPicPr>
            <a:picLocks noChangeAspect="1"/>
          </p:cNvPicPr>
          <p:nvPr/>
        </p:nvPicPr>
        <p:blipFill>
          <a:blip r:embed="rId3" cstate="print"/>
          <a:stretch>
            <a:fillRect/>
          </a:stretch>
        </p:blipFill>
        <p:spPr>
          <a:xfrm>
            <a:off x="4000496" y="571480"/>
            <a:ext cx="3772753" cy="5713092"/>
          </a:xfrm>
          <a:prstGeom prst="rect">
            <a:avLst/>
          </a:prstGeom>
        </p:spPr>
      </p:pic>
    </p:spTree>
  </p:cSld>
  <p:clrMapOvr>
    <a:masterClrMapping/>
  </p:clrMapOvr>
  <p:transition spd="slow">
    <p:cover dir="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Рисунок5.jpg"/>
          <p:cNvPicPr>
            <a:picLocks noChangeAspect="1"/>
          </p:cNvPicPr>
          <p:nvPr/>
        </p:nvPicPr>
        <p:blipFill>
          <a:blip r:embed="rId2" cstate="print"/>
          <a:stretch>
            <a:fillRect/>
          </a:stretch>
        </p:blipFill>
        <p:spPr>
          <a:xfrm>
            <a:off x="214282" y="500042"/>
            <a:ext cx="3643306" cy="5950444"/>
          </a:xfrm>
          <a:prstGeom prst="rect">
            <a:avLst/>
          </a:prstGeom>
        </p:spPr>
      </p:pic>
      <p:pic>
        <p:nvPicPr>
          <p:cNvPr id="3" name="Рисунок 2" descr="Рисунок7.jpg"/>
          <p:cNvPicPr>
            <a:picLocks noChangeAspect="1"/>
          </p:cNvPicPr>
          <p:nvPr/>
        </p:nvPicPr>
        <p:blipFill>
          <a:blip r:embed="rId3" cstate="print"/>
          <a:stretch>
            <a:fillRect/>
          </a:stretch>
        </p:blipFill>
        <p:spPr>
          <a:xfrm>
            <a:off x="4000496" y="500042"/>
            <a:ext cx="3643338" cy="5932310"/>
          </a:xfrm>
          <a:prstGeom prst="rect">
            <a:avLst/>
          </a:prstGeom>
        </p:spPr>
      </p:pic>
    </p:spTree>
  </p:cSld>
  <p:clrMapOvr>
    <a:masterClrMapping/>
  </p:clrMapOvr>
  <p:transition spd="slow">
    <p:wheel/>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785794"/>
            <a:ext cx="7239000" cy="1143000"/>
          </a:xfrm>
        </p:spPr>
        <p:txBody>
          <a:bodyPr>
            <a:normAutofit fontScale="90000"/>
          </a:bodyPr>
          <a:lstStyle/>
          <a:p>
            <a:pPr algn="ctr"/>
            <a:r>
              <a:rPr lang="ru-RU" sz="4800" dirty="0" smtClean="0"/>
              <a:t/>
            </a:r>
            <a:br>
              <a:rPr lang="ru-RU" sz="4800" dirty="0" smtClean="0"/>
            </a:br>
            <a:r>
              <a:rPr lang="ru-RU" sz="4800" dirty="0" smtClean="0"/>
              <a:t/>
            </a:r>
            <a:br>
              <a:rPr lang="ru-RU" sz="4800" dirty="0" smtClean="0"/>
            </a:br>
            <a:r>
              <a:rPr lang="ru-RU" sz="4800" dirty="0" smtClean="0"/>
              <a:t/>
            </a:r>
            <a:br>
              <a:rPr lang="ru-RU" sz="4800" dirty="0" smtClean="0"/>
            </a:br>
            <a:r>
              <a:rPr lang="ru-RU" sz="4800" dirty="0" smtClean="0"/>
              <a:t>С</a:t>
            </a:r>
            <a:r>
              <a:rPr lang="ru-RU" dirty="0" smtClean="0"/>
              <a:t>тих ликвидаторам </a:t>
            </a:r>
            <a:r>
              <a:rPr lang="ru-RU" sz="4800" dirty="0" smtClean="0"/>
              <a:t>ЧАЭС</a:t>
            </a:r>
            <a:br>
              <a:rPr lang="ru-RU" sz="4800" dirty="0" smtClean="0"/>
            </a:br>
            <a:r>
              <a:rPr lang="ru-RU" sz="2200" u="sng" dirty="0" smtClean="0">
                <a:solidFill>
                  <a:srgbClr val="00B0F0"/>
                </a:solidFill>
                <a:latin typeface="Comic Sans MS" pitchFamily="66" charset="0"/>
              </a:rPr>
              <a:t>Смене №5, пожарным, ценою жизней спасшим Жизнь. </a:t>
            </a:r>
            <a:r>
              <a:rPr lang="ru-RU" sz="4800" u="sng" dirty="0" smtClean="0">
                <a:solidFill>
                  <a:srgbClr val="3AF200"/>
                </a:solidFill>
                <a:latin typeface="Comic Sans MS" pitchFamily="66" charset="0"/>
              </a:rPr>
              <a:t/>
            </a:r>
            <a:br>
              <a:rPr lang="ru-RU" sz="4800" u="sng" dirty="0" smtClean="0">
                <a:solidFill>
                  <a:srgbClr val="3AF200"/>
                </a:solidFill>
                <a:latin typeface="Comic Sans MS" pitchFamily="66" charset="0"/>
              </a:rPr>
            </a:br>
            <a:endParaRPr lang="ru-RU" sz="4800" dirty="0"/>
          </a:p>
        </p:txBody>
      </p:sp>
      <p:sp>
        <p:nvSpPr>
          <p:cNvPr id="4" name="TextBox 3"/>
          <p:cNvSpPr txBox="1"/>
          <p:nvPr/>
        </p:nvSpPr>
        <p:spPr>
          <a:xfrm>
            <a:off x="500034" y="1714488"/>
            <a:ext cx="3714776" cy="3539430"/>
          </a:xfrm>
          <a:prstGeom prst="rect">
            <a:avLst/>
          </a:prstGeom>
          <a:noFill/>
        </p:spPr>
        <p:txBody>
          <a:bodyPr wrap="square" rtlCol="0">
            <a:spAutoFit/>
          </a:bodyPr>
          <a:lstStyle/>
          <a:p>
            <a:pPr algn="ctr"/>
            <a:r>
              <a:rPr lang="ru-RU" sz="1600" b="1" dirty="0" smtClean="0"/>
              <a:t>Взметнулся в небо столб огня</a:t>
            </a:r>
            <a:br>
              <a:rPr lang="ru-RU" sz="1600" b="1" dirty="0" smtClean="0"/>
            </a:br>
            <a:r>
              <a:rPr lang="ru-RU" sz="1600" b="1" dirty="0" smtClean="0"/>
              <a:t>И взрыв разбрызгал блока глыбу.</a:t>
            </a:r>
            <a:br>
              <a:rPr lang="ru-RU" sz="1600" b="1" dirty="0" smtClean="0"/>
            </a:br>
            <a:r>
              <a:rPr lang="ru-RU" sz="1600" b="1" dirty="0" smtClean="0"/>
              <a:t>Застыла в ужасе Земля,</a:t>
            </a:r>
            <a:br>
              <a:rPr lang="ru-RU" sz="1600" b="1" dirty="0" smtClean="0"/>
            </a:br>
            <a:r>
              <a:rPr lang="ru-RU" sz="1600" b="1" dirty="0" smtClean="0"/>
              <a:t>Бедой поднятая на дыбу.</a:t>
            </a:r>
          </a:p>
          <a:p>
            <a:pPr algn="ctr"/>
            <a:r>
              <a:rPr lang="ru-RU" sz="1600" b="1" dirty="0" smtClean="0"/>
              <a:t>Огонь и мрак - невидим враг,</a:t>
            </a:r>
            <a:br>
              <a:rPr lang="ru-RU" sz="1600" b="1" dirty="0" smtClean="0"/>
            </a:br>
            <a:r>
              <a:rPr lang="ru-RU" sz="1600" b="1" dirty="0" smtClean="0"/>
              <a:t>До смерти шаг - потом бессмертье!</a:t>
            </a:r>
            <a:br>
              <a:rPr lang="ru-RU" sz="1600" b="1" dirty="0" smtClean="0"/>
            </a:br>
            <a:r>
              <a:rPr lang="ru-RU" sz="1600" b="1" dirty="0" smtClean="0"/>
              <a:t>Ни перестрелок, ни атак,</a:t>
            </a:r>
            <a:br>
              <a:rPr lang="ru-RU" sz="1600" b="1" dirty="0" smtClean="0"/>
            </a:br>
            <a:r>
              <a:rPr lang="ru-RU" sz="1600" b="1" dirty="0" smtClean="0"/>
              <a:t>Но жить лишь так - ценою смерти.</a:t>
            </a:r>
          </a:p>
          <a:p>
            <a:pPr algn="ctr"/>
            <a:r>
              <a:rPr lang="ru-RU" sz="1600" b="1" dirty="0" smtClean="0"/>
              <a:t>Пожарников святая рать!</a:t>
            </a:r>
            <a:br>
              <a:rPr lang="ru-RU" sz="1600" b="1" dirty="0" smtClean="0"/>
            </a:br>
            <a:r>
              <a:rPr lang="ru-RU" sz="1600" b="1" dirty="0" smtClean="0"/>
              <a:t>Моих товарищей когорта!</a:t>
            </a:r>
            <a:br>
              <a:rPr lang="ru-RU" sz="1600" b="1" dirty="0" smtClean="0"/>
            </a:br>
            <a:r>
              <a:rPr lang="ru-RU" sz="1600" b="1" dirty="0" smtClean="0"/>
              <a:t>Вы знали: надо умирать,</a:t>
            </a:r>
            <a:br>
              <a:rPr lang="ru-RU" sz="1600" b="1" dirty="0" smtClean="0"/>
            </a:br>
            <a:r>
              <a:rPr lang="ru-RU" sz="1600" b="1" dirty="0" smtClean="0"/>
              <a:t>И стали сталью экстра сорта. Огонь и мрак - невидим враг,</a:t>
            </a:r>
            <a:br>
              <a:rPr lang="ru-RU" sz="1600" b="1" dirty="0" smtClean="0"/>
            </a:br>
            <a:r>
              <a:rPr lang="ru-RU" sz="1600" b="1" dirty="0" smtClean="0"/>
              <a:t>До смерти шаг - потом бессмертье!</a:t>
            </a:r>
            <a:endParaRPr lang="ru-RU" sz="1600" b="1" dirty="0"/>
          </a:p>
        </p:txBody>
      </p:sp>
      <p:sp>
        <p:nvSpPr>
          <p:cNvPr id="5" name="TextBox 4"/>
          <p:cNvSpPr txBox="1"/>
          <p:nvPr/>
        </p:nvSpPr>
        <p:spPr>
          <a:xfrm>
            <a:off x="4429124" y="1714488"/>
            <a:ext cx="3571900" cy="3785652"/>
          </a:xfrm>
          <a:prstGeom prst="rect">
            <a:avLst/>
          </a:prstGeom>
          <a:noFill/>
        </p:spPr>
        <p:txBody>
          <a:bodyPr wrap="square" rtlCol="0">
            <a:spAutoFit/>
          </a:bodyPr>
          <a:lstStyle/>
          <a:p>
            <a:pPr algn="ctr"/>
            <a:r>
              <a:rPr lang="ru-RU" sz="1600" b="1" dirty="0" smtClean="0"/>
              <a:t>Огонь и мрак - невидим враг,</a:t>
            </a:r>
            <a:br>
              <a:rPr lang="ru-RU" sz="1600" b="1" dirty="0" smtClean="0"/>
            </a:br>
            <a:r>
              <a:rPr lang="ru-RU" sz="1600" b="1" dirty="0" smtClean="0"/>
              <a:t>До смерти шаг - потом бессмертье!</a:t>
            </a:r>
            <a:br>
              <a:rPr lang="ru-RU" sz="1600" b="1" dirty="0" smtClean="0"/>
            </a:br>
            <a:r>
              <a:rPr lang="ru-RU" sz="1600" b="1" dirty="0" smtClean="0"/>
              <a:t>Ни перестрелок, ни атак,</a:t>
            </a:r>
            <a:br>
              <a:rPr lang="ru-RU" sz="1600" b="1" dirty="0" smtClean="0"/>
            </a:br>
            <a:r>
              <a:rPr lang="ru-RU" sz="1600" b="1" dirty="0" smtClean="0"/>
              <a:t>Но жить лишь так - ценою смерти.</a:t>
            </a:r>
          </a:p>
          <a:p>
            <a:pPr algn="ctr"/>
            <a:r>
              <a:rPr lang="ru-RU" sz="1600" b="1" dirty="0" smtClean="0"/>
              <a:t>Нам души выхолостил взрыв</a:t>
            </a:r>
            <a:br>
              <a:rPr lang="ru-RU" sz="1600" b="1" dirty="0" smtClean="0"/>
            </a:br>
            <a:r>
              <a:rPr lang="ru-RU" sz="1600" b="1" dirty="0" smtClean="0"/>
              <a:t>Суровым </a:t>
            </a:r>
            <a:r>
              <a:rPr lang="ru-RU" sz="1600" b="1" dirty="0" err="1" smtClean="0"/>
              <a:t>Припятским</a:t>
            </a:r>
            <a:r>
              <a:rPr lang="ru-RU" sz="1600" b="1" dirty="0" smtClean="0"/>
              <a:t> плацдармом - </a:t>
            </a:r>
            <a:br>
              <a:rPr lang="ru-RU" sz="1600" b="1" dirty="0" smtClean="0"/>
            </a:br>
            <a:r>
              <a:rPr lang="ru-RU" sz="1600" b="1" dirty="0" smtClean="0"/>
              <a:t>На линии судеб обрыв,</a:t>
            </a:r>
            <a:br>
              <a:rPr lang="ru-RU" sz="1600" b="1" dirty="0" smtClean="0"/>
            </a:br>
            <a:r>
              <a:rPr lang="ru-RU" sz="1600" b="1" dirty="0" smtClean="0"/>
              <a:t>Но умирали вы не даром!</a:t>
            </a:r>
          </a:p>
          <a:p>
            <a:pPr algn="ctr"/>
            <a:r>
              <a:rPr lang="ru-RU" sz="1600" b="1" dirty="0" smtClean="0"/>
              <a:t>Огонь и мрак - невидим враг,</a:t>
            </a:r>
            <a:br>
              <a:rPr lang="ru-RU" sz="1600" b="1" dirty="0" smtClean="0"/>
            </a:br>
            <a:r>
              <a:rPr lang="ru-RU" sz="1600" b="1" dirty="0" smtClean="0"/>
              <a:t>До смерти шаг - потом бессмертье!</a:t>
            </a:r>
            <a:br>
              <a:rPr lang="ru-RU" sz="1600" b="1" dirty="0" smtClean="0"/>
            </a:br>
            <a:r>
              <a:rPr lang="ru-RU" sz="1600" b="1" dirty="0" smtClean="0"/>
              <a:t>Ни перестрелок, ни атак,</a:t>
            </a:r>
            <a:br>
              <a:rPr lang="ru-RU" sz="1600" b="1" dirty="0" smtClean="0"/>
            </a:br>
            <a:r>
              <a:rPr lang="ru-RU" sz="1600" b="1" dirty="0" smtClean="0"/>
              <a:t>Но жить лишь так - ценою смерти.</a:t>
            </a:r>
            <a:endParaRPr lang="ru-RU" sz="1600" b="1" dirty="0"/>
          </a:p>
        </p:txBody>
      </p:sp>
    </p:spTree>
  </p:cSld>
  <p:clrMapOvr>
    <a:masterClrMapping/>
  </p:clrMapOvr>
  <p:transition spd="slow">
    <p:cover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Рисунок4.png"/>
          <p:cNvPicPr>
            <a:picLocks noChangeAspect="1"/>
          </p:cNvPicPr>
          <p:nvPr/>
        </p:nvPicPr>
        <p:blipFill>
          <a:blip r:embed="rId2" cstate="print"/>
          <a:stretch>
            <a:fillRect/>
          </a:stretch>
        </p:blipFill>
        <p:spPr>
          <a:xfrm>
            <a:off x="0" y="0"/>
            <a:ext cx="8215338" cy="6858000"/>
          </a:xfrm>
          <a:prstGeom prst="rect">
            <a:avLst/>
          </a:prstGeom>
        </p:spPr>
      </p:pic>
      <p:sp>
        <p:nvSpPr>
          <p:cNvPr id="3" name="TextBox 2"/>
          <p:cNvSpPr txBox="1"/>
          <p:nvPr/>
        </p:nvSpPr>
        <p:spPr>
          <a:xfrm>
            <a:off x="428596" y="142852"/>
            <a:ext cx="7572428" cy="646331"/>
          </a:xfrm>
          <a:prstGeom prst="rect">
            <a:avLst/>
          </a:prstGeom>
          <a:noFill/>
        </p:spPr>
        <p:txBody>
          <a:bodyPr wrap="square" rtlCol="0">
            <a:spAutoFit/>
          </a:bodyPr>
          <a:lstStyle/>
          <a:p>
            <a:pPr algn="ctr"/>
            <a:r>
              <a:rPr lang="ru-RU" sz="3600" dirty="0" smtClean="0">
                <a:solidFill>
                  <a:srgbClr val="CC6600"/>
                </a:solidFill>
              </a:rPr>
              <a:t>Памятник героям</a:t>
            </a:r>
            <a:endParaRPr lang="ru-RU" sz="3600" dirty="0">
              <a:solidFill>
                <a:srgbClr val="CC6600"/>
              </a:solidFill>
            </a:endParaRPr>
          </a:p>
        </p:txBody>
      </p:sp>
    </p:spTree>
  </p:cSld>
  <p:clrMapOvr>
    <a:masterClrMapping/>
  </p:clrMapOvr>
  <p:transition spd="slow">
    <p:plus/>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072074"/>
            <a:ext cx="7242048" cy="1143000"/>
          </a:xfrm>
        </p:spPr>
        <p:txBody>
          <a:bodyPr/>
          <a:lstStyle/>
          <a:p>
            <a:pPr algn="ctr"/>
            <a:r>
              <a:rPr lang="ru-RU" sz="6600" dirty="0" smtClean="0"/>
              <a:t>Б</a:t>
            </a:r>
            <a:r>
              <a:rPr lang="ru-RU" dirty="0" smtClean="0"/>
              <a:t>удим помнить…</a:t>
            </a:r>
            <a:endParaRPr lang="ru-RU" dirty="0"/>
          </a:p>
        </p:txBody>
      </p:sp>
      <p:pic>
        <p:nvPicPr>
          <p:cNvPr id="3" name="Рисунок 2" descr="Рисунок3.png"/>
          <p:cNvPicPr>
            <a:picLocks noChangeAspect="1"/>
          </p:cNvPicPr>
          <p:nvPr/>
        </p:nvPicPr>
        <p:blipFill>
          <a:blip r:embed="rId2" cstate="print"/>
          <a:stretch>
            <a:fillRect/>
          </a:stretch>
        </p:blipFill>
        <p:spPr>
          <a:xfrm>
            <a:off x="1214414" y="357166"/>
            <a:ext cx="5618755" cy="4500594"/>
          </a:xfrm>
          <a:prstGeom prst="rect">
            <a:avLst/>
          </a:prstGeom>
        </p:spPr>
      </p:pic>
    </p:spTree>
  </p:cSld>
  <p:clrMapOvr>
    <a:masterClrMapping/>
  </p:clrMapOvr>
  <p:transition spd="slow">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5400" dirty="0" smtClean="0"/>
              <a:t>М</a:t>
            </a:r>
            <a:r>
              <a:rPr lang="ru-RU" dirty="0" smtClean="0"/>
              <a:t>ертвый город</a:t>
            </a:r>
            <a:endParaRPr lang="ru-RU" dirty="0"/>
          </a:p>
        </p:txBody>
      </p:sp>
      <p:pic>
        <p:nvPicPr>
          <p:cNvPr id="4" name="Содержимое 3" descr="Рисунок3.jpg"/>
          <p:cNvPicPr>
            <a:picLocks noGrp="1" noChangeAspect="1"/>
          </p:cNvPicPr>
          <p:nvPr>
            <p:ph idx="1"/>
          </p:nvPr>
        </p:nvPicPr>
        <p:blipFill>
          <a:blip r:embed="rId2" cstate="print"/>
          <a:stretch>
            <a:fillRect/>
          </a:stretch>
        </p:blipFill>
        <p:spPr>
          <a:xfrm>
            <a:off x="457200" y="1615456"/>
            <a:ext cx="7239000" cy="4835175"/>
          </a:xfrm>
        </p:spPr>
      </p:pic>
    </p:spTree>
  </p:cSld>
  <p:clrMapOvr>
    <a:masterClrMapping/>
  </p:clrMapOvr>
  <p:transition spd="slow">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b5909b38b3e.jpg"/>
          <p:cNvPicPr>
            <a:picLocks noChangeAspect="1"/>
          </p:cNvPicPr>
          <p:nvPr/>
        </p:nvPicPr>
        <p:blipFill>
          <a:blip r:embed="rId2" cstate="print"/>
          <a:stretch>
            <a:fillRect/>
          </a:stretch>
        </p:blipFill>
        <p:spPr>
          <a:xfrm>
            <a:off x="0" y="0"/>
            <a:ext cx="8215338" cy="6858000"/>
          </a:xfrm>
          <a:prstGeom prst="rect">
            <a:avLst/>
          </a:prstGeom>
        </p:spPr>
      </p:pic>
    </p:spTree>
  </p:cSld>
  <p:clrMapOvr>
    <a:masterClrMapping/>
  </p:clrMapOvr>
  <p:transition spd="slow">
    <p:strips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1_chernobyl.jpg"/>
          <p:cNvPicPr>
            <a:picLocks noChangeAspect="1"/>
          </p:cNvPicPr>
          <p:nvPr/>
        </p:nvPicPr>
        <p:blipFill>
          <a:blip r:embed="rId2" cstate="print"/>
          <a:stretch>
            <a:fillRect/>
          </a:stretch>
        </p:blipFill>
        <p:spPr>
          <a:xfrm>
            <a:off x="0" y="0"/>
            <a:ext cx="8215338" cy="6858000"/>
          </a:xfrm>
          <a:prstGeom prst="rect">
            <a:avLst/>
          </a:prstGeom>
        </p:spPr>
      </p:pic>
    </p:spTree>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3_chernobyl.jpg"/>
          <p:cNvPicPr>
            <a:picLocks noChangeAspect="1"/>
          </p:cNvPicPr>
          <p:nvPr/>
        </p:nvPicPr>
        <p:blipFill>
          <a:blip r:embed="rId2" cstate="print"/>
          <a:stretch>
            <a:fillRect/>
          </a:stretch>
        </p:blipFill>
        <p:spPr>
          <a:xfrm>
            <a:off x="0" y="0"/>
            <a:ext cx="8215338" cy="6858000"/>
          </a:xfrm>
          <a:prstGeom prst="rect">
            <a:avLst/>
          </a:prstGeom>
        </p:spPr>
      </p:pic>
    </p:spTree>
  </p:cSld>
  <p:clrMapOvr>
    <a:masterClrMapping/>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4_chernobyl.jpg"/>
          <p:cNvPicPr>
            <a:picLocks noChangeAspect="1"/>
          </p:cNvPicPr>
          <p:nvPr/>
        </p:nvPicPr>
        <p:blipFill>
          <a:blip r:embed="rId2" cstate="print"/>
          <a:stretch>
            <a:fillRect/>
          </a:stretch>
        </p:blipFill>
        <p:spPr>
          <a:xfrm>
            <a:off x="0" y="0"/>
            <a:ext cx="8215338" cy="6858000"/>
          </a:xfrm>
          <a:prstGeom prst="rect">
            <a:avLst/>
          </a:prstGeom>
        </p:spPr>
      </p:pic>
    </p:spTree>
  </p:cSld>
  <p:clrMapOvr>
    <a:masterClrMapping/>
  </p:clrMapOvr>
  <p:transition spd="slow">
    <p:wheel spokes="3"/>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5_chernobyl.jpg"/>
          <p:cNvPicPr>
            <a:picLocks noChangeAspect="1"/>
          </p:cNvPicPr>
          <p:nvPr/>
        </p:nvPicPr>
        <p:blipFill>
          <a:blip r:embed="rId2" cstate="print"/>
          <a:stretch>
            <a:fillRect/>
          </a:stretch>
        </p:blipFill>
        <p:spPr>
          <a:xfrm>
            <a:off x="0" y="0"/>
            <a:ext cx="8215338" cy="6858000"/>
          </a:xfrm>
          <a:prstGeom prst="rect">
            <a:avLst/>
          </a:prstGeom>
        </p:spPr>
      </p:pic>
    </p:spTree>
  </p:cSld>
  <p:clrMapOvr>
    <a:masterClrMapping/>
  </p:clrMapOvr>
  <p:transition spd="slow">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Серая">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248</TotalTime>
  <Words>573</Words>
  <Application>Microsoft Office PowerPoint</Application>
  <PresentationFormat>Экран (4:3)</PresentationFormat>
  <Paragraphs>39</Paragraphs>
  <Slides>39</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39</vt:i4>
      </vt:variant>
    </vt:vector>
  </HeadingPairs>
  <TitlesOfParts>
    <vt:vector size="40" baseType="lpstr">
      <vt:lpstr>Изящная</vt:lpstr>
      <vt:lpstr>Чернобыльская Катастрофа </vt:lpstr>
      <vt:lpstr>Слайд 2</vt:lpstr>
      <vt:lpstr>Слайд 3</vt:lpstr>
      <vt:lpstr>Мертвый город</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Долговременные последствия </vt:lpstr>
      <vt:lpstr>Слайд 23</vt:lpstr>
      <vt:lpstr>Слайд 24</vt:lpstr>
      <vt:lpstr>Слайд 25</vt:lpstr>
      <vt:lpstr>Слайд 26</vt:lpstr>
      <vt:lpstr>Слайд 27</vt:lpstr>
      <vt:lpstr>Слайд 28</vt:lpstr>
      <vt:lpstr>МУТАЦИИ ЖИВЫХ Существ</vt:lpstr>
      <vt:lpstr>Слайд 30</vt:lpstr>
      <vt:lpstr>Слайд 31</vt:lpstr>
      <vt:lpstr>Слайд 32</vt:lpstr>
      <vt:lpstr>Слайд 33</vt:lpstr>
      <vt:lpstr>Слайд 34</vt:lpstr>
      <vt:lpstr>Слайд 35</vt:lpstr>
      <vt:lpstr>Слайд 36</vt:lpstr>
      <vt:lpstr>   Стих ликвидаторам ЧАЭС Смене №5, пожарным, ценою жизней спасшим Жизнь.  </vt:lpstr>
      <vt:lpstr>Слайд 38</vt:lpstr>
      <vt:lpstr>Будим помнить…</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Чернобыльская Катастрофа </dc:title>
  <dc:creator>Admin</dc:creator>
  <cp:lastModifiedBy>1</cp:lastModifiedBy>
  <cp:revision>30</cp:revision>
  <dcterms:created xsi:type="dcterms:W3CDTF">2011-04-05T15:59:30Z</dcterms:created>
  <dcterms:modified xsi:type="dcterms:W3CDTF">2011-04-07T03:31:36Z</dcterms:modified>
</cp:coreProperties>
</file>