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5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7" autoAdjust="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6201-15A2-431D-B5C2-ED098B7160D6}" type="datetimeFigureOut">
              <a:rPr lang="ru-RU" smtClean="0"/>
              <a:pPr/>
              <a:t>27.10.2011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BF911-7235-4E14-A816-C91FA7783C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6201-15A2-431D-B5C2-ED098B7160D6}" type="datetimeFigureOut">
              <a:rPr lang="ru-RU" smtClean="0"/>
              <a:pPr/>
              <a:t>27.10.2011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BF911-7235-4E14-A816-C91FA7783C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6201-15A2-431D-B5C2-ED098B7160D6}" type="datetimeFigureOut">
              <a:rPr lang="ru-RU" smtClean="0"/>
              <a:pPr/>
              <a:t>27.10.2011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BF911-7235-4E14-A816-C91FA7783C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6201-15A2-431D-B5C2-ED098B7160D6}" type="datetimeFigureOut">
              <a:rPr lang="ru-RU" smtClean="0"/>
              <a:pPr/>
              <a:t>27.10.2011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BF911-7235-4E14-A816-C91FA7783C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6201-15A2-431D-B5C2-ED098B7160D6}" type="datetimeFigureOut">
              <a:rPr lang="ru-RU" smtClean="0"/>
              <a:pPr/>
              <a:t>27.10.2011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6EBF911-7235-4E14-A816-C91FA7783C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6201-15A2-431D-B5C2-ED098B7160D6}" type="datetimeFigureOut">
              <a:rPr lang="ru-RU" smtClean="0"/>
              <a:pPr/>
              <a:t>27.10.2011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BF911-7235-4E14-A816-C91FA7783C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6201-15A2-431D-B5C2-ED098B7160D6}" type="datetimeFigureOut">
              <a:rPr lang="ru-RU" smtClean="0"/>
              <a:pPr/>
              <a:t>27.10.2011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BF911-7235-4E14-A816-C91FA7783C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6201-15A2-431D-B5C2-ED098B7160D6}" type="datetimeFigureOut">
              <a:rPr lang="ru-RU" smtClean="0"/>
              <a:pPr/>
              <a:t>27.10.2011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BF911-7235-4E14-A816-C91FA7783C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6201-15A2-431D-B5C2-ED098B7160D6}" type="datetimeFigureOut">
              <a:rPr lang="ru-RU" smtClean="0"/>
              <a:pPr/>
              <a:t>27.10.2011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BF911-7235-4E14-A816-C91FA7783C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6201-15A2-431D-B5C2-ED098B7160D6}" type="datetimeFigureOut">
              <a:rPr lang="ru-RU" smtClean="0"/>
              <a:pPr/>
              <a:t>27.10.2011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BF911-7235-4E14-A816-C91FA7783C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6201-15A2-431D-B5C2-ED098B7160D6}" type="datetimeFigureOut">
              <a:rPr lang="ru-RU" smtClean="0"/>
              <a:pPr/>
              <a:t>27.10.2011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BF911-7235-4E14-A816-C91FA7783C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B716201-15A2-431D-B5C2-ED098B7160D6}" type="datetimeFigureOut">
              <a:rPr lang="ru-RU" smtClean="0"/>
              <a:pPr/>
              <a:t>27.10.2011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6EBF911-7235-4E14-A816-C91FA7783CF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No Gain Without Pain</a:t>
            </a:r>
            <a:endParaRPr lang="ru-RU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T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ongue twisters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  </a:t>
            </a:r>
            <a:r>
              <a:rPr lang="en-US" dirty="0"/>
              <a:t>Roberta ran rings around the Roman ruins. </a:t>
            </a:r>
            <a:endParaRPr lang="ru-RU" dirty="0"/>
          </a:p>
          <a:p>
            <a:endParaRPr lang="en-US" dirty="0" smtClean="0"/>
          </a:p>
          <a:p>
            <a:r>
              <a:rPr lang="en-US" dirty="0" smtClean="0"/>
              <a:t>  </a:t>
            </a:r>
            <a:r>
              <a:rPr lang="en-US" dirty="0"/>
              <a:t>Seven slick </a:t>
            </a:r>
            <a:r>
              <a:rPr lang="en-US" dirty="0" smtClean="0"/>
              <a:t>slimy </a:t>
            </a:r>
            <a:r>
              <a:rPr lang="en-US" dirty="0"/>
              <a:t>snakes slowly sliding southward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Riddle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Do you know what word becomes shorter if you add two letters to it? You think there is no answer to that question. Can you make a word shorter if you add two letters to it? You are sure, you can't. But you </a:t>
            </a:r>
            <a:r>
              <a:rPr lang="en-US" dirty="0" smtClean="0"/>
              <a:t>can.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</a:t>
            </a:r>
            <a:r>
              <a:rPr lang="en-US" i="1" dirty="0" err="1" smtClean="0"/>
              <a:t>er</a:t>
            </a:r>
            <a:r>
              <a:rPr lang="en-US" i="1" dirty="0" smtClean="0"/>
              <a:t> </a:t>
            </a:r>
            <a:r>
              <a:rPr lang="en-US" dirty="0" smtClean="0"/>
              <a:t>to the word </a:t>
            </a:r>
            <a:r>
              <a:rPr lang="en-US" i="1" dirty="0" smtClean="0"/>
              <a:t>short. </a:t>
            </a:r>
            <a:r>
              <a:rPr lang="en-US" dirty="0" smtClean="0"/>
              <a:t>It becomes shorter.</a:t>
            </a:r>
            <a:endParaRPr lang="ru-RU" dirty="0"/>
          </a:p>
        </p:txBody>
      </p:sp>
      <p:sp>
        <p:nvSpPr>
          <p:cNvPr id="4" name="Улыбающееся лицо 3"/>
          <p:cNvSpPr/>
          <p:nvPr/>
        </p:nvSpPr>
        <p:spPr>
          <a:xfrm>
            <a:off x="5868144" y="3789040"/>
            <a:ext cx="1800200" cy="1656184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олнце 4"/>
          <p:cNvSpPr/>
          <p:nvPr/>
        </p:nvSpPr>
        <p:spPr>
          <a:xfrm>
            <a:off x="611560" y="476672"/>
            <a:ext cx="1512168" cy="936104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Adjectives. </a:t>
            </a:r>
            <a:b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degrees of comparison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4294967295"/>
          </p:nvPr>
        </p:nvGraphicFramePr>
        <p:xfrm>
          <a:off x="0" y="1600200"/>
          <a:ext cx="8229600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Positive</a:t>
                      </a:r>
                      <a:endParaRPr lang="ru-RU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Comparative</a:t>
                      </a:r>
                      <a:endParaRPr lang="ru-RU" b="1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Superlative</a:t>
                      </a:r>
                      <a:endParaRPr lang="ru-RU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          - </a:t>
                      </a:r>
                      <a:r>
                        <a:rPr lang="en-US" dirty="0" err="1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er</a:t>
                      </a:r>
                      <a:r>
                        <a:rPr lang="en-US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-</a:t>
                      </a:r>
                      <a:endParaRPr lang="ru-RU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</a:t>
                      </a:r>
                      <a:r>
                        <a:rPr lang="en-US" dirty="0" smtClean="0">
                          <a:ln>
                            <a:solidFill>
                              <a:srgbClr val="FF0000"/>
                            </a:solidFill>
                          </a:ln>
                        </a:rPr>
                        <a:t> </a:t>
                      </a:r>
                      <a:r>
                        <a:rPr lang="en-US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the            -</a:t>
                      </a:r>
                      <a:r>
                        <a:rPr lang="en-US" dirty="0" err="1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est</a:t>
                      </a:r>
                      <a:r>
                        <a:rPr lang="en-US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-</a:t>
                      </a:r>
                      <a:endParaRPr lang="ru-RU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small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small</a:t>
                      </a:r>
                      <a:r>
                        <a:rPr lang="en-US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er</a:t>
                      </a:r>
                      <a:endParaRPr lang="ru-RU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the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small</a:t>
                      </a:r>
                      <a:r>
                        <a:rPr lang="en-US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est</a:t>
                      </a:r>
                      <a:endParaRPr lang="ru-RU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big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bi</a:t>
                      </a:r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gg</a:t>
                      </a:r>
                      <a:r>
                        <a:rPr lang="en-US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er</a:t>
                      </a:r>
                      <a:endParaRPr lang="ru-RU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the</a:t>
                      </a:r>
                      <a:r>
                        <a:rPr lang="en-US" baseline="0" dirty="0" smtClean="0"/>
                        <a:t> bi</a:t>
                      </a:r>
                      <a:r>
                        <a:rPr lang="en-US" baseline="0" dirty="0" smtClean="0">
                          <a:solidFill>
                            <a:srgbClr val="00B050"/>
                          </a:solidFill>
                        </a:rPr>
                        <a:t>gg</a:t>
                      </a:r>
                      <a:r>
                        <a:rPr lang="en-US" baseline="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est</a:t>
                      </a:r>
                      <a:endParaRPr lang="ru-RU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happy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happ</a:t>
                      </a:r>
                      <a:r>
                        <a:rPr lang="en-US" dirty="0" smtClean="0">
                          <a:ln>
                            <a:solidFill>
                              <a:srgbClr val="00B050"/>
                            </a:solidFill>
                          </a:ln>
                          <a:solidFill>
                            <a:srgbClr val="00B050"/>
                          </a:solidFill>
                        </a:rPr>
                        <a:t>i</a:t>
                      </a:r>
                      <a:r>
                        <a:rPr lang="en-US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er</a:t>
                      </a:r>
                      <a:endParaRPr lang="ru-RU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the</a:t>
                      </a:r>
                      <a:r>
                        <a:rPr lang="en-US" dirty="0" smtClean="0"/>
                        <a:t> happ</a:t>
                      </a:r>
                      <a:r>
                        <a:rPr lang="en-US" dirty="0" smtClean="0">
                          <a:ln>
                            <a:solidFill>
                              <a:srgbClr val="00B050"/>
                            </a:solidFill>
                          </a:ln>
                          <a:solidFill>
                            <a:srgbClr val="00B050"/>
                          </a:solidFill>
                        </a:rPr>
                        <a:t>i</a:t>
                      </a:r>
                      <a:r>
                        <a:rPr lang="en-US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est</a:t>
                      </a:r>
                      <a:endParaRPr lang="ru-RU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beautiful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more</a:t>
                      </a:r>
                      <a:r>
                        <a:rPr lang="en-US" dirty="0" smtClean="0"/>
                        <a:t> beautiful</a:t>
                      </a:r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the most </a:t>
                      </a:r>
                      <a:r>
                        <a:rPr lang="en-US" dirty="0" smtClean="0"/>
                        <a:t>beautiful</a:t>
                      </a:r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rgbClr val="00B050"/>
                            </a:solidFill>
                          </a:ln>
                        </a:rPr>
                        <a:t>                                                 </a:t>
                      </a:r>
                      <a:r>
                        <a:rPr lang="ru-RU" dirty="0" smtClean="0">
                          <a:ln>
                            <a:solidFill>
                              <a:srgbClr val="00B050"/>
                            </a:solidFill>
                          </a:ln>
                        </a:rPr>
                        <a:t>          </a:t>
                      </a:r>
                      <a:r>
                        <a:rPr lang="en-US" dirty="0" smtClean="0">
                          <a:ln>
                            <a:solidFill>
                              <a:srgbClr val="00B050"/>
                            </a:solidFill>
                          </a:ln>
                        </a:rPr>
                        <a:t> </a:t>
                      </a:r>
                      <a:r>
                        <a:rPr lang="en-US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</a:rPr>
                        <a:t>E</a:t>
                      </a:r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xceptions</a:t>
                      </a:r>
                      <a:r>
                        <a:rPr lang="en-US" dirty="0" smtClean="0">
                          <a:ln>
                            <a:solidFill>
                              <a:srgbClr val="00B050"/>
                            </a:solidFill>
                          </a:ln>
                          <a:solidFill>
                            <a:srgbClr val="00B050"/>
                          </a:solidFill>
                        </a:rPr>
                        <a:t>  </a:t>
                      </a:r>
                      <a:r>
                        <a:rPr lang="en-US" dirty="0" smtClean="0">
                          <a:ln>
                            <a:solidFill>
                              <a:srgbClr val="00B050"/>
                            </a:solidFill>
                          </a:ln>
                        </a:rPr>
                        <a:t> </a:t>
                      </a:r>
                      <a:endParaRPr lang="ru-RU" dirty="0">
                        <a:ln>
                          <a:solidFill>
                            <a:srgbClr val="00B050"/>
                          </a:solidFill>
                        </a:ln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good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better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best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bad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worse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worst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little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less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least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many\much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more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most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plural nouns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half" idx="1"/>
          </p:nvPr>
        </p:nvGraphicFramePr>
        <p:xfrm>
          <a:off x="323528" y="1556792"/>
          <a:ext cx="4248472" cy="366159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124236"/>
                <a:gridCol w="2124236"/>
              </a:tblGrid>
              <a:tr h="406844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singular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plural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06844">
                <a:tc>
                  <a:txBody>
                    <a:bodyPr/>
                    <a:lstStyle/>
                    <a:p>
                      <a:r>
                        <a:rPr lang="en-US" dirty="0" smtClean="0"/>
                        <a:t>1)a ball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ball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s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06844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2) After letters </a:t>
                      </a:r>
                      <a:r>
                        <a:rPr lang="ru-RU" dirty="0" smtClean="0"/>
                        <a:t> </a:t>
                      </a:r>
                      <a:r>
                        <a:rPr lang="en-US" dirty="0" err="1" smtClean="0"/>
                        <a:t>ss</a:t>
                      </a:r>
                      <a:r>
                        <a:rPr lang="en-US" dirty="0" smtClean="0"/>
                        <a:t>;</a:t>
                      </a:r>
                      <a:r>
                        <a:rPr lang="en-US" baseline="0" dirty="0" smtClean="0"/>
                        <a:t> x; </a:t>
                      </a:r>
                      <a:r>
                        <a:rPr lang="en-US" baseline="0" dirty="0" err="1" smtClean="0"/>
                        <a:t>ch</a:t>
                      </a:r>
                      <a:r>
                        <a:rPr lang="en-US" baseline="0" dirty="0" smtClean="0"/>
                        <a:t>; </a:t>
                      </a:r>
                      <a:r>
                        <a:rPr lang="en-US" baseline="0" dirty="0" err="1" smtClean="0"/>
                        <a:t>sh</a:t>
                      </a:r>
                      <a:r>
                        <a:rPr lang="en-US" baseline="0" dirty="0" smtClean="0"/>
                        <a:t>; </a:t>
                      </a:r>
                      <a:r>
                        <a:rPr lang="en-US" baseline="0" dirty="0" err="1" smtClean="0"/>
                        <a:t>tch</a:t>
                      </a:r>
                      <a:r>
                        <a:rPr lang="en-US" baseline="0" dirty="0" smtClean="0"/>
                        <a:t>; o →</a:t>
                      </a:r>
                      <a:r>
                        <a:rPr lang="en-US" baseline="0" dirty="0" err="1" smtClean="0">
                          <a:solidFill>
                            <a:srgbClr val="FF0000"/>
                          </a:solidFill>
                        </a:rPr>
                        <a:t>es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06844">
                <a:tc>
                  <a:txBody>
                    <a:bodyPr/>
                    <a:lstStyle/>
                    <a:p>
                      <a:r>
                        <a:rPr lang="en-US" dirty="0" smtClean="0"/>
                        <a:t>a dress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dress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es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06844">
                <a:tc gridSpan="2"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3) If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we have </a:t>
                      </a:r>
                      <a:r>
                        <a:rPr lang="en-US" dirty="0" smtClean="0"/>
                        <a:t>consonant</a:t>
                      </a:r>
                      <a:r>
                        <a:rPr lang="en-US" baseline="0" dirty="0" smtClean="0"/>
                        <a:t> +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y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→</a:t>
                      </a: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 +</a:t>
                      </a:r>
                      <a:r>
                        <a:rPr lang="en-US" sz="180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es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06844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r>
                        <a:rPr lang="en-US" baseline="0" dirty="0" smtClean="0"/>
                        <a:t> family</a:t>
                      </a:r>
                      <a:r>
                        <a:rPr lang="en-US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famil</a:t>
                      </a:r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i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es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06844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4)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If the word ends in 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f, -</a:t>
                      </a:r>
                      <a:r>
                        <a:rPr lang="en-US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fe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→</a:t>
                      </a:r>
                      <a:r>
                        <a:rPr lang="en-US" sz="1800" b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v,</a:t>
                      </a:r>
                      <a:r>
                        <a:rPr lang="en-US" sz="1800" b="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kern="1200" baseline="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ve</a:t>
                      </a:r>
                      <a:r>
                        <a:rPr lang="en-US" sz="1800" b="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+ </a:t>
                      </a:r>
                      <a:r>
                        <a:rPr lang="en-US" sz="1800" b="0" kern="1200" baseline="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es</a:t>
                      </a:r>
                      <a:endParaRPr lang="ru-RU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06844">
                <a:tc>
                  <a:txBody>
                    <a:bodyPr/>
                    <a:lstStyle/>
                    <a:p>
                      <a:r>
                        <a:rPr lang="en-US" dirty="0" smtClean="0"/>
                        <a:t>a wolf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wol</a:t>
                      </a:r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v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es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06844">
                <a:tc>
                  <a:txBody>
                    <a:bodyPr/>
                    <a:lstStyle/>
                    <a:p>
                      <a:r>
                        <a:rPr lang="en-US" dirty="0" smtClean="0"/>
                        <a:t>a wife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</a:t>
                      </a:r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v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es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Содержимое 6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48209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19300"/>
                <a:gridCol w="2019300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</a:rPr>
                        <a:t>                       </a:t>
                      </a:r>
                      <a:r>
                        <a:rPr lang="en-US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</a:rPr>
                        <a:t>E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xceptions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singular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plural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man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men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woman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women</a:t>
                      </a:r>
                      <a:endParaRPr lang="ru-RU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mouse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mice</a:t>
                      </a:r>
                      <a:endParaRPr lang="ru-RU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tooth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teeth</a:t>
                      </a:r>
                      <a:endParaRPr lang="ru-RU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foot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feet</a:t>
                      </a:r>
                      <a:endParaRPr lang="ru-RU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goose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geese</a:t>
                      </a:r>
                      <a:endParaRPr lang="ru-RU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ox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oxen</a:t>
                      </a:r>
                      <a:endParaRPr lang="ru-RU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child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children</a:t>
                      </a:r>
                      <a:endParaRPr lang="ru-RU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sheep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sheep</a:t>
                      </a:r>
                      <a:endParaRPr lang="ru-RU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>
                          <a:solidFill>
                            <a:schemeClr val="tx1"/>
                          </a:solidFill>
                          <a:latin typeface="Times New Roman"/>
                        </a:rPr>
                        <a:t>deer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deer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fish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fish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3802434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The topic is revision of degrees of comparison and plural nouns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The lesson is over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12568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5" name="Пятно 2 4"/>
          <p:cNvSpPr/>
          <p:nvPr/>
        </p:nvSpPr>
        <p:spPr>
          <a:xfrm>
            <a:off x="2051720" y="1916832"/>
            <a:ext cx="5040560" cy="3744416"/>
          </a:xfrm>
          <a:prstGeom prst="irregularSeal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>
                <a:solidFill>
                  <a:srgbClr val="FF0000"/>
                </a:solidFill>
              </a:rPr>
              <a:t>5</a:t>
            </a:r>
            <a:endParaRPr lang="ru-RU" sz="8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277</TotalTime>
  <Words>241</Words>
  <Application>Microsoft Office PowerPoint</Application>
  <PresentationFormat>Экран (4:3)</PresentationFormat>
  <Paragraphs>84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No Gain Without Pain</vt:lpstr>
      <vt:lpstr>Tongue twisters</vt:lpstr>
      <vt:lpstr>Riddle</vt:lpstr>
      <vt:lpstr>Слайд 4</vt:lpstr>
      <vt:lpstr>Adjectives.  degrees of comparison</vt:lpstr>
      <vt:lpstr>plural nouns</vt:lpstr>
      <vt:lpstr>The topic is revision of degrees of comparison and plural nouns</vt:lpstr>
      <vt:lpstr>The lesson is over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Gain Without Pain</dc:title>
  <dc:creator>Сева</dc:creator>
  <cp:lastModifiedBy>Школа №509</cp:lastModifiedBy>
  <cp:revision>25</cp:revision>
  <dcterms:created xsi:type="dcterms:W3CDTF">2011-10-13T09:30:00Z</dcterms:created>
  <dcterms:modified xsi:type="dcterms:W3CDTF">2011-10-27T08:21:32Z</dcterms:modified>
</cp:coreProperties>
</file>