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9" r:id="rId4"/>
    <p:sldId id="260" r:id="rId5"/>
    <p:sldId id="262" r:id="rId6"/>
    <p:sldId id="266" r:id="rId7"/>
    <p:sldId id="267" r:id="rId8"/>
    <p:sldId id="268" r:id="rId9"/>
    <p:sldId id="270" r:id="rId10"/>
    <p:sldId id="271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EA7937-C992-4118-AD3E-669E611EBB9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F175FA-CEBA-48C9-815B-71144A4D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slovar.tvereza.info/18-t_ru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e-kurim.ru/articles/zdorovie/vred-kureniya-dlya-zhenshhin/" TargetMode="External"/><Relationship Id="rId2" Type="http://schemas.openxmlformats.org/officeDocument/2006/relationships/hyperlink" Target="http://ne-kurim.ru/articles/beremennost_i_kurenie/kurenie_i_beremennos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2%D0%B0%D0%B1%D0%B0%D0%BA%D0%BE%D0%BA%D1%83%D1%80%D0%B5%D0%BD%D0%B8%D0%B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500042"/>
            <a:ext cx="3143252" cy="451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1500174"/>
            <a:ext cx="635973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cap="all" spc="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Курение </a:t>
            </a:r>
          </a:p>
          <a:p>
            <a:pPr algn="ctr"/>
            <a:r>
              <a:rPr lang="ru-RU" sz="5400" cap="all" spc="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и  его последствия</a:t>
            </a:r>
            <a:endParaRPr lang="ru-RU" sz="5400" cap="all" spc="0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6021288"/>
            <a:ext cx="4032448" cy="523220"/>
          </a:xfrm>
          <a:prstGeom prst="rect">
            <a:avLst/>
          </a:prstGeom>
          <a:solidFill>
            <a:schemeClr val="accent2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1400" cap="all" spc="0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  <a:effectLst/>
              </a:rPr>
              <a:t>Выполнила</a:t>
            </a:r>
          </a:p>
          <a:p>
            <a:pPr algn="r"/>
            <a:r>
              <a:rPr lang="ru-RU" sz="1400" cap="all" dirty="0" err="1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Краснослободцева</a:t>
            </a:r>
            <a:r>
              <a:rPr lang="ru-RU" sz="1400" cap="all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 Е.</a:t>
            </a:r>
            <a:r>
              <a:rPr lang="ru-RU" sz="1400" cap="all" spc="0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  <a:effectLst/>
              </a:rPr>
              <a:t> </a:t>
            </a:r>
            <a:endParaRPr lang="ru-RU" sz="1400" cap="all" spc="0" dirty="0">
              <a:ln w="0">
                <a:solidFill>
                  <a:schemeClr val="bg1"/>
                </a:solidFill>
              </a:ln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1" u="sng" dirty="0" smtClean="0">
                <a:solidFill>
                  <a:schemeClr val="bg1"/>
                </a:solidFill>
              </a:rPr>
              <a:t>Советы для тех кто хочет бросить курить</a:t>
            </a:r>
            <a:endParaRPr lang="ru-RU" b="0" i="1" u="sng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2071678"/>
            <a:ext cx="56435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1. Поверьте в себя. </a:t>
            </a:r>
            <a:r>
              <a:rPr lang="ru-RU" i="1" dirty="0" smtClean="0">
                <a:solidFill>
                  <a:schemeClr val="bg1"/>
                </a:solidFill>
              </a:rPr>
              <a:t>Поверьте, что вы можете </a:t>
            </a:r>
            <a:r>
              <a:rPr lang="ru-RU" b="1" i="1" dirty="0" smtClean="0">
                <a:solidFill>
                  <a:schemeClr val="bg1"/>
                </a:solidFill>
              </a:rPr>
              <a:t>бросить курить </a:t>
            </a:r>
            <a:r>
              <a:rPr lang="ru-RU" i="1" dirty="0" smtClean="0">
                <a:solidFill>
                  <a:schemeClr val="bg1"/>
                </a:solidFill>
              </a:rPr>
              <a:t>, Обязательно скажите себе, своему организму, какие Вы замечательные, сильные, волевые. Хвалите себя всевозможными способами. Поверьте, организм это оценит и щедро Вас отблагодарит. Да и наконец, кто не любит себя хвалить. Вспомните самые сложные вещи, которые вы делали и осознайте, что у вас есть все для того чтобы бросить курить. Все зависит от Вас.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2. Поддержка родных и друзей. </a:t>
            </a:r>
            <a:r>
              <a:rPr lang="ru-RU" i="1" dirty="0" smtClean="0">
                <a:solidFill>
                  <a:schemeClr val="bg1"/>
                </a:solidFill>
              </a:rPr>
              <a:t>Попросите свою семью и друзей поддержать Вас в Вашем решении бросить курить. Попросите их о полной поддержке и терпимости. Поставьте их в известность заранее, что Вы, возможно, будете раздражительным даже раздражающим во время расставания с этой вредной привычкой. Поддержка и направленность очень помогает психологическому настрою.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571876"/>
            <a:ext cx="3047995" cy="30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214610" y="142852"/>
            <a:ext cx="9286940" cy="2357454"/>
          </a:xfrm>
        </p:spPr>
        <p:txBody>
          <a:bodyPr>
            <a:noAutofit/>
          </a:bodyPr>
          <a:lstStyle/>
          <a:p>
            <a:pPr lvl="8"/>
            <a:r>
              <a:rPr lang="ru-RU" sz="1800" b="1" i="1" dirty="0" smtClean="0">
                <a:solidFill>
                  <a:schemeClr val="bg1"/>
                </a:solidFill>
              </a:rPr>
              <a:t>19. Контроль мыслей. </a:t>
            </a:r>
            <a:r>
              <a:rPr lang="ru-RU" sz="1800" i="1" dirty="0" smtClean="0">
                <a:solidFill>
                  <a:schemeClr val="bg1"/>
                </a:solidFill>
              </a:rPr>
              <a:t>Каждый раз, когда у Вас появляется желание курить, вместо того, что бы закурить запишите свои чувства или все, что у вас на уме. Носите этот лист всегда с собой и, перечитывая, анализируйте, почему именно в этот момент возникло желание закурить, и какой моделью поведения можно его заменить.</a:t>
            </a:r>
            <a:endParaRPr lang="ru-RU" sz="1800" i="1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000240"/>
            <a:ext cx="619125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solidFill>
                  <a:schemeClr val="bg1"/>
                </a:solidFill>
                <a:ea typeface="BatangChe" pitchFamily="49" charset="-127"/>
              </a:rPr>
              <a:t>Употребление табака</a:t>
            </a:r>
            <a:endParaRPr lang="ru-RU" i="1" u="sng" dirty="0">
              <a:solidFill>
                <a:schemeClr val="bg1"/>
              </a:solidFill>
              <a:ea typeface="BatangChe" pitchFamily="49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92880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Способы употребления табака:</a:t>
            </a:r>
          </a:p>
          <a:p>
            <a:endParaRPr lang="ru-RU" b="1" dirty="0" smtClean="0"/>
          </a:p>
          <a:p>
            <a:r>
              <a:rPr lang="ru-RU" b="1" i="1" dirty="0" smtClean="0">
                <a:solidFill>
                  <a:schemeClr val="bg1"/>
                </a:solidFill>
              </a:rPr>
              <a:t>Основной способ употребления табака</a:t>
            </a:r>
            <a:r>
              <a:rPr lang="ru-RU" i="1" dirty="0" smtClean="0">
                <a:solidFill>
                  <a:schemeClr val="bg1"/>
                </a:solidFill>
              </a:rPr>
              <a:t> – курение. В некоторых регионах </a:t>
            </a:r>
            <a:r>
              <a:rPr lang="ru-RU" b="1" i="1" dirty="0" smtClean="0">
                <a:solidFill>
                  <a:schemeClr val="bg1"/>
                </a:solidFill>
              </a:rPr>
              <a:t>листья табака</a:t>
            </a:r>
            <a:r>
              <a:rPr lang="ru-RU" i="1" dirty="0" smtClean="0">
                <a:solidFill>
                  <a:schemeClr val="bg1"/>
                </a:solidFill>
              </a:rPr>
              <a:t> жуют, а в сильно измельченном виде нюхают. Основной </a:t>
            </a:r>
            <a:r>
              <a:rPr lang="ru-RU" b="1" i="1" dirty="0" smtClean="0">
                <a:solidFill>
                  <a:schemeClr val="bg1"/>
                </a:solidFill>
              </a:rPr>
              <a:t>наркотический компонент табака – никотин </a:t>
            </a:r>
            <a:r>
              <a:rPr lang="ru-RU" i="1" dirty="0" smtClean="0">
                <a:solidFill>
                  <a:schemeClr val="bg1"/>
                </a:solidFill>
              </a:rPr>
              <a:t>– включается в состав различных </a:t>
            </a:r>
            <a:r>
              <a:rPr lang="ru-RU" b="1" i="1" dirty="0" err="1" smtClean="0">
                <a:solidFill>
                  <a:schemeClr val="bg1"/>
                </a:solidFill>
              </a:rPr>
              <a:t>табакозамещающих</a:t>
            </a:r>
            <a:r>
              <a:rPr lang="ru-RU" i="1" dirty="0" smtClean="0">
                <a:solidFill>
                  <a:schemeClr val="bg1"/>
                </a:solidFill>
              </a:rPr>
              <a:t> средств, применяемых в медицине для лечения </a:t>
            </a:r>
            <a:r>
              <a:rPr lang="ru-RU" b="1" i="1" dirty="0" smtClean="0">
                <a:solidFill>
                  <a:schemeClr val="bg1"/>
                </a:solidFill>
              </a:rPr>
              <a:t>табачной зависимости</a:t>
            </a:r>
            <a:r>
              <a:rPr lang="ru-RU" i="1" dirty="0" smtClean="0">
                <a:solidFill>
                  <a:schemeClr val="bg1"/>
                </a:solidFill>
              </a:rPr>
              <a:t>. Эти средства выпускаются в форме жевательной резинки, пластырей и ингаляторов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857364"/>
            <a:ext cx="3465650" cy="480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u="sng" dirty="0" smtClean="0">
                <a:solidFill>
                  <a:schemeClr val="bg1"/>
                </a:solidFill>
                <a:ea typeface="BatangChe" pitchFamily="49" charset="-127"/>
              </a:rPr>
              <a:t>Влияние табака на организм</a:t>
            </a:r>
            <a:endParaRPr lang="ru-RU" i="1" u="sng" dirty="0">
              <a:solidFill>
                <a:schemeClr val="bg1"/>
              </a:solidFill>
              <a:ea typeface="BatangChe" pitchFamily="49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928802"/>
            <a:ext cx="4721934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Табак влияет на :</a:t>
            </a:r>
          </a:p>
          <a:p>
            <a:r>
              <a:rPr lang="ru-RU" sz="2400" i="1" dirty="0" smtClean="0">
                <a:solidFill>
                  <a:schemeClr val="bg1"/>
                </a:solidFill>
              </a:rPr>
              <a:t>1)Легкие</a:t>
            </a:r>
          </a:p>
          <a:p>
            <a:r>
              <a:rPr lang="ru-RU" sz="2400" i="1" dirty="0" smtClean="0">
                <a:solidFill>
                  <a:schemeClr val="bg1"/>
                </a:solidFill>
              </a:rPr>
              <a:t>2) </a:t>
            </a:r>
            <a:r>
              <a:rPr lang="ru-RU" sz="2400" i="1" dirty="0" err="1" smtClean="0">
                <a:solidFill>
                  <a:schemeClr val="bg1"/>
                </a:solidFill>
              </a:rPr>
              <a:t>Сердечно-сосудистую</a:t>
            </a:r>
            <a:r>
              <a:rPr lang="ru-RU" sz="2400" i="1" dirty="0" smtClean="0">
                <a:solidFill>
                  <a:schemeClr val="bg1"/>
                </a:solidFill>
              </a:rPr>
              <a:t> систему</a:t>
            </a:r>
          </a:p>
          <a:p>
            <a:r>
              <a:rPr lang="ru-RU" sz="2400" i="1" dirty="0" smtClean="0">
                <a:solidFill>
                  <a:schemeClr val="bg1"/>
                </a:solidFill>
              </a:rPr>
              <a:t>3) Мозг и нервную систему</a:t>
            </a:r>
          </a:p>
          <a:p>
            <a:r>
              <a:rPr lang="ru-RU" sz="2400" i="1" dirty="0" smtClean="0">
                <a:solidFill>
                  <a:schemeClr val="bg1"/>
                </a:solidFill>
              </a:rPr>
              <a:t>4) Желудочно-кишечный тракт</a:t>
            </a:r>
          </a:p>
          <a:p>
            <a:r>
              <a:rPr lang="ru-RU" sz="2400" i="1" dirty="0" smtClean="0">
                <a:solidFill>
                  <a:schemeClr val="bg1"/>
                </a:solidFill>
              </a:rPr>
              <a:t>5) Смертельный исход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857364"/>
            <a:ext cx="34004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chemeClr val="bg1"/>
                </a:solidFill>
              </a:rPr>
              <a:t>Легкие</a:t>
            </a:r>
            <a:br>
              <a:rPr lang="ru-RU" sz="4400" i="1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5715008" cy="5572140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Те, кто много курит, заболевают раком лёгкого в двадцать раз чаще, чем некурящие. Поэтому мы можем смело сказать, что рак лёгкого в основном развивается на почве курения. Рак лёгкого нередко оказывается настолько запущенным, что невозможно спасти больного даже ценой удаления всего лёгкого.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В медицинской науке есть много работ, которые показывают вред курения. Учёные брали 200—300 тысяч человек, близких друг к другу по возрасту, занятиям, бытовым условиям. Разница только в том, курят или нет. Оказалось: среди некурящих рак лёгкого встречается 12 раз на сто тысяч человек. Среди тех, кто выкуривает пачку сигарет в день, — 112, а из тех, кто выкуривает две пачки, — 284.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Также доказано, что табачный деготь, введённый экспериментальным путём животным в лёгкие или на кожу, вызывает рак </a:t>
            </a:r>
            <a:r>
              <a:rPr lang="ru-RU" b="1" i="1" dirty="0" smtClean="0">
                <a:solidFill>
                  <a:schemeClr val="bg1"/>
                </a:solidFill>
              </a:rPr>
              <a:t>во всех случаях</a:t>
            </a:r>
            <a:r>
              <a:rPr lang="ru-RU" i="1" dirty="0" smtClean="0">
                <a:solidFill>
                  <a:schemeClr val="bg1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142984"/>
            <a:ext cx="2690798" cy="443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i="1" dirty="0" err="1" smtClean="0">
                <a:solidFill>
                  <a:schemeClr val="bg1"/>
                </a:solidFill>
              </a:rPr>
              <a:t>Сердечно-сосудистую</a:t>
            </a:r>
            <a:r>
              <a:rPr lang="ru-RU" sz="4400" i="1" dirty="0" smtClean="0">
                <a:solidFill>
                  <a:schemeClr val="bg1"/>
                </a:solidFill>
              </a:rPr>
              <a:t> систему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385862"/>
            <a:ext cx="6000792" cy="5472138"/>
          </a:xfrm>
        </p:spPr>
        <p:txBody>
          <a:bodyPr>
            <a:normAutofit fontScale="40000" lnSpcReduction="2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Курение вызывает преждевременный износ сердца, сосудов, также как и других жизненно важных органов.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Одна выкуренная сигарета увеличивает пульс на двадцать ударов в минуту, поднимает давление на несколько десятков миллиметров, понижает кожную температуру. Эти изменения держатся около тридцати минут.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Таким образом, в течение дня сердце постоянно получает дополнительную нагрузку, которая со временем приводит к заболеванию.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При вдыхании табачного дыма сосуды сужаются, и ток крови по ним замедляется, а в некоторых случаях даже на какой-то момент приостанавливается. Замедление тока крови в сосудах сердца проявляется коронарной недостаточностью, то есть приступом болей в области сердца. Поэтому курение, как правило, усиливает или вызывает приступы коронарной недостаточности. У многих больных эти приступы сразу исчезают, как только они прекращают курить.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Всемирная организация здравоохранения, изучая вопрос о роли табака, обнаружила, что курящие умирают от коронарного тромбоза на четыре года раньше, чем некурящие.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У людей с болезнью сосудов курение вызывает их резкий спазм, в результате чего любое лечение будет бесполезным, если больной продолжает курить.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Для таких больных даже пребывание в атмосфере табачного дыма может оказаться губительным. Опыты с такими больными показали, что затягивание даже незажженной сигаретой приводило к заметному уменьшению тока крови в пальце. Иногда у этих больных во всё время курения наблюдалось полное прекращение тока крови в </a:t>
            </a:r>
            <a:r>
              <a:rPr lang="ru-RU" i="1" dirty="0" err="1" smtClean="0">
                <a:solidFill>
                  <a:schemeClr val="bg1"/>
                </a:solidFill>
              </a:rPr>
              <a:t>подногтевом</a:t>
            </a:r>
            <a:r>
              <a:rPr lang="ru-RU" i="1" dirty="0" smtClean="0">
                <a:solidFill>
                  <a:schemeClr val="bg1"/>
                </a:solidFill>
              </a:rPr>
              <a:t> ложе. Температура пальцев рук и ног снижалась до шести градусов.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Интересно отметить, что употребление любого фильтра в сигарете не предупреждало уменьшения тока крови и снижения температуры тела.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О влиянии </a:t>
            </a:r>
            <a:r>
              <a:rPr lang="ru-RU" i="1" dirty="0" smtClean="0">
                <a:solidFill>
                  <a:schemeClr val="bg1"/>
                </a:solidFill>
                <a:hlinkClick r:id="rId2"/>
              </a:rPr>
              <a:t>табака</a:t>
            </a:r>
            <a:r>
              <a:rPr lang="ru-RU" i="1" dirty="0" smtClean="0">
                <a:solidFill>
                  <a:schemeClr val="bg1"/>
                </a:solidFill>
              </a:rPr>
              <a:t> на сердце говорит, например, такой эксперимент: изолированное сердце кролика ритмично работает благодаря тому, что через сосуды, питающие сердце, непрерывно проходит специальный физиологический раствор, приближающийся по некоторым признакам к крови. Но если взять папиросу, вытряхнуть из неё весь оставшийся табак, а на папиросную бумажку капнуть этого раствора и с бумажки эту каплю ввести в систему, снабжающую сердце физиологическим раствором, сердце остановится.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Резкое влияние </a:t>
            </a:r>
            <a:r>
              <a:rPr lang="ru-RU" i="1" dirty="0" smtClean="0">
                <a:solidFill>
                  <a:schemeClr val="bg1"/>
                </a:solidFill>
                <a:hlinkClick r:id="rId2"/>
              </a:rPr>
              <a:t>табака</a:t>
            </a:r>
            <a:r>
              <a:rPr lang="ru-RU" i="1" dirty="0" smtClean="0">
                <a:solidFill>
                  <a:schemeClr val="bg1"/>
                </a:solidFill>
              </a:rPr>
              <a:t> на сердце человека в какой-то мере смягчается компенсаторными механизмами, которые мобилизуются организмом для борьбы с вредным реагентом. Тем не менее его влияние остаётся и постепенно приводит к преждевременной дряхлости, инвалидности и приближению ранней старости.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571612"/>
            <a:ext cx="298405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chemeClr val="bg1"/>
                </a:solidFill>
              </a:rPr>
              <a:t>Стадии никотиновой зависимости</a:t>
            </a:r>
            <a:endParaRPr lang="ru-RU" i="1" u="sng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500174"/>
            <a:ext cx="4500594" cy="5357826"/>
          </a:xfrm>
        </p:spPr>
        <p:txBody>
          <a:bodyPr>
            <a:no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</a:rPr>
              <a:t>1)</a:t>
            </a:r>
            <a:r>
              <a:rPr lang="ru-RU" sz="1200" i="1" dirty="0" smtClean="0">
                <a:solidFill>
                  <a:schemeClr val="bg1"/>
                </a:solidFill>
              </a:rPr>
              <a:t>Так, если вы курите 5—10 лет не более пяти сигарет в день, то являетесь «случайным» курильщиком с психологической зависимостью. Таким людям доктора рекомендуют избавляться от дурной привычки самостоятельно: однажды бросить раз и навсегда. Неприятных ощущений, связанных с отказом от сигарет, возникнуть не должно.</a:t>
            </a:r>
          </a:p>
          <a:p>
            <a:r>
              <a:rPr lang="ru-RU" sz="1400" b="1" i="1" dirty="0" smtClean="0">
                <a:solidFill>
                  <a:schemeClr val="bg1"/>
                </a:solidFill>
              </a:rPr>
              <a:t>2)</a:t>
            </a:r>
            <a:r>
              <a:rPr lang="ru-RU" sz="1200" i="1" dirty="0" smtClean="0">
                <a:solidFill>
                  <a:schemeClr val="bg1"/>
                </a:solidFill>
              </a:rPr>
              <a:t>Вот уже 10—20 лет вы связаны неразлучно с сигаретой, выкуриваете по пачке ежедневно? Значит у вас — «привычное» курение с явлениями физиологической зависимости. В данном случае тоже лучше бросать сразу. При необходимости можно поддерживать себя никотиновой жвачкой, специальным пластырем или аэрозолем, которые продаются в аптеках. В период заместительной терапии следует пользоваться лишь одним из указанных препаратов и ни в коем случае нельзя курить, чтобы не отравиться.</a:t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400" b="1" i="1" dirty="0" smtClean="0">
                <a:solidFill>
                  <a:schemeClr val="bg1"/>
                </a:solidFill>
              </a:rPr>
              <a:t>3)</a:t>
            </a:r>
            <a:r>
              <a:rPr lang="ru-RU" sz="1200" i="1" dirty="0" smtClean="0">
                <a:solidFill>
                  <a:schemeClr val="bg1"/>
                </a:solidFill>
              </a:rPr>
              <a:t>Вы курите не меньше 20 лет, более одной пачки в день, автоматически, натощак и даже ночью? Это «пристрастное» курение с преобладанием физиологической зависимости. Одним днем отказаться от сигареты будет крайне сложно. Поэтому специалисты предлагают делать это постепенно с обязательной помощью врача-нарколога, который назначит индивидуальные курсы фармакологической и, при необходимости, групповой терапии.</a:t>
            </a:r>
          </a:p>
          <a:p>
            <a:endParaRPr lang="ru-RU" sz="900" i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143116"/>
            <a:ext cx="2944643" cy="345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chemeClr val="bg1"/>
                </a:solidFill>
              </a:rPr>
              <a:t>Последствие курения для женского организма  </a:t>
            </a:r>
            <a:endParaRPr lang="ru-RU" i="1" u="sng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571744"/>
            <a:ext cx="47578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1)Курение и детородная функция женщины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2) Будем красивыми!</a:t>
            </a:r>
          </a:p>
          <a:p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000240"/>
            <a:ext cx="3024192" cy="413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Курение и детородная функция женщины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00098" y="1357298"/>
            <a:ext cx="6286512" cy="535785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i="1" dirty="0" smtClean="0">
                <a:solidFill>
                  <a:schemeClr val="bg1"/>
                </a:solidFill>
                <a:hlinkClick r:id="rId2"/>
              </a:rPr>
              <a:t>Курение во время беременности</a:t>
            </a:r>
            <a:r>
              <a:rPr lang="ru-RU" sz="3100" i="1" dirty="0" smtClean="0">
                <a:solidFill>
                  <a:schemeClr val="bg1"/>
                </a:solidFill>
              </a:rPr>
              <a:t> может сказаться на ребенке и после его рождения, даже спустя несколько лет. У женщины, которая курит, страдают не только сердце и </a:t>
            </a:r>
            <a:r>
              <a:rPr lang="ru-RU" sz="3100" i="1" dirty="0" err="1" smtClean="0">
                <a:solidFill>
                  <a:schemeClr val="bg1"/>
                </a:solidFill>
              </a:rPr>
              <a:t>бронхо-легочная</a:t>
            </a:r>
            <a:r>
              <a:rPr lang="ru-RU" sz="3100" i="1" dirty="0" smtClean="0">
                <a:solidFill>
                  <a:schemeClr val="bg1"/>
                </a:solidFill>
              </a:rPr>
              <a:t> система, но и детородная функция. Если женщина выкуривает в день около десяти сигарет, то она может остаться бесплодной в два раза чаще, чем некурящая. Именно яйцеклетка в женском организме сохраняет все вредные вещества от табачного дыма, теряя при этом способность к оплодотворению.</a:t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Если же принимаются гормональные таблетки для предотвращения нежеланной беременности и при этом женщина курит, в этом случае она подвергает свою жизнь не просто опасности, а смертельной опасности. Эта опасность заключается в том, что курение во время приема гормональных препаратов на порядок увеличивают риск </a:t>
            </a:r>
            <a:r>
              <a:rPr lang="ru-RU" sz="3100" i="1" dirty="0" err="1" smtClean="0">
                <a:solidFill>
                  <a:schemeClr val="bg1"/>
                </a:solidFill>
              </a:rPr>
              <a:t>сердечно-сосудистых</a:t>
            </a:r>
            <a:r>
              <a:rPr lang="ru-RU" sz="3100" i="1" dirty="0" smtClean="0">
                <a:solidFill>
                  <a:schemeClr val="bg1"/>
                </a:solidFill>
              </a:rPr>
              <a:t> заболеваний, а случаи инфаркта у курящих молодых женщин, принимающих гормоны, настолько часты, что заставляют врачей отказываться от этого способа контрацепции в случае курения пациентки.</a:t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Если курящая женщина забеременела, то случаи выкидышей у нее гораздо более частые, чем у не курящих, по причине затруднения внедрения зародыша в стенку матки, но, даже если не произошло выкидыша, то в момент формирования нервной системы ребенка, которая происходит в первые недели беременности, табачные ингредиенты могут повлиять на нее весьма негативно.</a:t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Так же имеется большой риск рождения мертвого ребенка, что встречается у курящих в пять раз чаще, чем у женщин, обходящих стороной сигареты. Но, предположим, что женщина благополучно родила ребенка, но рано радоваться! Ведь то, что она курила во время беременности, может сказаться на ребенке и после его рождения, даже спустя несколько лет, особенно, если мама продолжает курить в присутствии своего дитя. Страдает обмен веществ ребенка, плохо усваиваются витамины, что вызывает замедленный рост, такие детишки, как правило, развиваются хуже своих сверстников, у которых родители не курят.</a:t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Если вы серьезно относитесь к здоровью будущего ребенка, бросайте курить за полтора года до его зачатия. Медики считают, что именно этот срок считается оптимальным для очищения организма от последствий воздействия никотина. И только после этого срока можете без страха беременеть.</a:t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Важно знать и то, что если муж ее курящий, то </a:t>
            </a:r>
            <a:r>
              <a:rPr lang="ru-RU" sz="3100" i="1" dirty="0" smtClean="0">
                <a:solidFill>
                  <a:schemeClr val="bg1"/>
                </a:solidFill>
                <a:hlinkClick r:id="rId3"/>
              </a:rPr>
              <a:t>вред курения для женщин</a:t>
            </a:r>
            <a:r>
              <a:rPr lang="ru-RU" sz="3100" i="1" dirty="0" smtClean="0">
                <a:solidFill>
                  <a:schemeClr val="bg1"/>
                </a:solidFill>
              </a:rPr>
              <a:t> </a:t>
            </a:r>
            <a:r>
              <a:rPr lang="ru-RU" sz="3100" i="1" dirty="0" err="1" smtClean="0">
                <a:solidFill>
                  <a:schemeClr val="bg1"/>
                </a:solidFill>
              </a:rPr>
              <a:t>тот-же</a:t>
            </a:r>
            <a:r>
              <a:rPr lang="ru-RU" sz="3100" i="1" dirty="0" smtClean="0">
                <a:solidFill>
                  <a:schemeClr val="bg1"/>
                </a:solidFill>
              </a:rPr>
              <a:t>, как если бы курила она сама. Так называемое пассивное курение ничуть не менее негативно сказывается как на здоровье женщины, так и на здоровье еще не рожденного ею ребенка. Об этом должны помнить будущие отцы. Не ставьте под угрозу здоровье и жизнь будущего вашего наследника только потому, что вы не находите в себе силы расстаться с пагубной привычкой курения.</a:t>
            </a:r>
          </a:p>
          <a:p>
            <a:endParaRPr lang="ru-RU" sz="3100" i="1" dirty="0">
              <a:solidFill>
                <a:schemeClr val="bg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12160" y="1428735"/>
            <a:ext cx="2988996" cy="3351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1" u="sng" dirty="0" smtClean="0">
                <a:solidFill>
                  <a:schemeClr val="bg1"/>
                </a:solidFill>
              </a:rPr>
              <a:t>Пассивное курение</a:t>
            </a:r>
            <a:endParaRPr lang="ru-RU" b="0" i="1" u="sng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428736"/>
            <a:ext cx="3829048" cy="5214974"/>
          </a:xfrm>
        </p:spPr>
        <p:txBody>
          <a:bodyPr>
            <a:noAutofit/>
          </a:bodyPr>
          <a:lstStyle/>
          <a:p>
            <a:r>
              <a:rPr lang="ru-RU" sz="1200" b="1" i="1" dirty="0" smtClean="0">
                <a:solidFill>
                  <a:schemeClr val="bg1"/>
                </a:solidFill>
              </a:rPr>
              <a:t>Пассивное курение</a:t>
            </a:r>
            <a:r>
              <a:rPr lang="ru-RU" sz="1200" i="1" dirty="0" smtClean="0">
                <a:solidFill>
                  <a:schemeClr val="bg1"/>
                </a:solidFill>
              </a:rPr>
              <a:t> — вдыхание окружающего воздуха с содержащимися в нём продуктами </a:t>
            </a:r>
            <a:r>
              <a:rPr lang="ru-RU" sz="1200" i="1" dirty="0" smtClean="0">
                <a:solidFill>
                  <a:schemeClr val="bg1"/>
                </a:solidFill>
                <a:hlinkClick r:id="rId2" tooltip="Табакокурение"/>
              </a:rPr>
              <a:t>курения табака</a:t>
            </a:r>
            <a:r>
              <a:rPr lang="ru-RU" sz="1200" i="1" dirty="0" smtClean="0">
                <a:solidFill>
                  <a:schemeClr val="bg1"/>
                </a:solidFill>
              </a:rPr>
              <a:t> другими людьми, как правило, в закрытом помещении. Научные исследования показывают, что пассивное курение повышает риск развития заболеваний, наступления инвалидности и смерти человека. </a:t>
            </a:r>
          </a:p>
          <a:p>
            <a:r>
              <a:rPr lang="ru-RU" sz="1200" i="1" dirty="0" smtClean="0">
                <a:solidFill>
                  <a:schemeClr val="bg1"/>
                </a:solidFill>
              </a:rPr>
              <a:t>Вред пассивного курения является ключевым доводом внедрения политики ограничения курения и табачной продукции. С начала 1970-х гг. табачная промышленность была озабочена дискуссией о вреде пассивного курения, рассматривая её как серьёзную угрозу своим коммерческим </a:t>
            </a:r>
            <a:r>
              <a:rPr lang="ru-RU" sz="1200" i="1" dirty="0" err="1" smtClean="0">
                <a:solidFill>
                  <a:schemeClr val="bg1"/>
                </a:solidFill>
              </a:rPr>
              <a:t>интересам,так</a:t>
            </a:r>
            <a:r>
              <a:rPr lang="ru-RU" sz="1200" i="1" dirty="0" smtClean="0">
                <a:solidFill>
                  <a:schemeClr val="bg1"/>
                </a:solidFill>
              </a:rPr>
              <a:t> как вред «невинным курильщикам поневоле» рассматривался как основание для введения более строгого ограничения табака. Несмотря на то, что сведения о вреде пассивного курения появились довольно рано, табачная промышленность согласованно пыталась посеять сомнение с целью предотвратить ограничение своей продукции. В настоящее время существует согласие в научном сообществе относительно вреда пассивного курения, и его вред является ключевым доводом для введения запретов курения на рабочих местах, в закрытых помещениях, включая рестораны, бары и ночные клубы.</a:t>
            </a:r>
          </a:p>
          <a:p>
            <a:endParaRPr lang="ru-RU" sz="1200" i="1" dirty="0">
              <a:solidFill>
                <a:schemeClr val="bg1"/>
              </a:solidFill>
            </a:endParaRPr>
          </a:p>
        </p:txBody>
      </p:sp>
      <p:pic>
        <p:nvPicPr>
          <p:cNvPr id="5123" name="Picture 3" descr="D:\Катюша\669215_706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357430"/>
            <a:ext cx="3296831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139</TotalTime>
  <Words>925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Употребление табака</vt:lpstr>
      <vt:lpstr>Влияние табака на организм</vt:lpstr>
      <vt:lpstr>Легкие </vt:lpstr>
      <vt:lpstr>Сердечно-сосудистую систему</vt:lpstr>
      <vt:lpstr>Стадии никотиновой зависимости</vt:lpstr>
      <vt:lpstr>Последствие курения для женского организма  </vt:lpstr>
      <vt:lpstr>Курение и детородная функция женщины </vt:lpstr>
      <vt:lpstr>Пассивное курение</vt:lpstr>
      <vt:lpstr>Советы для тех кто хочет бросить курить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INTEL</dc:creator>
  <cp:lastModifiedBy>Rector</cp:lastModifiedBy>
  <cp:revision>18</cp:revision>
  <dcterms:created xsi:type="dcterms:W3CDTF">2012-01-25T12:49:43Z</dcterms:created>
  <dcterms:modified xsi:type="dcterms:W3CDTF">2012-02-24T11:01:43Z</dcterms:modified>
</cp:coreProperties>
</file>