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80" r:id="rId14"/>
    <p:sldId id="269" r:id="rId15"/>
    <p:sldId id="270" r:id="rId16"/>
    <p:sldId id="271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851648" cy="1828800"/>
          </a:xfrm>
        </p:spPr>
        <p:txBody>
          <a:bodyPr/>
          <a:lstStyle/>
          <a:p>
            <a:r>
              <a:rPr lang="ru-RU" dirty="0" smtClean="0"/>
              <a:t>Экономика Эфиопии…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857628"/>
            <a:ext cx="7854696" cy="1752600"/>
          </a:xfrm>
        </p:spPr>
        <p:txBody>
          <a:bodyPr/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студентка 41 группы</a:t>
            </a:r>
          </a:p>
          <a:p>
            <a:r>
              <a:rPr lang="ru-RU" dirty="0" smtClean="0"/>
              <a:t>Сидоркина Василиса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89856"/>
          </a:xfrm>
        </p:spPr>
        <p:txBody>
          <a:bodyPr>
            <a:normAutofit/>
          </a:bodyPr>
          <a:lstStyle/>
          <a:p>
            <a:pPr algn="ctr"/>
            <a:r>
              <a:rPr lang="ru-RU" sz="4600" b="1" dirty="0" smtClean="0">
                <a:solidFill>
                  <a:schemeClr val="accent1"/>
                </a:solidFill>
              </a:rPr>
              <a:t> Потребности общества…</a:t>
            </a:r>
            <a:endParaRPr lang="ru-RU" sz="46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Мощным двигателем экономики являются </a:t>
            </a:r>
            <a:r>
              <a:rPr lang="ru-RU" u="sng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потребности общества </a:t>
            </a:r>
            <a:r>
              <a:rPr lang="ru-RU" dirty="0" smtClean="0"/>
              <a:t>– недостатки или нужды в чем-то, необходимые для жизнедеятельности людей.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u="sng" dirty="0" smtClean="0">
                <a:solidFill>
                  <a:schemeClr val="accent3">
                    <a:lumMod val="75000"/>
                  </a:schemeClr>
                </a:solidFill>
              </a:rPr>
              <a:t>Производство –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/>
              <a:t>процесс создания полезных благ. Работники приспосабливают вещество и энергию природы для удовлетворения человеческих потребностей.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928710"/>
          </a:xfrm>
        </p:spPr>
        <p:txBody>
          <a:bodyPr>
            <a:normAutofit/>
          </a:bodyPr>
          <a:lstStyle/>
          <a:p>
            <a:pPr algn="ctr"/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Особенности потребностей :</a:t>
            </a:r>
            <a:endParaRPr lang="ru-RU" sz="4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r>
              <a:rPr lang="ru-RU" dirty="0" smtClean="0"/>
              <a:t>Изменяются количественно и качественно – новое время диктует новые потребности;</a:t>
            </a:r>
          </a:p>
          <a:p>
            <a:r>
              <a:rPr lang="ru-RU" dirty="0" smtClean="0"/>
              <a:t>Запросы человека очень меняются на протяжении всей его жизни;</a:t>
            </a:r>
          </a:p>
          <a:p>
            <a:r>
              <a:rPr lang="ru-RU" dirty="0" smtClean="0"/>
              <a:t>Не совпадающие потребности, запросы, предпочтения людей даже одного возраста;</a:t>
            </a:r>
          </a:p>
          <a:p>
            <a:r>
              <a:rPr lang="ru-RU" dirty="0" smtClean="0"/>
              <a:t>Физиологические, потребность в безопасности, в соц. контактах, в уважении, в саморазвитии. </a:t>
            </a:r>
          </a:p>
          <a:p>
            <a:endParaRPr lang="ru-RU" dirty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Autofit/>
          </a:bodyPr>
          <a:lstStyle/>
          <a:p>
            <a:pPr algn="ctr"/>
            <a:r>
              <a:rPr lang="ru-RU" sz="4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Современные варианты изменения производства и потребностей общества :</a:t>
            </a:r>
            <a:endParaRPr lang="ru-RU" sz="4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Длительный упадок  хозяйства, ведущий к уменьшению потребления =</a:t>
            </a:r>
            <a:r>
              <a:rPr lang="en-US" dirty="0" smtClean="0"/>
              <a:t>&gt;</a:t>
            </a:r>
            <a:r>
              <a:rPr lang="ru-RU" dirty="0" smtClean="0"/>
              <a:t> потребностей. Некоторые страны Африки, </a:t>
            </a:r>
            <a:r>
              <a:rPr lang="ru-RU" dirty="0" err="1" smtClean="0"/>
              <a:t>респ</a:t>
            </a:r>
            <a:r>
              <a:rPr lang="ru-RU" dirty="0" smtClean="0"/>
              <a:t>. Конго, Эфиопия.</a:t>
            </a:r>
          </a:p>
          <a:p>
            <a:r>
              <a:rPr lang="ru-RU" dirty="0" smtClean="0"/>
              <a:t>Медленно растущий выпуск сравнительно ограниченного набора разнообразных продуктов. Потребности расширяются плавно.</a:t>
            </a:r>
            <a:r>
              <a:rPr lang="ru-RU" dirty="0"/>
              <a:t> </a:t>
            </a:r>
            <a:r>
              <a:rPr lang="ru-RU" dirty="0" smtClean="0"/>
              <a:t>Африка, Азия.</a:t>
            </a:r>
          </a:p>
          <a:p>
            <a:r>
              <a:rPr lang="ru-RU" dirty="0" smtClean="0"/>
              <a:t>Одновременный рост производства </a:t>
            </a:r>
            <a:r>
              <a:rPr lang="ru-RU" dirty="0" err="1" smtClean="0"/>
              <a:t>национ</a:t>
            </a:r>
            <a:r>
              <a:rPr lang="ru-RU" dirty="0" smtClean="0"/>
              <a:t>. продукта, повышающий уровень потребностей и потребления. Австралия, США, некоторые страны Европы.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2557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200" dirty="0" smtClean="0">
                <a:solidFill>
                  <a:schemeClr val="bg1"/>
                </a:solidFill>
                <a:latin typeface="+mn-lt"/>
              </a:rPr>
              <a:t>Эфиопия -</a:t>
            </a:r>
            <a:r>
              <a:rPr lang="ru-RU" sz="6500" dirty="0" smtClean="0">
                <a:latin typeface="+mn-lt"/>
              </a:rPr>
              <a:t> </a:t>
            </a:r>
            <a:r>
              <a:rPr lang="ru-RU" sz="3800" b="0" dirty="0" smtClean="0">
                <a:solidFill>
                  <a:schemeClr val="tx1"/>
                </a:solidFill>
                <a:latin typeface="+mn-lt"/>
              </a:rPr>
              <a:t>слаборазвитая  аграрная страна, где главную роль в экономике до сих пор играет натуральное сельское хозяйство.</a:t>
            </a:r>
            <a:endParaRPr lang="ru-RU" sz="3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C:\Documents and Settings\Jk82\Рабочий стол\Василиса!\УЧЕБА - 4 курс!!!\эфи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571744"/>
            <a:ext cx="5500960" cy="4088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686800" cy="35004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 В нем занято 85% населения. Здесь более благоприятные условия для ведения сельского хозяйства, чем в других странах региона. Главная экспортная культура - кофе, по производству которого Эфиопия в 2002 г.находилась на 7 месте (235 </a:t>
            </a:r>
            <a:r>
              <a:rPr lang="ru-RU" dirty="0" err="1" smtClean="0"/>
              <a:t>млн</a:t>
            </a:r>
            <a:r>
              <a:rPr lang="ru-RU" dirty="0" smtClean="0"/>
              <a:t> т, 3,2% от мирового производства). Общий годовой сбор кофе составляет 180-200 тыс. т, из них около 40% идет на экспорт. </a:t>
            </a:r>
            <a:endParaRPr lang="ru-RU" dirty="0"/>
          </a:p>
        </p:txBody>
      </p:sp>
      <p:pic>
        <p:nvPicPr>
          <p:cNvPr id="2050" name="Picture 2" descr="C:\Documents and Settings\Jk82\Рабочий стол\Василиса!\УЧЕБА - 4 курс!!!\коф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357562"/>
            <a:ext cx="4857784" cy="3222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258204" cy="13506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Кроме этого в Эфиопии находятся плантации разных сортов пшеницы, хлопчатника, агавы, сахарного тростника. </a:t>
            </a:r>
            <a:endParaRPr lang="ru-RU" dirty="0"/>
          </a:p>
        </p:txBody>
      </p:sp>
      <p:pic>
        <p:nvPicPr>
          <p:cNvPr id="3074" name="Picture 2" descr="C:\Documents and Settings\Jk82\Рабочий стол\Василиса!\УЧЕБА - 4 курс!!!\хлопчат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4071966" cy="3774204"/>
          </a:xfrm>
          <a:prstGeom prst="rect">
            <a:avLst/>
          </a:prstGeom>
          <a:noFill/>
        </p:spPr>
      </p:pic>
      <p:pic>
        <p:nvPicPr>
          <p:cNvPr id="3075" name="Picture 3" descr="C:\Documents and Settings\Jk82\Рабочий стол\Василиса!\УЧЕБА - 4 курс!!!\сахарный трос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000108"/>
            <a:ext cx="3548082" cy="2661062"/>
          </a:xfrm>
          <a:prstGeom prst="rect">
            <a:avLst/>
          </a:prstGeom>
          <a:noFill/>
        </p:spPr>
      </p:pic>
      <p:pic>
        <p:nvPicPr>
          <p:cNvPr id="3076" name="Picture 4" descr="C:\Documents and Settings\Jk82\Рабочий стол\Василиса!\УЧЕБА - 4 курс!!!\ага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714752"/>
            <a:ext cx="3095626" cy="2985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</a:rPr>
              <a:t>Скотоводческая область…</a:t>
            </a:r>
            <a:endParaRPr lang="ru-RU" sz="4400" b="1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21431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 этой области сосредоточена основная часть домашнего скота в стране. Общее поголовье скота в Эфиопии значительно; примерно 25 млн. голов крупного рогатого скота, до 40 млн. овец и коз, около 1 млн. верблюдов и 4 млн. ослов.</a:t>
            </a:r>
            <a:endParaRPr lang="ru-RU" dirty="0"/>
          </a:p>
        </p:txBody>
      </p:sp>
      <p:pic>
        <p:nvPicPr>
          <p:cNvPr id="4099" name="Picture 3" descr="C:\Documents and Settings\Jk82\Рабочий стол\Василиса!\УЧЕБА - 4 курс!!!\верблю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4149117" cy="2881331"/>
          </a:xfrm>
          <a:prstGeom prst="rect">
            <a:avLst/>
          </a:prstGeom>
          <a:noFill/>
        </p:spPr>
      </p:pic>
      <p:pic>
        <p:nvPicPr>
          <p:cNvPr id="4100" name="Picture 4" descr="C:\Documents and Settings\Jk82\Рабочий стол\Василиса!\УЧЕБА - 4 курс!!!\осе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14686"/>
            <a:ext cx="4023636" cy="2882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834"/>
          </a:xfrm>
        </p:spPr>
        <p:txBody>
          <a:bodyPr>
            <a:normAutofit/>
          </a:bodyPr>
          <a:lstStyle/>
          <a:p>
            <a:pPr algn="ctr"/>
            <a:r>
              <a:rPr lang="ru-RU" sz="4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Промышленность Эфиопии…</a:t>
            </a:r>
            <a:endParaRPr lang="ru-RU" sz="4600" dirty="0">
              <a:solidFill>
                <a:schemeClr val="accent1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Горнодобывающая промышленность.</a:t>
            </a:r>
            <a:r>
              <a:rPr lang="ru-RU" sz="2400" dirty="0" smtClean="0"/>
              <a:t> Полезные ископаемые в Эфиопии разрабатываются мало. Разрабатываются месторождения золота, добыча составляет около 1 т в год. Найдена железная руда и уголь, но они пока не разрабатываются.</a:t>
            </a:r>
            <a:endParaRPr lang="ru-RU" sz="2400" dirty="0"/>
          </a:p>
        </p:txBody>
      </p:sp>
      <p:pic>
        <p:nvPicPr>
          <p:cNvPr id="5122" name="Picture 2" descr="C:\Documents and Settings\Jk82\Рабочий стол\Василиса!\УЧЕБА - 4 курс!!!\горнодобывающ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857232"/>
            <a:ext cx="4643450" cy="3869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4714908" cy="6643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Обрабатывающая промышленность</a:t>
            </a:r>
            <a:r>
              <a:rPr lang="ru-RU" sz="2400" dirty="0" smtClean="0"/>
              <a:t> развита слабо. Есть предприятия пищевой промышленности, по производству напитков, лекарств, мыла и т.д. После революции 1974 г.многие крупные промышленные предприятия были национализированы, после 1990 г.государство ограничило свою роль в экономике и стремится привлекать иностранные инвестиции, от которых зависит развитие обрабатывающей промышленности.</a:t>
            </a:r>
            <a:endParaRPr lang="ru-RU" sz="2400" dirty="0"/>
          </a:p>
        </p:txBody>
      </p:sp>
      <p:pic>
        <p:nvPicPr>
          <p:cNvPr id="6146" name="Picture 2" descr="C:\Documents and Settings\Jk82\Рабочий стол\Василиса!\УЧЕБА - 4 курс!!!\пищев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642918"/>
            <a:ext cx="4000528" cy="5063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0"/>
            <a:ext cx="8229600" cy="857232"/>
          </a:xfrm>
        </p:spPr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Немного из истории…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5"/>
            <a:ext cx="8229600" cy="25003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Сейчас хозяйственную деятельность семьи, предприятий, населения страны и всего мира в целом, мы называем «экономикой». Но далеко не всегда люди вели хозяйство. Наши далекие предки, чтобы прокормить себя, занимались рыболовством…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Jk82\Рабочий стол\Василиса!\УЧЕБА - 4 курс!!!\рыболов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928935"/>
            <a:ext cx="4476773" cy="3706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"/>
            <a:ext cx="8229600" cy="6326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…собирательством…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Jk82\Рабочий стол\Василиса!\УЧЕБА - 4 курс!!!\собирательство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5143537" cy="3243076"/>
          </a:xfrm>
          <a:prstGeom prst="rect">
            <a:avLst/>
          </a:prstGeom>
          <a:noFill/>
        </p:spPr>
      </p:pic>
      <p:pic>
        <p:nvPicPr>
          <p:cNvPr id="6" name="Picture 3" descr="C:\Documents and Settings\Jk82\Рабочий стол\Василиса!\УЧЕБА - 4 курс!!!\9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484" y="1357298"/>
            <a:ext cx="3463790" cy="4935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755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…охотой.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Jk82\Рабочий стол\Василиса!\УЧЕБА - 4 курс!!!\0001-001-ZHizn-pervobytnykh-ljud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000108"/>
            <a:ext cx="4953011" cy="3714758"/>
          </a:xfrm>
          <a:prstGeom prst="rect">
            <a:avLst/>
          </a:prstGeom>
          <a:noFill/>
        </p:spPr>
      </p:pic>
      <p:pic>
        <p:nvPicPr>
          <p:cNvPr id="3075" name="Picture 3" descr="C:\Documents and Settings\Jk82\Рабочий стол\Василиса!\УЧЕБА - 4 курс!!!\охо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3643338" cy="4636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58204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Но такой способ существования не способствовал нормальной жизни и полноценной реализации своих потребностей, поэтому  первобытные люди были обречены на голод и низкую продолжительность жизни (до 40 лет).</a:t>
            </a:r>
            <a:endParaRPr lang="ru-RU" dirty="0"/>
          </a:p>
        </p:txBody>
      </p:sp>
      <p:pic>
        <p:nvPicPr>
          <p:cNvPr id="4098" name="Picture 2" descr="C:\Documents and Settings\Jk82\Рабочий стол\Василиса!\УЧЕБА - 4 курс!!!\0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000372"/>
            <a:ext cx="748665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786190"/>
            <a:ext cx="7786742" cy="30718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Со временем люди научились сами производить все нужные им полезные вещи. Занимаясь хозяйственной деятельностью, они создали высокую материальную и духовную культуру. Это привело к неподдельному интересу людей к экономике, ведь от нее зависит жизнь и благополучие каждого из нас.</a:t>
            </a:r>
            <a:endParaRPr lang="ru-RU" dirty="0"/>
          </a:p>
        </p:txBody>
      </p:sp>
      <p:pic>
        <p:nvPicPr>
          <p:cNvPr id="5122" name="Picture 2" descr="C:\Documents and Settings\Jk82\Рабочий стол\Василиса!\УЧЕБА - 4 курс!!!\гонча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290"/>
            <a:ext cx="5080000" cy="346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571636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>
                <a:solidFill>
                  <a:schemeClr val="bg2"/>
                </a:solidFill>
              </a:rPr>
              <a:t>Результатами хозяйственной деятельности  являются (экономические блага) :</a:t>
            </a:r>
            <a:endParaRPr lang="ru-RU" sz="3500" b="1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Предметы потребления – </a:t>
            </a:r>
            <a:r>
              <a:rPr lang="ru-RU" dirty="0" smtClean="0"/>
              <a:t>то, что необходимо человеку для жизни (пища, одежда, обувь, жилище, транспорт и т.д.).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Средства производства </a:t>
            </a:r>
            <a:r>
              <a:rPr lang="ru-RU" dirty="0" smtClean="0"/>
              <a:t>– всё, что позволяет создавать полезные для человека продукты (добыча нефти, металлов, станки, инструменты и т.д.).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Связь предметов потребления со средствами производства </a:t>
            </a:r>
            <a:endParaRPr lang="ru-RU" sz="35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17859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очень сложная, т.к. некоторые экономические блага имеют двойное назначение: одна их часть используется как средства производства, а другая – как предметы потребления.</a:t>
            </a:r>
            <a:endParaRPr lang="ru-RU" dirty="0"/>
          </a:p>
        </p:txBody>
      </p:sp>
      <p:pic>
        <p:nvPicPr>
          <p:cNvPr id="2050" name="Picture 2" descr="C:\Documents and Settings\Jk82\Рабочий стол\Василиса!\УЧЕБА - 4 курс!!!\сладкие бул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14686"/>
            <a:ext cx="4476761" cy="3357571"/>
          </a:xfrm>
          <a:prstGeom prst="rect">
            <a:avLst/>
          </a:prstGeom>
          <a:noFill/>
        </p:spPr>
      </p:pic>
      <p:pic>
        <p:nvPicPr>
          <p:cNvPr id="2051" name="Picture 3" descr="C:\Documents and Settings\Jk82\Рабочий стол\Василиса!\УЧЕБА - 4 курс!!!\сах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857496"/>
            <a:ext cx="3857620" cy="3821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Jk82\Рабочий стол\Василиса!\УЧЕБА - 4 курс!!!\выращива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286280" cy="2637711"/>
          </a:xfrm>
          <a:prstGeom prst="rect">
            <a:avLst/>
          </a:prstGeom>
          <a:noFill/>
        </p:spPr>
      </p:pic>
      <p:pic>
        <p:nvPicPr>
          <p:cNvPr id="1027" name="Picture 3" descr="C:\Documents and Settings\Jk82\Рабочий стол\Василиса!\УЧЕБА - 4 курс!!!\из зерна муку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290"/>
            <a:ext cx="3143272" cy="3217231"/>
          </a:xfrm>
          <a:prstGeom prst="rect">
            <a:avLst/>
          </a:prstGeom>
          <a:noFill/>
        </p:spPr>
      </p:pic>
      <p:pic>
        <p:nvPicPr>
          <p:cNvPr id="1028" name="Picture 4" descr="C:\Documents and Settings\Jk82\Рабочий стол\Василиса!\УЧЕБА - 4 курс!!!\выпека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876"/>
            <a:ext cx="4036119" cy="2690746"/>
          </a:xfrm>
          <a:prstGeom prst="rect">
            <a:avLst/>
          </a:prstGeom>
          <a:noFill/>
        </p:spPr>
      </p:pic>
      <p:pic>
        <p:nvPicPr>
          <p:cNvPr id="1029" name="Picture 5" descr="C:\Documents and Settings\Jk82\Рабочий стол\Василиса!\УЧЕБА - 4 курс!!!\ито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3776" y="3643314"/>
            <a:ext cx="483022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348</TotalTime>
  <Words>557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Экономика Эфиопии…</vt:lpstr>
      <vt:lpstr>       Немного из истории…</vt:lpstr>
      <vt:lpstr>          …собирательством…</vt:lpstr>
      <vt:lpstr>      …охотой.</vt:lpstr>
      <vt:lpstr>Слайд 5</vt:lpstr>
      <vt:lpstr>Слайд 6</vt:lpstr>
      <vt:lpstr>Результатами хозяйственной деятельности  являются (экономические блага) :</vt:lpstr>
      <vt:lpstr>Связь предметов потребления со средствами производства </vt:lpstr>
      <vt:lpstr>Слайд 9</vt:lpstr>
      <vt:lpstr> Потребности общества…</vt:lpstr>
      <vt:lpstr>Особенности потребностей :</vt:lpstr>
      <vt:lpstr>Современные варианты изменения производства и потребностей общества :</vt:lpstr>
      <vt:lpstr>Эфиопия - слаборазвитая  аграрная страна, где главную роль в экономике до сих пор играет натуральное сельское хозяйство.</vt:lpstr>
      <vt:lpstr>Слайд 14</vt:lpstr>
      <vt:lpstr>Слайд 15</vt:lpstr>
      <vt:lpstr>Скотоводческая область…</vt:lpstr>
      <vt:lpstr>Промышленность Эфиопии…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Jk</cp:lastModifiedBy>
  <cp:revision>42</cp:revision>
  <dcterms:modified xsi:type="dcterms:W3CDTF">2011-09-20T15:43:03Z</dcterms:modified>
</cp:coreProperties>
</file>