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75" r:id="rId2"/>
    <p:sldId id="278" r:id="rId3"/>
    <p:sldId id="256" r:id="rId4"/>
    <p:sldId id="257" r:id="rId5"/>
    <p:sldId id="261" r:id="rId6"/>
    <p:sldId id="273" r:id="rId7"/>
    <p:sldId id="262" r:id="rId8"/>
    <p:sldId id="263" r:id="rId9"/>
    <p:sldId id="264" r:id="rId10"/>
    <p:sldId id="265" r:id="rId11"/>
    <p:sldId id="266" r:id="rId12"/>
    <p:sldId id="267" r:id="rId13"/>
    <p:sldId id="268" r:id="rId14"/>
    <p:sldId id="269" r:id="rId15"/>
    <p:sldId id="270" r:id="rId16"/>
    <p:sldId id="274" r:id="rId17"/>
    <p:sldId id="271" r:id="rId18"/>
    <p:sldId id="258" r:id="rId19"/>
    <p:sldId id="259" r:id="rId20"/>
    <p:sldId id="260" r:id="rId21"/>
    <p:sldId id="277" r:id="rId22"/>
    <p:sldId id="286"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012" autoAdjust="0"/>
    <p:restoredTop sz="94660"/>
  </p:normalViewPr>
  <p:slideViewPr>
    <p:cSldViewPr>
      <p:cViewPr varScale="1">
        <p:scale>
          <a:sx n="68" d="100"/>
          <a:sy n="68" d="100"/>
        </p:scale>
        <p:origin x="-87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5B106E36-FD25-4E2D-B0AA-010F637433A0}" type="datetimeFigureOut">
              <a:rPr lang="ru-RU" smtClean="0"/>
              <a:pPr/>
              <a:t>06.02.2012</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06.02.2012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06.02.2012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5B106E36-FD25-4E2D-B0AA-010F637433A0}" type="datetimeFigureOut">
              <a:rPr lang="ru-RU" smtClean="0"/>
              <a:pPr/>
              <a:t>06.02.2012</a:t>
            </a:fld>
            <a:endParaRPr lang="ru-RU"/>
          </a:p>
        </p:txBody>
      </p:sp>
      <p:sp>
        <p:nvSpPr>
          <p:cNvPr id="9" name="Номер слайда 8"/>
          <p:cNvSpPr>
            <a:spLocks noGrp="1"/>
          </p:cNvSpPr>
          <p:nvPr>
            <p:ph type="sldNum" sz="quarter" idx="15"/>
          </p:nvPr>
        </p:nvSpPr>
        <p:spPr/>
        <p:txBody>
          <a:bodyPr rtlCol="0"/>
          <a:lstStyle/>
          <a:p>
            <a:fld id="{725C68B6-61C2-468F-89AB-4B9F7531AA68}"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5B106E36-FD25-4E2D-B0AA-010F637433A0}" type="datetimeFigureOut">
              <a:rPr lang="ru-RU" smtClean="0"/>
              <a:pPr/>
              <a:t>06.02.2012</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06.02.2012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06.02.2012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5B106E36-FD25-4E2D-B0AA-010F637433A0}" type="datetimeFigureOut">
              <a:rPr lang="ru-RU" smtClean="0"/>
              <a:pPr/>
              <a:t>06.02.2012</a:t>
            </a:fld>
            <a:endParaRPr lang="ru-RU"/>
          </a:p>
        </p:txBody>
      </p:sp>
      <p:sp>
        <p:nvSpPr>
          <p:cNvPr id="7" name="Номер слайда 6"/>
          <p:cNvSpPr>
            <a:spLocks noGrp="1"/>
          </p:cNvSpPr>
          <p:nvPr>
            <p:ph type="sldNum" sz="quarter" idx="11"/>
          </p:nvPr>
        </p:nvSpPr>
        <p:spPr/>
        <p:txBody>
          <a:bodyPr rtlCol="0"/>
          <a:lstStyle/>
          <a:p>
            <a:fld id="{725C68B6-61C2-468F-89AB-4B9F7531AA68}"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06.02.2012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5B106E36-FD25-4E2D-B0AA-010F637433A0}" type="datetimeFigureOut">
              <a:rPr lang="ru-RU" smtClean="0"/>
              <a:pPr/>
              <a:t>06.02.2012</a:t>
            </a:fld>
            <a:endParaRPr lang="ru-RU"/>
          </a:p>
        </p:txBody>
      </p:sp>
      <p:sp>
        <p:nvSpPr>
          <p:cNvPr id="22" name="Номер слайда 21"/>
          <p:cNvSpPr>
            <a:spLocks noGrp="1"/>
          </p:cNvSpPr>
          <p:nvPr>
            <p:ph type="sldNum" sz="quarter" idx="15"/>
          </p:nvPr>
        </p:nvSpPr>
        <p:spPr/>
        <p:txBody>
          <a:bodyPr rtlCol="0"/>
          <a:lstStyle/>
          <a:p>
            <a:fld id="{725C68B6-61C2-468F-89AB-4B9F7531AA68}"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5B106E36-FD25-4E2D-B0AA-010F637433A0}" type="datetimeFigureOut">
              <a:rPr lang="ru-RU" smtClean="0"/>
              <a:pPr/>
              <a:t>06.02.2012</a:t>
            </a:fld>
            <a:endParaRPr lang="ru-RU"/>
          </a:p>
        </p:txBody>
      </p:sp>
      <p:sp>
        <p:nvSpPr>
          <p:cNvPr id="18" name="Номер слайда 17"/>
          <p:cNvSpPr>
            <a:spLocks noGrp="1"/>
          </p:cNvSpPr>
          <p:nvPr>
            <p:ph type="sldNum" sz="quarter" idx="11"/>
          </p:nvPr>
        </p:nvSpPr>
        <p:spPr/>
        <p:txBody>
          <a:bodyPr rtlCol="0"/>
          <a:lstStyle/>
          <a:p>
            <a:fld id="{725C68B6-61C2-468F-89AB-4B9F7531AA68}"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B106E36-FD25-4E2D-B0AA-010F637433A0}" type="datetimeFigureOut">
              <a:rPr lang="ru-RU" smtClean="0"/>
              <a:pPr/>
              <a:t>06.02.2012</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ru.wikipedia.org/wiki/%D0%A3%D0%BC%D0%BD%D0%BE%D0%B6%D0%B5%D0%BD%D0%B8%D0%B5" TargetMode="External"/><Relationship Id="rId2" Type="http://schemas.openxmlformats.org/officeDocument/2006/relationships/hyperlink" Target="http://ru.wikipedia.org/wiki/%D0%A1%D0%BB%D0%BE%D0%B6%D0%B5%D0%BD%D0%B8%D0%B5" TargetMode="External"/><Relationship Id="rId1" Type="http://schemas.openxmlformats.org/officeDocument/2006/relationships/slideLayout" Target="../slideLayouts/slideLayout2.xml"/><Relationship Id="rId4" Type="http://schemas.openxmlformats.org/officeDocument/2006/relationships/hyperlink" Target="http://ru.wikipedia.org/wiki/%D0%92%D0%BE%D0%B7%D0%B2%D0%B5%D0%B4%D0%B5%D0%BD%D0%B8%D0%B5_%D0%B2_%D1%81%D1%82%D0%B5%D0%BF%D0%B5%D0%BD%D1%8C"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ru.wikipedia.org/wiki/%D0%A4%D0%B0%D0%B9%D0%BB:Three_apples.sv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214546" y="2000240"/>
            <a:ext cx="5572164" cy="2643206"/>
          </a:xfrm>
        </p:spPr>
        <p:txBody>
          <a:bodyPr>
            <a:normAutofit/>
          </a:bodyPr>
          <a:lstStyle/>
          <a:p>
            <a:pPr algn="ctr"/>
            <a:r>
              <a:rPr lang="ru-RU" sz="3600" i="1" dirty="0" smtClean="0"/>
              <a:t>Презентация по  математике</a:t>
            </a:r>
            <a:r>
              <a:rPr lang="ru-RU" sz="4000" i="1" dirty="0" smtClean="0"/>
              <a:t> </a:t>
            </a:r>
            <a:r>
              <a:rPr lang="ru-RU" dirty="0" smtClean="0"/>
              <a:t/>
            </a:r>
            <a:br>
              <a:rPr lang="ru-RU" dirty="0" smtClean="0"/>
            </a:br>
            <a:r>
              <a:rPr lang="ru-RU" i="1" dirty="0" smtClean="0"/>
              <a:t>на тему </a:t>
            </a:r>
            <a:r>
              <a:rPr lang="ru-RU" dirty="0" smtClean="0"/>
              <a:t/>
            </a:r>
            <a:br>
              <a:rPr lang="ru-RU" dirty="0" smtClean="0"/>
            </a:br>
            <a:r>
              <a:rPr lang="ru-RU" sz="3100" i="1" dirty="0" smtClean="0">
                <a:solidFill>
                  <a:schemeClr val="accent1"/>
                </a:solidFill>
              </a:rPr>
              <a:t>«Натуральные числа»</a:t>
            </a:r>
            <a:endParaRPr lang="ru-RU" sz="3100" i="1" dirty="0">
              <a:solidFill>
                <a:schemeClr val="accent1"/>
              </a:solidFill>
            </a:endParaRPr>
          </a:p>
        </p:txBody>
      </p:sp>
      <p:sp>
        <p:nvSpPr>
          <p:cNvPr id="3" name="Подзаголовок 2"/>
          <p:cNvSpPr>
            <a:spLocks noGrp="1"/>
          </p:cNvSpPr>
          <p:nvPr>
            <p:ph type="subTitle" idx="1"/>
          </p:nvPr>
        </p:nvSpPr>
        <p:spPr>
          <a:xfrm>
            <a:off x="5429256" y="4714884"/>
            <a:ext cx="3431858" cy="1211190"/>
          </a:xfrm>
        </p:spPr>
        <p:txBody>
          <a:bodyPr>
            <a:normAutofit/>
          </a:bodyPr>
          <a:lstStyle/>
          <a:p>
            <a:r>
              <a:rPr lang="ru-RU" dirty="0" smtClean="0">
                <a:solidFill>
                  <a:schemeClr val="tx1"/>
                </a:solidFill>
                <a:latin typeface="Times New Roman" pitchFamily="18" charset="0"/>
                <a:cs typeface="Times New Roman" pitchFamily="18" charset="0"/>
              </a:rPr>
              <a:t>Автор проекта:</a:t>
            </a:r>
          </a:p>
          <a:p>
            <a:r>
              <a:rPr lang="ru-RU" dirty="0" smtClean="0">
                <a:solidFill>
                  <a:schemeClr val="tx1"/>
                </a:solidFill>
                <a:latin typeface="Times New Roman" pitchFamily="18" charset="0"/>
                <a:cs typeface="Times New Roman" pitchFamily="18" charset="0"/>
              </a:rPr>
              <a:t>ученика </a:t>
            </a:r>
            <a:r>
              <a:rPr lang="ru-RU" dirty="0" smtClean="0">
                <a:solidFill>
                  <a:schemeClr val="tx1"/>
                </a:solidFill>
                <a:latin typeface="Times New Roman" pitchFamily="18" charset="0"/>
                <a:cs typeface="Times New Roman" pitchFamily="18" charset="0"/>
              </a:rPr>
              <a:t>7 класса «А»</a:t>
            </a:r>
          </a:p>
          <a:p>
            <a:r>
              <a:rPr lang="ru-RU" dirty="0" err="1" smtClean="0">
                <a:solidFill>
                  <a:schemeClr val="tx1"/>
                </a:solidFill>
                <a:latin typeface="Times New Roman" pitchFamily="18" charset="0"/>
                <a:cs typeface="Times New Roman" pitchFamily="18" charset="0"/>
              </a:rPr>
              <a:t>Лештаев</a:t>
            </a:r>
            <a:r>
              <a:rPr lang="ru-RU" dirty="0" smtClean="0">
                <a:solidFill>
                  <a:schemeClr val="tx1"/>
                </a:solidFill>
                <a:latin typeface="Times New Roman" pitchFamily="18" charset="0"/>
                <a:cs typeface="Times New Roman" pitchFamily="18" charset="0"/>
              </a:rPr>
              <a:t> Дмитрий</a:t>
            </a:r>
            <a:endParaRPr lang="ru-RU" dirty="0">
              <a:solidFill>
                <a:schemeClr val="tx1"/>
              </a:solidFill>
              <a:latin typeface="Times New Roman" pitchFamily="18" charset="0"/>
              <a:cs typeface="Times New Roman" pitchFamily="18" charset="0"/>
            </a:endParaRPr>
          </a:p>
        </p:txBody>
      </p:sp>
      <p:sp>
        <p:nvSpPr>
          <p:cNvPr id="29697" name="Rectangle 1"/>
          <p:cNvSpPr>
            <a:spLocks noChangeArrowheads="1"/>
          </p:cNvSpPr>
          <p:nvPr/>
        </p:nvSpPr>
        <p:spPr bwMode="auto">
          <a:xfrm>
            <a:off x="1357290" y="214290"/>
            <a:ext cx="7143800"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Муниципальное общеобразовательное учреждение</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Средняя общеобразовательная школа №67</a:t>
            </a:r>
            <a:r>
              <a:rPr kumimoji="0" lang="ru-RU" sz="1600" b="0" i="0" u="none" strike="noStrike" cap="none" normalizeH="0" baseline="0" dirty="0" smtClean="0">
                <a:ln>
                  <a:noFill/>
                </a:ln>
                <a:solidFill>
                  <a:schemeClr val="tx1"/>
                </a:solidFill>
                <a:effectLst/>
                <a:latin typeface="Calibri"/>
                <a:ea typeface="Calibri" pitchFamily="34" charset="0"/>
                <a:cs typeface="Times New Roman" pitchFamily="18" charset="0"/>
              </a:rPr>
              <a:t>»</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Кировского района г. Саратова</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chemeClr val="tx1"/>
              </a:solidFill>
              <a:effectLst/>
              <a:latin typeface="Arial" pitchFamily="34" charset="0"/>
            </a:endParaRPr>
          </a:p>
        </p:txBody>
      </p:sp>
      <p:sp>
        <p:nvSpPr>
          <p:cNvPr id="5" name="TextBox 4"/>
          <p:cNvSpPr txBox="1"/>
          <p:nvPr/>
        </p:nvSpPr>
        <p:spPr>
          <a:xfrm>
            <a:off x="4000496" y="6143644"/>
            <a:ext cx="1920590" cy="369332"/>
          </a:xfrm>
          <a:prstGeom prst="rect">
            <a:avLst/>
          </a:prstGeom>
          <a:noFill/>
        </p:spPr>
        <p:txBody>
          <a:bodyPr wrap="none" rtlCol="0">
            <a:spAutoFit/>
          </a:bodyPr>
          <a:lstStyle/>
          <a:p>
            <a:r>
              <a:rPr lang="ru-RU" dirty="0" smtClean="0">
                <a:latin typeface="Times New Roman" pitchFamily="18" charset="0"/>
                <a:cs typeface="Times New Roman" pitchFamily="18" charset="0"/>
              </a:rPr>
              <a:t>г. Саратов, 2012 г.</a:t>
            </a:r>
            <a:endParaRPr lang="ru-RU" dirty="0">
              <a:latin typeface="Times New Roman" pitchFamily="18" charset="0"/>
              <a:cs typeface="Times New Roman" pitchFamily="18" charset="0"/>
            </a:endParaRPr>
          </a:p>
        </p:txBody>
      </p:sp>
    </p:spTree>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57356" y="357166"/>
            <a:ext cx="4757742" cy="796908"/>
          </a:xfrm>
        </p:spPr>
        <p:txBody>
          <a:bodyPr>
            <a:normAutofit fontScale="90000"/>
          </a:bodyPr>
          <a:lstStyle/>
          <a:p>
            <a:r>
              <a:rPr lang="ru-RU" dirty="0" smtClean="0">
                <a:solidFill>
                  <a:srgbClr val="0070C0"/>
                </a:solidFill>
              </a:rPr>
              <a:t>Цифры древних египтян</a:t>
            </a:r>
            <a:endParaRPr lang="ru-RU" dirty="0">
              <a:solidFill>
                <a:srgbClr val="0070C0"/>
              </a:solidFill>
            </a:endParaRPr>
          </a:p>
        </p:txBody>
      </p:sp>
      <p:sp>
        <p:nvSpPr>
          <p:cNvPr id="3" name="Содержимое 2"/>
          <p:cNvSpPr>
            <a:spLocks noGrp="1"/>
          </p:cNvSpPr>
          <p:nvPr>
            <p:ph sz="quarter" idx="1"/>
          </p:nvPr>
        </p:nvSpPr>
        <p:spPr>
          <a:xfrm>
            <a:off x="500034" y="1285860"/>
            <a:ext cx="7467600" cy="4873752"/>
          </a:xfrm>
        </p:spPr>
        <p:txBody>
          <a:bodyPr>
            <a:normAutofit/>
          </a:bodyPr>
          <a:lstStyle/>
          <a:p>
            <a:pPr algn="just"/>
            <a:r>
              <a:rPr lang="ru-RU" sz="2000" dirty="0" smtClean="0"/>
              <a:t>Для  того чтобы изобразить, например, целое число 23145, достаточно записать в ряд два иероглифа, изображающие десять тысяч, затем три иероглифа для тысячи, один – для ста, четыре – для десяти и пять иероглифов для единицы .</a:t>
            </a:r>
            <a:endParaRPr lang="ru-RU" sz="2000" dirty="0"/>
          </a:p>
        </p:txBody>
      </p:sp>
      <p:pic>
        <p:nvPicPr>
          <p:cNvPr id="4" name="Содержимое 3"/>
          <p:cNvPicPr>
            <a:picLocks/>
          </p:cNvPicPr>
          <p:nvPr/>
        </p:nvPicPr>
        <p:blipFill>
          <a:blip r:embed="rId2">
            <a:extLst>
              <a:ext uri="{28A0092B-C50C-407E-A947-70E740481C1C}">
                <a14:useLocalDpi xmlns:a14="http://schemas.microsoft.com/office/drawing/2010/main" xmlns="" val="0"/>
              </a:ext>
            </a:extLst>
          </a:blip>
          <a:srcRect/>
          <a:stretch>
            <a:fillRect/>
          </a:stretch>
        </p:blipFill>
        <p:spPr bwMode="auto">
          <a:xfrm>
            <a:off x="214282" y="3786190"/>
            <a:ext cx="8501122" cy="2643206"/>
          </a:xfrm>
          <a:prstGeom prst="rect">
            <a:avLst/>
          </a:prstGeom>
          <a:noFill/>
          <a:ln>
            <a:noFill/>
          </a:ln>
        </p:spPr>
      </p:pic>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14480" y="357166"/>
            <a:ext cx="5400684" cy="868346"/>
          </a:xfrm>
        </p:spPr>
        <p:txBody>
          <a:bodyPr>
            <a:normAutofit fontScale="90000"/>
          </a:bodyPr>
          <a:lstStyle/>
          <a:p>
            <a:r>
              <a:rPr lang="ru-RU" dirty="0" smtClean="0">
                <a:solidFill>
                  <a:srgbClr val="0070C0"/>
                </a:solidFill>
              </a:rPr>
              <a:t>Цифры народов Междуречья</a:t>
            </a:r>
            <a:endParaRPr lang="ru-RU" dirty="0">
              <a:solidFill>
                <a:srgbClr val="0070C0"/>
              </a:solidFill>
            </a:endParaRPr>
          </a:p>
        </p:txBody>
      </p:sp>
      <p:sp>
        <p:nvSpPr>
          <p:cNvPr id="3" name="Содержимое 2"/>
          <p:cNvSpPr>
            <a:spLocks noGrp="1"/>
          </p:cNvSpPr>
          <p:nvPr>
            <p:ph sz="quarter" idx="1"/>
          </p:nvPr>
        </p:nvSpPr>
        <p:spPr>
          <a:xfrm>
            <a:off x="500034" y="1357298"/>
            <a:ext cx="7467600" cy="4873752"/>
          </a:xfrm>
        </p:spPr>
        <p:txBody>
          <a:bodyPr/>
          <a:lstStyle/>
          <a:p>
            <a:pPr algn="just"/>
            <a:r>
              <a:rPr lang="ru-RU" sz="2000" dirty="0" smtClean="0"/>
              <a:t>Народы (вавилоняне, ассирийцы, шумеры), жившие в Междуречье Тигра и Евфрата в период от </a:t>
            </a:r>
            <a:r>
              <a:rPr lang="en-US" sz="2000" dirty="0" smtClean="0"/>
              <a:t>II</a:t>
            </a:r>
            <a:r>
              <a:rPr lang="ru-RU" sz="2000" dirty="0" smtClean="0"/>
              <a:t> тысячелетия до н.э. до начала нашей эры, сначала обозначали числа с помощью кругов и полукругов различной величины, но затем стали использовать только два клинописных знака – прямой клин </a:t>
            </a:r>
            <a:r>
              <a:rPr lang="ru-RU" sz="2000" dirty="0" smtClean="0">
                <a:solidFill>
                  <a:srgbClr val="FF0000"/>
                </a:solidFill>
                <a:sym typeface="Wingdings 3"/>
              </a:rPr>
              <a:t></a:t>
            </a:r>
            <a:r>
              <a:rPr lang="ru-RU" sz="2000" dirty="0" smtClean="0"/>
              <a:t> (1) и лежащий клин  </a:t>
            </a:r>
            <a:r>
              <a:rPr lang="ru-RU" sz="2000" dirty="0" smtClean="0">
                <a:solidFill>
                  <a:srgbClr val="FF0000"/>
                </a:solidFill>
                <a:sym typeface="Wingdings 3"/>
              </a:rPr>
              <a:t></a:t>
            </a:r>
            <a:r>
              <a:rPr lang="ru-RU" sz="2000" dirty="0" smtClean="0"/>
              <a:t> (10). Эти народы использовали шестидесятеричную систему счисления, например число 23 изображали так:  </a:t>
            </a:r>
            <a:r>
              <a:rPr lang="ru-RU" sz="2000" dirty="0" smtClean="0">
                <a:solidFill>
                  <a:srgbClr val="FF0000"/>
                </a:solidFill>
                <a:sym typeface="Wingdings 3"/>
              </a:rPr>
              <a:t></a:t>
            </a:r>
            <a:r>
              <a:rPr lang="ru-RU" sz="2000" dirty="0" smtClean="0"/>
              <a:t>       Число 60 снова обозначалось знаком </a:t>
            </a:r>
            <a:r>
              <a:rPr lang="ru-RU" sz="2000" dirty="0" smtClean="0">
                <a:solidFill>
                  <a:srgbClr val="FF0000"/>
                </a:solidFill>
                <a:sym typeface="Wingdings 3"/>
              </a:rPr>
              <a:t></a:t>
            </a:r>
            <a:r>
              <a:rPr lang="ru-RU" sz="2000" dirty="0" smtClean="0"/>
              <a:t>, например число 92 записывали так:   </a:t>
            </a:r>
            <a:r>
              <a:rPr lang="ru-RU" sz="2000" dirty="0" smtClean="0">
                <a:solidFill>
                  <a:srgbClr val="FF0000"/>
                </a:solidFill>
                <a:sym typeface="Wingdings 3"/>
              </a:rPr>
              <a:t></a:t>
            </a:r>
            <a:endParaRPr lang="ru-RU" sz="2000" dirty="0" smtClean="0">
              <a:solidFill>
                <a:srgbClr val="FF0000"/>
              </a:solidFill>
            </a:endParaRPr>
          </a:p>
          <a:p>
            <a:endParaRPr lang="ru-RU" dirty="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00298" y="285728"/>
            <a:ext cx="4043362" cy="714380"/>
          </a:xfrm>
        </p:spPr>
        <p:txBody>
          <a:bodyPr>
            <a:normAutofit fontScale="90000"/>
          </a:bodyPr>
          <a:lstStyle/>
          <a:p>
            <a:r>
              <a:rPr lang="ru-RU" dirty="0" smtClean="0">
                <a:solidFill>
                  <a:srgbClr val="0070C0"/>
                </a:solidFill>
              </a:rPr>
              <a:t>Цифры племён Майя</a:t>
            </a:r>
            <a:endParaRPr lang="ru-RU" dirty="0">
              <a:solidFill>
                <a:srgbClr val="0070C0"/>
              </a:solidFill>
            </a:endParaRPr>
          </a:p>
        </p:txBody>
      </p:sp>
      <p:sp>
        <p:nvSpPr>
          <p:cNvPr id="3" name="Содержимое 2"/>
          <p:cNvSpPr>
            <a:spLocks noGrp="1"/>
          </p:cNvSpPr>
          <p:nvPr>
            <p:ph sz="quarter" idx="1"/>
          </p:nvPr>
        </p:nvSpPr>
        <p:spPr>
          <a:xfrm>
            <a:off x="642910" y="1142984"/>
            <a:ext cx="7467600" cy="4873752"/>
          </a:xfrm>
        </p:spPr>
        <p:txBody>
          <a:bodyPr/>
          <a:lstStyle/>
          <a:p>
            <a:pPr algn="just"/>
            <a:r>
              <a:rPr lang="ru-RU" sz="2000" dirty="0" smtClean="0"/>
              <a:t>В начале нашей эры индейцы племени майя, которые жили на полуострове Юкатан в Центральной Америке, пользовались другой системой счисления – двадцатеричной. Они обозначали 1 точкой, а 5 – горизонтальной чертой, например, запись </a:t>
            </a:r>
            <a:r>
              <a:rPr lang="ru-RU" sz="2000" dirty="0" smtClean="0">
                <a:solidFill>
                  <a:srgbClr val="FF0000"/>
                </a:solidFill>
              </a:rPr>
              <a:t>‗‗‗‗‗‗</a:t>
            </a:r>
            <a:r>
              <a:rPr lang="ru-RU" sz="2000" dirty="0" smtClean="0"/>
              <a:t> означала 14. системе счисления майя был и знак для нуля. По своей форме он напоминал полузакрытый глаз.</a:t>
            </a:r>
            <a:endParaRPr lang="ru-RU" sz="2000"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28860" y="214290"/>
            <a:ext cx="4000528" cy="785818"/>
          </a:xfrm>
        </p:spPr>
        <p:txBody>
          <a:bodyPr>
            <a:normAutofit fontScale="90000"/>
          </a:bodyPr>
          <a:lstStyle/>
          <a:p>
            <a:r>
              <a:rPr lang="ru-RU" dirty="0" smtClean="0">
                <a:solidFill>
                  <a:srgbClr val="0070C0"/>
                </a:solidFill>
              </a:rPr>
              <a:t>Цифры древних греков</a:t>
            </a:r>
            <a:endParaRPr lang="ru-RU" dirty="0">
              <a:solidFill>
                <a:srgbClr val="0070C0"/>
              </a:solidFill>
            </a:endParaRPr>
          </a:p>
        </p:txBody>
      </p:sp>
      <p:sp>
        <p:nvSpPr>
          <p:cNvPr id="3" name="Содержимое 2"/>
          <p:cNvSpPr>
            <a:spLocks noGrp="1"/>
          </p:cNvSpPr>
          <p:nvPr>
            <p:ph sz="quarter" idx="1"/>
          </p:nvPr>
        </p:nvSpPr>
        <p:spPr>
          <a:xfrm>
            <a:off x="500034" y="1285860"/>
            <a:ext cx="7467600" cy="4873752"/>
          </a:xfrm>
        </p:spPr>
        <p:txBody>
          <a:bodyPr/>
          <a:lstStyle/>
          <a:p>
            <a:pPr algn="just"/>
            <a:r>
              <a:rPr lang="ru-RU" sz="2000" dirty="0" smtClean="0"/>
              <a:t>В Древней Греции сначала числа 5, 10, 100, 1000, 10000 обозначали буквами  </a:t>
            </a:r>
            <a:r>
              <a:rPr lang="ru-RU" sz="2000" dirty="0" smtClean="0">
                <a:solidFill>
                  <a:srgbClr val="FF0000"/>
                </a:solidFill>
              </a:rPr>
              <a:t>Г</a:t>
            </a:r>
            <a:r>
              <a:rPr lang="ru-RU" sz="2000" dirty="0" smtClean="0"/>
              <a:t>, </a:t>
            </a:r>
            <a:r>
              <a:rPr lang="ru-RU" sz="2000" dirty="0" smtClean="0">
                <a:solidFill>
                  <a:srgbClr val="FF0000"/>
                </a:solidFill>
              </a:rPr>
              <a:t>Н</a:t>
            </a:r>
            <a:r>
              <a:rPr lang="ru-RU" sz="2000" dirty="0" smtClean="0"/>
              <a:t>, </a:t>
            </a:r>
            <a:r>
              <a:rPr lang="ru-RU" sz="2000" dirty="0" smtClean="0">
                <a:solidFill>
                  <a:srgbClr val="FF0000"/>
                </a:solidFill>
              </a:rPr>
              <a:t>Х</a:t>
            </a:r>
            <a:r>
              <a:rPr lang="ru-RU" sz="2000" dirty="0" smtClean="0"/>
              <a:t>, </a:t>
            </a:r>
            <a:r>
              <a:rPr lang="ru-RU" sz="2000" dirty="0" smtClean="0">
                <a:solidFill>
                  <a:srgbClr val="FF0000"/>
                </a:solidFill>
              </a:rPr>
              <a:t>М</a:t>
            </a:r>
            <a:r>
              <a:rPr lang="ru-RU" sz="2000" dirty="0" smtClean="0"/>
              <a:t>, а число 1 – черточкой </a:t>
            </a:r>
            <a:r>
              <a:rPr lang="ru-RU" sz="2000" dirty="0" smtClean="0">
                <a:solidFill>
                  <a:srgbClr val="FF0000"/>
                </a:solidFill>
              </a:rPr>
              <a:t>/</a:t>
            </a:r>
            <a:r>
              <a:rPr lang="ru-RU" sz="2000" dirty="0" smtClean="0"/>
              <a:t>. Из этих знаков составляли обозначения   </a:t>
            </a:r>
            <a:r>
              <a:rPr lang="ru-RU" sz="2000" dirty="0" smtClean="0">
                <a:solidFill>
                  <a:srgbClr val="FF0000"/>
                </a:solidFill>
                <a:sym typeface="Wingdings 3"/>
              </a:rPr>
              <a:t></a:t>
            </a:r>
            <a:r>
              <a:rPr lang="ru-RU" sz="2000" dirty="0" smtClean="0"/>
              <a:t>  Г (35) и т.д. Позднее числа 1, 2, 3, 4, 5, 6, 7, 8, 9, 10, 20, 30, 40, 50, 60, 70, 80, 90, 100, 200, 300, 400, 500, 600, 700, 800, 900, 1000, 2000, 3000, 4000, 5000, 6000, 7000, 8000, 9000, 10000, 20000 стали обозначать буквами греческого алфавита, к которому пришлось добавить еще три устаревшие буквы. Чтобы отличить цифры от букв, над буквами ставили черточку.</a:t>
            </a:r>
          </a:p>
          <a:p>
            <a:endParaRPr lang="ru-RU" dirty="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3108" y="285728"/>
            <a:ext cx="4900618" cy="714380"/>
          </a:xfrm>
        </p:spPr>
        <p:txBody>
          <a:bodyPr>
            <a:normAutofit fontScale="90000"/>
          </a:bodyPr>
          <a:lstStyle/>
          <a:p>
            <a:r>
              <a:rPr lang="ru-RU" dirty="0" smtClean="0">
                <a:solidFill>
                  <a:srgbClr val="0070C0"/>
                </a:solidFill>
              </a:rPr>
              <a:t>Цифры древних индийцев</a:t>
            </a:r>
            <a:endParaRPr lang="ru-RU" dirty="0">
              <a:solidFill>
                <a:srgbClr val="0070C0"/>
              </a:solidFill>
            </a:endParaRPr>
          </a:p>
        </p:txBody>
      </p:sp>
      <p:sp>
        <p:nvSpPr>
          <p:cNvPr id="3" name="Содержимое 2"/>
          <p:cNvSpPr>
            <a:spLocks noGrp="1"/>
          </p:cNvSpPr>
          <p:nvPr>
            <p:ph sz="quarter" idx="1"/>
          </p:nvPr>
        </p:nvSpPr>
        <p:spPr>
          <a:xfrm>
            <a:off x="785786" y="1071546"/>
            <a:ext cx="7467600" cy="4873752"/>
          </a:xfrm>
        </p:spPr>
        <p:txBody>
          <a:bodyPr>
            <a:normAutofit/>
          </a:bodyPr>
          <a:lstStyle/>
          <a:p>
            <a:pPr algn="just"/>
            <a:r>
              <a:rPr lang="ru-RU" sz="2000" dirty="0" smtClean="0"/>
              <a:t>Древние индийцы изобрели для каждой цифры свой знак</a:t>
            </a:r>
            <a:endParaRPr lang="ru-RU" sz="2000" dirty="0"/>
          </a:p>
        </p:txBody>
      </p:sp>
      <p:sp>
        <p:nvSpPr>
          <p:cNvPr id="5" name="Прямоугольник 4"/>
          <p:cNvSpPr/>
          <p:nvPr/>
        </p:nvSpPr>
        <p:spPr>
          <a:xfrm>
            <a:off x="2214546" y="3929066"/>
            <a:ext cx="4500562" cy="369332"/>
          </a:xfrm>
          <a:prstGeom prst="rect">
            <a:avLst/>
          </a:prstGeom>
        </p:spPr>
        <p:txBody>
          <a:bodyPr wrap="square">
            <a:spAutoFit/>
          </a:bodyPr>
          <a:lstStyle/>
          <a:p>
            <a:r>
              <a:rPr lang="ru-RU" dirty="0" smtClean="0"/>
              <a:t> </a:t>
            </a:r>
            <a:endParaRPr lang="ru-RU" dirty="0"/>
          </a:p>
        </p:txBody>
      </p:sp>
      <p:pic>
        <p:nvPicPr>
          <p:cNvPr id="6" name="Содержимое 3" descr="индийская%20запись"/>
          <p:cNvPicPr>
            <a:picLocks/>
          </p:cNvPicPr>
          <p:nvPr/>
        </p:nvPicPr>
        <p:blipFill>
          <a:blip r:embed="rId2">
            <a:lum bright="-24000" contrast="48000"/>
            <a:extLst>
              <a:ext uri="{28A0092B-C50C-407E-A947-70E740481C1C}">
                <a14:useLocalDpi xmlns:a14="http://schemas.microsoft.com/office/drawing/2010/main" xmlns="" val="0"/>
              </a:ext>
            </a:extLst>
          </a:blip>
          <a:srcRect/>
          <a:stretch>
            <a:fillRect/>
          </a:stretch>
        </p:blipFill>
        <p:spPr bwMode="auto">
          <a:xfrm>
            <a:off x="285720" y="2214554"/>
            <a:ext cx="8501122" cy="3000396"/>
          </a:xfrm>
          <a:prstGeom prst="rect">
            <a:avLst/>
          </a:prstGeom>
          <a:noFill/>
          <a:ln>
            <a:noFill/>
          </a:ln>
        </p:spPr>
      </p:pic>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928926" y="214290"/>
            <a:ext cx="3000396" cy="1000132"/>
          </a:xfrm>
        </p:spPr>
        <p:txBody>
          <a:bodyPr>
            <a:normAutofit fontScale="90000"/>
          </a:bodyPr>
          <a:lstStyle/>
          <a:p>
            <a:r>
              <a:rPr lang="ru-RU" dirty="0" smtClean="0">
                <a:solidFill>
                  <a:srgbClr val="0070C0"/>
                </a:solidFill>
              </a:rPr>
              <a:t>Арабские цифры</a:t>
            </a:r>
            <a:endParaRPr lang="ru-RU" dirty="0">
              <a:solidFill>
                <a:srgbClr val="0070C0"/>
              </a:solidFill>
            </a:endParaRPr>
          </a:p>
        </p:txBody>
      </p:sp>
      <p:sp>
        <p:nvSpPr>
          <p:cNvPr id="3" name="Содержимое 2"/>
          <p:cNvSpPr>
            <a:spLocks noGrp="1"/>
          </p:cNvSpPr>
          <p:nvPr>
            <p:ph sz="quarter" idx="1"/>
          </p:nvPr>
        </p:nvSpPr>
        <p:spPr/>
        <p:txBody>
          <a:bodyPr/>
          <a:lstStyle/>
          <a:p>
            <a:pPr algn="just"/>
            <a:r>
              <a:rPr lang="ru-RU" sz="2000" dirty="0" smtClean="0"/>
              <a:t>Однако Индия была оторвана от других стран, - на пути лежали тысячи километров расстояния и высокие горы. Арабы были первыми «чужими», которые заимствовали цифры у индийцев и привезли их в Европу. Чуть позже арабы упростили эти значки.</a:t>
            </a:r>
            <a:endParaRPr lang="ru-RU" sz="2000" dirty="0"/>
          </a:p>
        </p:txBody>
      </p:sp>
      <p:pic>
        <p:nvPicPr>
          <p:cNvPr id="4" name="Содержимое 3" descr="арабская%20запись"/>
          <p:cNvPicPr>
            <a:picLocks/>
          </p:cNvPicPr>
          <p:nvPr/>
        </p:nvPicPr>
        <p:blipFill>
          <a:blip r:embed="rId2">
            <a:lum bright="-36000" contrast="54000"/>
            <a:extLst>
              <a:ext uri="{28A0092B-C50C-407E-A947-70E740481C1C}">
                <a14:useLocalDpi xmlns:a14="http://schemas.microsoft.com/office/drawing/2010/main" xmlns="" val="0"/>
              </a:ext>
            </a:extLst>
          </a:blip>
          <a:srcRect/>
          <a:stretch>
            <a:fillRect/>
          </a:stretch>
        </p:blipFill>
        <p:spPr bwMode="auto">
          <a:xfrm>
            <a:off x="500034" y="3714753"/>
            <a:ext cx="8215370" cy="2714644"/>
          </a:xfrm>
          <a:prstGeom prst="rect">
            <a:avLst/>
          </a:prstGeom>
          <a:noFill/>
          <a:ln>
            <a:noFill/>
          </a:ln>
        </p:spPr>
      </p:pic>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3108" y="214290"/>
            <a:ext cx="4686304" cy="796908"/>
          </a:xfrm>
        </p:spPr>
        <p:txBody>
          <a:bodyPr>
            <a:normAutofit fontScale="90000"/>
          </a:bodyPr>
          <a:lstStyle/>
          <a:p>
            <a:r>
              <a:rPr lang="ru-RU" dirty="0" smtClean="0">
                <a:solidFill>
                  <a:srgbClr val="0070C0"/>
                </a:solidFill>
              </a:rPr>
              <a:t>Цифры русского народа</a:t>
            </a:r>
            <a:endParaRPr lang="ru-RU" dirty="0">
              <a:solidFill>
                <a:srgbClr val="0070C0"/>
              </a:solidFill>
            </a:endParaRPr>
          </a:p>
        </p:txBody>
      </p:sp>
      <p:sp>
        <p:nvSpPr>
          <p:cNvPr id="3" name="Содержимое 2"/>
          <p:cNvSpPr>
            <a:spLocks noGrp="1"/>
          </p:cNvSpPr>
          <p:nvPr>
            <p:ph sz="quarter" idx="1"/>
          </p:nvPr>
        </p:nvSpPr>
        <p:spPr>
          <a:xfrm>
            <a:off x="571472" y="1071546"/>
            <a:ext cx="7467600" cy="4873752"/>
          </a:xfrm>
        </p:spPr>
        <p:txBody>
          <a:bodyPr/>
          <a:lstStyle/>
          <a:p>
            <a:pPr algn="just"/>
            <a:r>
              <a:rPr lang="ru-RU" dirty="0" smtClean="0"/>
              <a:t> </a:t>
            </a:r>
            <a:r>
              <a:rPr lang="ru-RU" sz="1800" dirty="0" smtClean="0"/>
              <a:t>Наши предки пользовались алфавитной нумерацией, то есть числа изображались буквами, над которыми ставился значок ~  , называемый «титло». Чтобы отделить такие буквы – числа от текста, спереди и сзади ставились точки.</a:t>
            </a:r>
          </a:p>
          <a:p>
            <a:pPr algn="just"/>
            <a:r>
              <a:rPr lang="ru-RU" sz="1800" dirty="0" smtClean="0"/>
              <a:t>      Этот способ обозначения цифр называется цифирью. Он был заимствован славянами от средневековых греков – византийцев. Поэтому цифры обозначались только теми буквами, для которых есть соответствия в греческом алфавите.</a:t>
            </a:r>
            <a:endParaRPr lang="ru-RU" sz="1800" dirty="0"/>
          </a:p>
        </p:txBody>
      </p:sp>
      <p:pic>
        <p:nvPicPr>
          <p:cNvPr id="4" name="Содержимое 3" descr="др_рус_resize"/>
          <p:cNvPicPr>
            <a:picLocks/>
          </p:cNvPicPr>
          <p:nvPr/>
        </p:nvPicPr>
        <p:blipFill>
          <a:blip r:embed="rId2">
            <a:lum bright="-36000" contrast="48000"/>
            <a:extLst>
              <a:ext uri="{28A0092B-C50C-407E-A947-70E740481C1C}">
                <a14:useLocalDpi xmlns:a14="http://schemas.microsoft.com/office/drawing/2010/main" xmlns="" val="0"/>
              </a:ext>
            </a:extLst>
          </a:blip>
          <a:srcRect/>
          <a:stretch>
            <a:fillRect/>
          </a:stretch>
        </p:blipFill>
        <p:spPr bwMode="auto">
          <a:xfrm>
            <a:off x="214282" y="3714752"/>
            <a:ext cx="5429288" cy="2928958"/>
          </a:xfrm>
          <a:prstGeom prst="rect">
            <a:avLst/>
          </a:prstGeom>
          <a:noFill/>
          <a:ln>
            <a:noFill/>
          </a:ln>
        </p:spPr>
      </p:pic>
      <p:pic>
        <p:nvPicPr>
          <p:cNvPr id="5" name="Рисунок 4" descr="тьма"/>
          <p:cNvPicPr/>
          <p:nvPr/>
        </p:nvPicPr>
        <p:blipFill>
          <a:blip r:embed="rId3">
            <a:lum bright="-18000" contrast="36000"/>
            <a:extLst>
              <a:ext uri="{28A0092B-C50C-407E-A947-70E740481C1C}">
                <a14:useLocalDpi xmlns:a14="http://schemas.microsoft.com/office/drawing/2010/main" xmlns="" val="0"/>
              </a:ext>
            </a:extLst>
          </a:blip>
          <a:srcRect/>
          <a:stretch>
            <a:fillRect/>
          </a:stretch>
        </p:blipFill>
        <p:spPr bwMode="auto">
          <a:xfrm>
            <a:off x="6000760" y="3714752"/>
            <a:ext cx="2714644" cy="2857520"/>
          </a:xfrm>
          <a:prstGeom prst="rect">
            <a:avLst/>
          </a:prstGeom>
          <a:noFill/>
        </p:spPr>
      </p:pic>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0070C0"/>
                </a:solidFill>
              </a:rPr>
              <a:t>Постепенное превращение первоначальных цифр в современные цифры</a:t>
            </a:r>
            <a:endParaRPr lang="ru-RU" dirty="0">
              <a:solidFill>
                <a:srgbClr val="0070C0"/>
              </a:solidFill>
            </a:endParaRPr>
          </a:p>
        </p:txBody>
      </p:sp>
      <p:pic>
        <p:nvPicPr>
          <p:cNvPr id="6" name="Содержимое 3" descr="таблица_resize"/>
          <p:cNvPicPr>
            <a:picLocks noGrp="1"/>
          </p:cNvPicPr>
          <p:nvPr>
            <p:ph sz="quarter" idx="1"/>
          </p:nvPr>
        </p:nvPicPr>
        <p:blipFill>
          <a:blip r:embed="rId2">
            <a:lum bright="-30000" contrast="54000"/>
            <a:extLst>
              <a:ext uri="{28A0092B-C50C-407E-A947-70E740481C1C}">
                <a14:useLocalDpi xmlns:a14="http://schemas.microsoft.com/office/drawing/2010/main" xmlns="" val="0"/>
              </a:ext>
            </a:extLst>
          </a:blip>
          <a:stretch>
            <a:fillRect/>
          </a:stretch>
        </p:blipFill>
        <p:spPr bwMode="auto">
          <a:xfrm>
            <a:off x="642910" y="1571612"/>
            <a:ext cx="7286675" cy="5000660"/>
          </a:xfrm>
          <a:prstGeom prst="rect">
            <a:avLst/>
          </a:prstGeom>
          <a:noFill/>
          <a:ln>
            <a:noFill/>
          </a:ln>
        </p:spPr>
      </p:pic>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00166" y="214290"/>
            <a:ext cx="5429288" cy="714380"/>
          </a:xfrm>
        </p:spPr>
        <p:txBody>
          <a:bodyPr>
            <a:normAutofit fontScale="90000"/>
          </a:bodyPr>
          <a:lstStyle/>
          <a:p>
            <a:r>
              <a:rPr lang="ru-RU" dirty="0" smtClean="0">
                <a:solidFill>
                  <a:srgbClr val="0070C0"/>
                </a:solidFill>
              </a:rPr>
              <a:t>Ноль как натуральное число</a:t>
            </a:r>
            <a:endParaRPr lang="ru-RU" dirty="0">
              <a:solidFill>
                <a:srgbClr val="0070C0"/>
              </a:solidFill>
            </a:endParaRPr>
          </a:p>
        </p:txBody>
      </p:sp>
      <p:sp>
        <p:nvSpPr>
          <p:cNvPr id="3" name="Содержимое 2"/>
          <p:cNvSpPr>
            <a:spLocks noGrp="1"/>
          </p:cNvSpPr>
          <p:nvPr>
            <p:ph sz="quarter" idx="1"/>
          </p:nvPr>
        </p:nvSpPr>
        <p:spPr>
          <a:xfrm>
            <a:off x="500034" y="1000108"/>
            <a:ext cx="7467600" cy="4873752"/>
          </a:xfrm>
        </p:spPr>
        <p:txBody>
          <a:bodyPr>
            <a:normAutofit/>
          </a:bodyPr>
          <a:lstStyle/>
          <a:p>
            <a:r>
              <a:rPr lang="ru-RU" sz="2000" dirty="0" smtClean="0"/>
              <a:t>Иногда, в иностранной и переводной литературе, в первой и третьей аксиомах Пеано заменяют 1 на 0. В этом случае ноль считается натуральным числом. При определении через классы равномощных множеств 0 является натуральным числом по определению. Специально отбрасывать его было бы неестественно. Кроме того, это значительно усложнило бы дальнейшее построение и применение теории, так как в большинстве конструкций ноль, как и пустое множество, не является чем-то выделенным.</a:t>
            </a:r>
            <a:endParaRPr lang="ru-RU" sz="2000" dirty="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00100" y="285728"/>
            <a:ext cx="7000924" cy="857256"/>
          </a:xfrm>
        </p:spPr>
        <p:txBody>
          <a:bodyPr>
            <a:normAutofit fontScale="90000"/>
          </a:bodyPr>
          <a:lstStyle/>
          <a:p>
            <a:r>
              <a:rPr lang="ru-RU" dirty="0" smtClean="0">
                <a:solidFill>
                  <a:srgbClr val="0070C0"/>
                </a:solidFill>
              </a:rPr>
              <a:t>Операции над натуральными числами</a:t>
            </a:r>
            <a:endParaRPr lang="ru-RU" dirty="0">
              <a:solidFill>
                <a:srgbClr val="0070C0"/>
              </a:solidFill>
            </a:endParaRPr>
          </a:p>
        </p:txBody>
      </p:sp>
      <p:sp>
        <p:nvSpPr>
          <p:cNvPr id="3" name="Содержимое 2"/>
          <p:cNvSpPr>
            <a:spLocks noGrp="1"/>
          </p:cNvSpPr>
          <p:nvPr>
            <p:ph sz="quarter" idx="1"/>
          </p:nvPr>
        </p:nvSpPr>
        <p:spPr/>
        <p:txBody>
          <a:bodyPr/>
          <a:lstStyle/>
          <a:p>
            <a:pPr lvl="0"/>
            <a:r>
              <a:rPr lang="ru-RU" sz="2000" b="1" dirty="0" smtClean="0">
                <a:hlinkClick r:id="rId2" tooltip="Сложение"/>
              </a:rPr>
              <a:t>Сложение</a:t>
            </a:r>
            <a:r>
              <a:rPr lang="ru-RU" sz="2000" dirty="0" smtClean="0"/>
              <a:t>. Слагаемое + Слагаемое = Сумма</a:t>
            </a:r>
          </a:p>
          <a:p>
            <a:pPr lvl="0"/>
            <a:r>
              <a:rPr lang="ru-RU" sz="2000" b="1" dirty="0" smtClean="0">
                <a:hlinkClick r:id="rId3" tooltip="Умножение"/>
              </a:rPr>
              <a:t>Умножение</a:t>
            </a:r>
            <a:r>
              <a:rPr lang="ru-RU" sz="2000" dirty="0" smtClean="0"/>
              <a:t>. Множитель * Множитель = Произведение</a:t>
            </a:r>
          </a:p>
          <a:p>
            <a:pPr lvl="0"/>
            <a:r>
              <a:rPr lang="ru-RU" sz="2000" b="1" dirty="0" smtClean="0">
                <a:hlinkClick r:id="rId4" tooltip="Возведение в степень"/>
              </a:rPr>
              <a:t>Возведение в степень</a:t>
            </a:r>
            <a:r>
              <a:rPr lang="ru-RU" sz="2000" b="1" dirty="0" smtClean="0"/>
              <a:t>.</a:t>
            </a:r>
            <a:r>
              <a:rPr lang="ru-RU" sz="2000" dirty="0" smtClean="0"/>
              <a:t> </a:t>
            </a:r>
            <a:r>
              <a:rPr lang="ru-RU" sz="2000" i="1" dirty="0" smtClean="0"/>
              <a:t>a</a:t>
            </a:r>
            <a:r>
              <a:rPr lang="ru-RU" sz="2000" i="1" baseline="30000" dirty="0" smtClean="0"/>
              <a:t>b</a:t>
            </a:r>
            <a:r>
              <a:rPr lang="ru-RU" sz="2000" dirty="0" smtClean="0"/>
              <a:t>, где </a:t>
            </a:r>
            <a:r>
              <a:rPr lang="ru-RU" sz="2000" i="1" dirty="0" smtClean="0"/>
              <a:t>a</a:t>
            </a:r>
            <a:r>
              <a:rPr lang="ru-RU" sz="2000" dirty="0" smtClean="0"/>
              <a:t> — основание степени и </a:t>
            </a:r>
            <a:r>
              <a:rPr lang="ru-RU" sz="2000" i="1" dirty="0" smtClean="0"/>
              <a:t>b</a:t>
            </a:r>
            <a:r>
              <a:rPr lang="ru-RU" sz="2000" dirty="0" smtClean="0"/>
              <a:t> — показатель степени. Если основание и показатель натуральны, то и результат будет являться натуральным числом.</a:t>
            </a:r>
          </a:p>
          <a:p>
            <a:pPr lvl="0"/>
            <a:r>
              <a:rPr lang="ru-RU" sz="2000" b="1" u="sng" dirty="0" smtClean="0">
                <a:solidFill>
                  <a:schemeClr val="accent1">
                    <a:lumMod val="75000"/>
                  </a:schemeClr>
                </a:solidFill>
              </a:rPr>
              <a:t>Вычитание</a:t>
            </a:r>
            <a:r>
              <a:rPr lang="ru-RU" sz="2000" u="sng" dirty="0" smtClean="0">
                <a:solidFill>
                  <a:schemeClr val="accent1">
                    <a:lumMod val="75000"/>
                  </a:schemeClr>
                </a:solidFill>
              </a:rPr>
              <a:t>.</a:t>
            </a:r>
            <a:r>
              <a:rPr lang="ru-RU" sz="2000" dirty="0" smtClean="0"/>
              <a:t> Уменьшаемое − Вычитаемое = Разность. При этом Уменьшаемое должно быть больше Вычитаемого (или равно ему, если считать 0 натуральным числом).</a:t>
            </a:r>
          </a:p>
          <a:p>
            <a:r>
              <a:rPr lang="ru-RU" sz="2000" b="1" u="sng" dirty="0" smtClean="0">
                <a:solidFill>
                  <a:schemeClr val="accent1">
                    <a:lumMod val="75000"/>
                  </a:schemeClr>
                </a:solidFill>
              </a:rPr>
              <a:t>Деление</a:t>
            </a:r>
            <a:r>
              <a:rPr lang="ru-RU" sz="2000" u="sng" dirty="0" smtClean="0">
                <a:solidFill>
                  <a:schemeClr val="accent1">
                    <a:lumMod val="75000"/>
                  </a:schemeClr>
                </a:solidFill>
              </a:rPr>
              <a:t>.</a:t>
            </a:r>
            <a:r>
              <a:rPr lang="ru-RU" sz="2000" dirty="0" smtClean="0"/>
              <a:t> Делимое / Делитель = (Частное, Остаток).</a:t>
            </a:r>
            <a:endParaRPr lang="ru-RU" sz="2000"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928926" y="285728"/>
            <a:ext cx="2900354" cy="642942"/>
          </a:xfrm>
        </p:spPr>
        <p:txBody>
          <a:bodyPr/>
          <a:lstStyle/>
          <a:p>
            <a:r>
              <a:rPr lang="ru-RU" dirty="0" smtClean="0">
                <a:solidFill>
                  <a:srgbClr val="0070C0"/>
                </a:solidFill>
              </a:rPr>
              <a:t>Содержание:</a:t>
            </a:r>
            <a:endParaRPr lang="ru-RU" dirty="0">
              <a:solidFill>
                <a:srgbClr val="0070C0"/>
              </a:solidFill>
            </a:endParaRPr>
          </a:p>
        </p:txBody>
      </p:sp>
      <p:sp>
        <p:nvSpPr>
          <p:cNvPr id="3" name="Содержимое 2"/>
          <p:cNvSpPr>
            <a:spLocks noGrp="1"/>
          </p:cNvSpPr>
          <p:nvPr>
            <p:ph sz="quarter" idx="1"/>
          </p:nvPr>
        </p:nvSpPr>
        <p:spPr>
          <a:xfrm>
            <a:off x="428596" y="928670"/>
            <a:ext cx="7467600" cy="4873752"/>
          </a:xfrm>
        </p:spPr>
        <p:txBody>
          <a:bodyPr>
            <a:noAutofit/>
          </a:bodyPr>
          <a:lstStyle/>
          <a:p>
            <a:pPr marL="457200" indent="-457200">
              <a:buFont typeface="+mj-lt"/>
              <a:buAutoNum type="arabicPeriod"/>
            </a:pPr>
            <a:r>
              <a:rPr lang="ru-RU" sz="1400" dirty="0" smtClean="0"/>
              <a:t>1 – Введение</a:t>
            </a:r>
          </a:p>
          <a:p>
            <a:pPr marL="457200" indent="-457200">
              <a:buFont typeface="+mj-lt"/>
              <a:buAutoNum type="arabicPeriod"/>
            </a:pPr>
            <a:r>
              <a:rPr lang="ru-RU" sz="1400" dirty="0" smtClean="0"/>
              <a:t>2 – История натуральных чисел</a:t>
            </a:r>
          </a:p>
          <a:p>
            <a:pPr marL="457200" indent="-457200">
              <a:buFont typeface="+mj-lt"/>
              <a:buAutoNum type="arabicPeriod"/>
            </a:pPr>
            <a:r>
              <a:rPr lang="ru-RU" sz="1400" dirty="0" smtClean="0"/>
              <a:t>3 – История натуральных чисел</a:t>
            </a:r>
          </a:p>
          <a:p>
            <a:pPr marL="457200" indent="-457200">
              <a:buFont typeface="+mj-lt"/>
              <a:buAutoNum type="arabicPeriod"/>
            </a:pPr>
            <a:r>
              <a:rPr lang="ru-RU" sz="1400" dirty="0" smtClean="0"/>
              <a:t>4 – Кипу перуанских инков</a:t>
            </a:r>
          </a:p>
          <a:p>
            <a:pPr marL="457200" indent="-457200">
              <a:buFont typeface="+mj-lt"/>
              <a:buAutoNum type="arabicPeriod"/>
            </a:pPr>
            <a:r>
              <a:rPr lang="ru-RU" sz="1400" dirty="0" smtClean="0"/>
              <a:t>5 – Глиняные дощечки древних шумеров</a:t>
            </a:r>
          </a:p>
          <a:p>
            <a:pPr marL="457200" indent="-457200">
              <a:buFont typeface="+mj-lt"/>
              <a:buAutoNum type="arabicPeriod"/>
            </a:pPr>
            <a:r>
              <a:rPr lang="ru-RU" sz="1400" dirty="0" smtClean="0"/>
              <a:t>6 – Цифры древних египтян</a:t>
            </a:r>
          </a:p>
          <a:p>
            <a:pPr marL="457200" indent="-457200">
              <a:buFont typeface="+mj-lt"/>
              <a:buAutoNum type="arabicPeriod"/>
            </a:pPr>
            <a:r>
              <a:rPr lang="ru-RU" sz="1400" dirty="0" smtClean="0"/>
              <a:t>7 – Цифры древних египтян</a:t>
            </a:r>
          </a:p>
          <a:p>
            <a:pPr marL="457200" indent="-457200">
              <a:buFont typeface="+mj-lt"/>
              <a:buAutoNum type="arabicPeriod"/>
            </a:pPr>
            <a:r>
              <a:rPr lang="ru-RU" sz="1400" dirty="0" smtClean="0"/>
              <a:t>8 – Цифры народов Междуречья</a:t>
            </a:r>
          </a:p>
          <a:p>
            <a:pPr marL="457200" indent="-457200">
              <a:buFont typeface="+mj-lt"/>
              <a:buAutoNum type="arabicPeriod"/>
            </a:pPr>
            <a:r>
              <a:rPr lang="ru-RU" sz="1400" dirty="0" smtClean="0"/>
              <a:t>9 -  Цифры племён майя</a:t>
            </a:r>
          </a:p>
          <a:p>
            <a:pPr marL="457200" indent="-457200">
              <a:buFont typeface="+mj-lt"/>
              <a:buAutoNum type="arabicPeriod"/>
            </a:pPr>
            <a:r>
              <a:rPr lang="ru-RU" sz="1400" dirty="0" smtClean="0"/>
              <a:t>10 -  Цифры древних греков</a:t>
            </a:r>
          </a:p>
          <a:p>
            <a:pPr marL="457200" indent="-457200">
              <a:buFont typeface="+mj-lt"/>
              <a:buAutoNum type="arabicPeriod"/>
            </a:pPr>
            <a:r>
              <a:rPr lang="ru-RU" sz="1400" dirty="0" smtClean="0"/>
              <a:t>11 -  Цифры древних индийцев</a:t>
            </a:r>
          </a:p>
          <a:p>
            <a:pPr marL="457200" indent="-457200">
              <a:buFont typeface="+mj-lt"/>
              <a:buAutoNum type="arabicPeriod"/>
            </a:pPr>
            <a:r>
              <a:rPr lang="ru-RU" sz="1400" dirty="0" smtClean="0"/>
              <a:t>12 – Арабские цифры</a:t>
            </a:r>
          </a:p>
          <a:p>
            <a:pPr marL="457200" indent="-457200">
              <a:buFont typeface="+mj-lt"/>
              <a:buAutoNum type="arabicPeriod"/>
            </a:pPr>
            <a:r>
              <a:rPr lang="ru-RU" sz="1400" dirty="0" smtClean="0"/>
              <a:t>13 – Цифры русского народа</a:t>
            </a:r>
          </a:p>
          <a:p>
            <a:pPr marL="457200" indent="-457200">
              <a:buFont typeface="+mj-lt"/>
              <a:buAutoNum type="arabicPeriod"/>
            </a:pPr>
            <a:r>
              <a:rPr lang="ru-RU" sz="1400" dirty="0" smtClean="0"/>
              <a:t>14 – Постепенное превращение первоначальных цифр в современные</a:t>
            </a:r>
          </a:p>
          <a:p>
            <a:pPr marL="457200" indent="-457200">
              <a:buFont typeface="+mj-lt"/>
              <a:buAutoNum type="arabicPeriod"/>
            </a:pPr>
            <a:r>
              <a:rPr lang="ru-RU" sz="1400" dirty="0" smtClean="0"/>
              <a:t>15 – Ноль как натурально число</a:t>
            </a:r>
          </a:p>
          <a:p>
            <a:pPr marL="457200" indent="-457200">
              <a:buFont typeface="+mj-lt"/>
              <a:buAutoNum type="arabicPeriod"/>
            </a:pPr>
            <a:r>
              <a:rPr lang="ru-RU" sz="1400" dirty="0" smtClean="0"/>
              <a:t>16 – Операции над натуральными числами</a:t>
            </a:r>
          </a:p>
          <a:p>
            <a:pPr marL="457200" indent="-457200">
              <a:buFont typeface="+mj-lt"/>
              <a:buAutoNum type="arabicPeriod"/>
            </a:pPr>
            <a:r>
              <a:rPr lang="ru-RU" sz="1400" dirty="0" smtClean="0"/>
              <a:t>17 – Основные свойства</a:t>
            </a:r>
          </a:p>
          <a:p>
            <a:pPr marL="457200" indent="-457200">
              <a:buFont typeface="+mj-lt"/>
              <a:buAutoNum type="arabicPeriod"/>
            </a:pPr>
            <a:r>
              <a:rPr lang="ru-RU" sz="1400" dirty="0" smtClean="0"/>
              <a:t>18 – Заключение</a:t>
            </a:r>
          </a:p>
          <a:p>
            <a:pPr marL="457200" indent="-457200">
              <a:buFont typeface="+mj-lt"/>
              <a:buAutoNum type="arabicPeriod"/>
            </a:pPr>
            <a:r>
              <a:rPr lang="ru-RU" sz="1400" dirty="0" smtClean="0"/>
              <a:t>19 – Список литературы</a:t>
            </a:r>
          </a:p>
          <a:p>
            <a:endParaRPr lang="ru-RU" sz="16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5984" y="285728"/>
            <a:ext cx="3900486" cy="1011222"/>
          </a:xfrm>
        </p:spPr>
        <p:txBody>
          <a:bodyPr>
            <a:normAutofit/>
          </a:bodyPr>
          <a:lstStyle/>
          <a:p>
            <a:r>
              <a:rPr lang="ru-RU" dirty="0" smtClean="0">
                <a:solidFill>
                  <a:srgbClr val="0070C0"/>
                </a:solidFill>
              </a:rPr>
              <a:t>Основные свойства</a:t>
            </a:r>
            <a:endParaRPr lang="ru-RU" dirty="0">
              <a:solidFill>
                <a:srgbClr val="0070C0"/>
              </a:solidFill>
            </a:endParaRPr>
          </a:p>
        </p:txBody>
      </p:sp>
      <p:sp>
        <p:nvSpPr>
          <p:cNvPr id="3" name="Содержимое 2"/>
          <p:cNvSpPr>
            <a:spLocks noGrp="1"/>
          </p:cNvSpPr>
          <p:nvPr>
            <p:ph sz="quarter" idx="1"/>
          </p:nvPr>
        </p:nvSpPr>
        <p:spPr/>
        <p:txBody>
          <a:bodyPr>
            <a:normAutofit/>
          </a:bodyPr>
          <a:lstStyle/>
          <a:p>
            <a:pPr lvl="0"/>
            <a:r>
              <a:rPr lang="ru-RU" sz="2000" dirty="0" smtClean="0"/>
              <a:t>Коммутативность сложения. </a:t>
            </a:r>
          </a:p>
          <a:p>
            <a:pPr lvl="0"/>
            <a:r>
              <a:rPr lang="ru-RU" sz="2000" dirty="0" smtClean="0"/>
              <a:t>Коммутативность умножения. </a:t>
            </a:r>
          </a:p>
          <a:p>
            <a:pPr lvl="0"/>
            <a:r>
              <a:rPr lang="ru-RU" sz="2000" dirty="0" smtClean="0"/>
              <a:t>Ассоциативность сложения. </a:t>
            </a:r>
          </a:p>
          <a:p>
            <a:pPr lvl="0"/>
            <a:r>
              <a:rPr lang="ru-RU" sz="2000" dirty="0" smtClean="0"/>
              <a:t>Ассоциативность умножения. </a:t>
            </a:r>
          </a:p>
          <a:p>
            <a:pPr lvl="0"/>
            <a:r>
              <a:rPr lang="ru-RU" sz="2000" dirty="0" smtClean="0"/>
              <a:t>Дистрибутивность умножения относительно сложения. </a:t>
            </a:r>
          </a:p>
          <a:p>
            <a:endParaRPr lang="ru-RU" sz="2000" dirty="0"/>
          </a:p>
        </p:txBody>
      </p:sp>
      <p:pic>
        <p:nvPicPr>
          <p:cNvPr id="6" name="Рисунок 5" descr="\,\! ab = ba"/>
          <p:cNvPicPr/>
          <p:nvPr/>
        </p:nvPicPr>
        <p:blipFill>
          <a:blip r:embed="rId2">
            <a:extLst>
              <a:ext uri="{28A0092B-C50C-407E-A947-70E740481C1C}">
                <a14:useLocalDpi xmlns:a14="http://schemas.microsoft.com/office/drawing/2010/main" xmlns="" val="0"/>
              </a:ext>
            </a:extLst>
          </a:blip>
          <a:srcRect/>
          <a:stretch>
            <a:fillRect/>
          </a:stretch>
        </p:blipFill>
        <p:spPr bwMode="auto">
          <a:xfrm>
            <a:off x="4429124" y="2000240"/>
            <a:ext cx="1285884" cy="214314"/>
          </a:xfrm>
          <a:prstGeom prst="rect">
            <a:avLst/>
          </a:prstGeom>
          <a:noFill/>
          <a:ln>
            <a:noFill/>
          </a:ln>
        </p:spPr>
      </p:pic>
      <p:pic>
        <p:nvPicPr>
          <p:cNvPr id="7" name="Рисунок 6" descr="\,\! (a + b) + c = a + (b + c)"/>
          <p:cNvPicPr/>
          <p:nvPr/>
        </p:nvPicPr>
        <p:blipFill>
          <a:blip r:embed="rId3">
            <a:extLst>
              <a:ext uri="{28A0092B-C50C-407E-A947-70E740481C1C}">
                <a14:useLocalDpi xmlns:a14="http://schemas.microsoft.com/office/drawing/2010/main" xmlns="" val="0"/>
              </a:ext>
            </a:extLst>
          </a:blip>
          <a:srcRect/>
          <a:stretch>
            <a:fillRect/>
          </a:stretch>
        </p:blipFill>
        <p:spPr bwMode="auto">
          <a:xfrm>
            <a:off x="4357686" y="2357430"/>
            <a:ext cx="2214578" cy="357190"/>
          </a:xfrm>
          <a:prstGeom prst="rect">
            <a:avLst/>
          </a:prstGeom>
          <a:noFill/>
          <a:ln>
            <a:noFill/>
          </a:ln>
        </p:spPr>
      </p:pic>
      <p:pic>
        <p:nvPicPr>
          <p:cNvPr id="8" name="Рисунок 7" descr="\,\! (ab)c = a(bc)"/>
          <p:cNvPicPr/>
          <p:nvPr/>
        </p:nvPicPr>
        <p:blipFill>
          <a:blip r:embed="rId4">
            <a:extLst>
              <a:ext uri="{28A0092B-C50C-407E-A947-70E740481C1C}">
                <a14:useLocalDpi xmlns:a14="http://schemas.microsoft.com/office/drawing/2010/main" xmlns="" val="0"/>
              </a:ext>
            </a:extLst>
          </a:blip>
          <a:srcRect/>
          <a:stretch>
            <a:fillRect/>
          </a:stretch>
        </p:blipFill>
        <p:spPr bwMode="auto">
          <a:xfrm>
            <a:off x="4357686" y="2786058"/>
            <a:ext cx="1657358" cy="357190"/>
          </a:xfrm>
          <a:prstGeom prst="rect">
            <a:avLst/>
          </a:prstGeom>
          <a:noFill/>
          <a:ln>
            <a:noFill/>
          </a:ln>
        </p:spPr>
      </p:pic>
      <p:pic>
        <p:nvPicPr>
          <p:cNvPr id="9" name="Рисунок 8" descr="\,\! \begin{cases} a(b+c) = ab + ac \\ (b + c)a = ba + ca \end{cases}"/>
          <p:cNvPicPr/>
          <p:nvPr/>
        </p:nvPicPr>
        <p:blipFill>
          <a:blip r:embed="rId5">
            <a:extLst>
              <a:ext uri="{28A0092B-C50C-407E-A947-70E740481C1C}">
                <a14:useLocalDpi xmlns:a14="http://schemas.microsoft.com/office/drawing/2010/main" xmlns="" val="0"/>
              </a:ext>
            </a:extLst>
          </a:blip>
          <a:srcRect/>
          <a:stretch>
            <a:fillRect/>
          </a:stretch>
        </p:blipFill>
        <p:spPr bwMode="auto">
          <a:xfrm>
            <a:off x="2786050" y="3786190"/>
            <a:ext cx="2457456" cy="857256"/>
          </a:xfrm>
          <a:prstGeom prst="rect">
            <a:avLst/>
          </a:prstGeom>
          <a:noFill/>
          <a:ln>
            <a:noFill/>
          </a:ln>
        </p:spPr>
      </p:pic>
      <p:pic>
        <p:nvPicPr>
          <p:cNvPr id="10" name="Рисунок 9" descr="\,\! a + b = b + a"/>
          <p:cNvPicPr/>
          <p:nvPr/>
        </p:nvPicPr>
        <p:blipFill>
          <a:blip r:embed="rId6">
            <a:extLst>
              <a:ext uri="{28A0092B-C50C-407E-A947-70E740481C1C}">
                <a14:useLocalDpi xmlns:a14="http://schemas.microsoft.com/office/drawing/2010/main" xmlns="" val="0"/>
              </a:ext>
            </a:extLst>
          </a:blip>
          <a:srcRect/>
          <a:stretch>
            <a:fillRect/>
          </a:stretch>
        </p:blipFill>
        <p:spPr bwMode="auto">
          <a:xfrm>
            <a:off x="4286248" y="1571612"/>
            <a:ext cx="1857388" cy="357190"/>
          </a:xfrm>
          <a:prstGeom prst="rect">
            <a:avLst/>
          </a:prstGeom>
          <a:noFill/>
          <a:ln>
            <a:noFill/>
          </a:ln>
        </p:spPr>
      </p:pic>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85918" y="214290"/>
            <a:ext cx="5572164" cy="571504"/>
          </a:xfrm>
        </p:spPr>
        <p:txBody>
          <a:bodyPr/>
          <a:lstStyle/>
          <a:p>
            <a:pPr algn="ctr"/>
            <a:r>
              <a:rPr lang="ru-RU" dirty="0" smtClean="0">
                <a:solidFill>
                  <a:srgbClr val="0070C0"/>
                </a:solidFill>
              </a:rPr>
              <a:t>Заключение</a:t>
            </a:r>
            <a:endParaRPr lang="ru-RU" dirty="0">
              <a:solidFill>
                <a:srgbClr val="0070C0"/>
              </a:solidFill>
            </a:endParaRPr>
          </a:p>
        </p:txBody>
      </p:sp>
      <p:sp>
        <p:nvSpPr>
          <p:cNvPr id="3" name="Содержимое 2"/>
          <p:cNvSpPr>
            <a:spLocks noGrp="1"/>
          </p:cNvSpPr>
          <p:nvPr>
            <p:ph sz="quarter" idx="1"/>
          </p:nvPr>
        </p:nvSpPr>
        <p:spPr/>
        <p:txBody>
          <a:bodyPr>
            <a:normAutofit fontScale="85000" lnSpcReduction="20000"/>
          </a:bodyPr>
          <a:lstStyle/>
          <a:p>
            <a:r>
              <a:rPr lang="ru-RU" dirty="0" smtClean="0"/>
              <a:t>Таким образом, мы установили – как, когда, где и кем были придуманы цифры.</a:t>
            </a:r>
          </a:p>
          <a:p>
            <a:r>
              <a:rPr lang="ru-RU" dirty="0" smtClean="0"/>
              <a:t>Выявили, что мы пользуемся десятичной системой счета, потому что у нас десять пальцев.</a:t>
            </a:r>
          </a:p>
          <a:p>
            <a:r>
              <a:rPr lang="ru-RU" dirty="0" smtClean="0"/>
              <a:t>Система счета, которую мы используем сегодня, была изобретена в Индии тысячу лет назад. Арабские купцы распространили ее по всей Европе к 900 году. В этой системе использовались цифры 1, 2, 3, 4, 5, 6, 7, 8, 9 и 0. Это десятичная система, построенная на основе десятки.</a:t>
            </a:r>
          </a:p>
          <a:p>
            <a:r>
              <a:rPr lang="ru-RU" dirty="0" smtClean="0"/>
              <a:t>Мы научились изображать числа теми способами, которыми пользовались наши предки.</a:t>
            </a:r>
          </a:p>
          <a:p>
            <a:r>
              <a:rPr lang="ru-RU" dirty="0" smtClean="0"/>
              <a:t>Когда-то числа служили только для решения практических задач. А потом их стали изучать, узнавать их свойства. С помощью чисел выражали и такие понятия, как справедливость, дружба. Ученые установили, как по записи числа узнавать, на какие другие числа оно делится. Они научились находить простые числа и стали изучать их свойства. </a:t>
            </a:r>
            <a:endParaRPr lang="ru-RU"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71670" y="428604"/>
            <a:ext cx="3971924" cy="642942"/>
          </a:xfrm>
        </p:spPr>
        <p:txBody>
          <a:bodyPr>
            <a:normAutofit fontScale="90000"/>
          </a:bodyPr>
          <a:lstStyle/>
          <a:p>
            <a:r>
              <a:rPr lang="ru-RU" dirty="0" smtClean="0">
                <a:solidFill>
                  <a:srgbClr val="0070C0"/>
                </a:solidFill>
              </a:rPr>
              <a:t>Список литературы</a:t>
            </a:r>
            <a:endParaRPr lang="ru-RU" dirty="0">
              <a:solidFill>
                <a:srgbClr val="0070C0"/>
              </a:solidFill>
            </a:endParaRPr>
          </a:p>
        </p:txBody>
      </p:sp>
      <p:sp>
        <p:nvSpPr>
          <p:cNvPr id="3" name="Содержимое 2"/>
          <p:cNvSpPr>
            <a:spLocks noGrp="1"/>
          </p:cNvSpPr>
          <p:nvPr>
            <p:ph sz="quarter" idx="1"/>
          </p:nvPr>
        </p:nvSpPr>
        <p:spPr>
          <a:xfrm>
            <a:off x="500034" y="1214422"/>
            <a:ext cx="7467600" cy="4873752"/>
          </a:xfrm>
        </p:spPr>
        <p:txBody>
          <a:bodyPr/>
          <a:lstStyle/>
          <a:p>
            <a:r>
              <a:rPr lang="ru-RU" sz="2000" dirty="0" smtClean="0"/>
              <a:t>1. Шпорер З. Ох, эта математика! – М.: педагогика, 1985.</a:t>
            </a:r>
          </a:p>
          <a:p>
            <a:r>
              <a:rPr lang="ru-RU" sz="2000" dirty="0" smtClean="0"/>
              <a:t> 2. Энциклопедический словарь юного математика / Сост. Савин А.П. – М.: Педагогика, 1989.</a:t>
            </a:r>
          </a:p>
          <a:p>
            <a:r>
              <a:rPr lang="ru-RU" sz="2000" dirty="0" smtClean="0"/>
              <a:t>3. Крейг А. и  Росни К. Наука. Энциклопедия. – М.: «Росмэн», 1994.</a:t>
            </a:r>
            <a:endParaRPr lang="en-US" sz="2000" dirty="0" smtClean="0"/>
          </a:p>
          <a:p>
            <a:r>
              <a:rPr lang="en-US" sz="2000" dirty="0" smtClean="0"/>
              <a:t>4</a:t>
            </a:r>
            <a:r>
              <a:rPr lang="ru-RU" sz="2000" dirty="0" smtClean="0"/>
              <a:t>.</a:t>
            </a:r>
            <a:r>
              <a:rPr lang="en-US" sz="2000" dirty="0" smtClean="0"/>
              <a:t> </a:t>
            </a:r>
            <a:r>
              <a:rPr lang="ru-RU" sz="2000" dirty="0" err="1" smtClean="0"/>
              <a:t>Депман</a:t>
            </a:r>
            <a:r>
              <a:rPr lang="ru-RU" sz="2000" dirty="0" smtClean="0"/>
              <a:t> И.Я.,  </a:t>
            </a:r>
            <a:r>
              <a:rPr lang="ru-RU" sz="2000" dirty="0" err="1" smtClean="0"/>
              <a:t>Виленкин</a:t>
            </a:r>
            <a:r>
              <a:rPr lang="ru-RU" sz="2000" dirty="0" smtClean="0"/>
              <a:t> Н.Я. За страницами учебника математики. – М.: Просвещение, 1989.</a:t>
            </a:r>
          </a:p>
          <a:p>
            <a:r>
              <a:rPr lang="ru-RU" sz="2000" dirty="0" smtClean="0"/>
              <a:t>5. </a:t>
            </a:r>
            <a:r>
              <a:rPr lang="ru-RU" sz="2000" dirty="0" err="1" smtClean="0"/>
              <a:t>Ризванова</a:t>
            </a:r>
            <a:r>
              <a:rPr lang="ru-RU" sz="2000" dirty="0" smtClean="0"/>
              <a:t> Х.Я. Книга для внеклассного чтения по математике.  – Уфа: </a:t>
            </a:r>
            <a:r>
              <a:rPr lang="ru-RU" sz="2000" dirty="0" err="1" smtClean="0"/>
              <a:t>Китап</a:t>
            </a:r>
            <a:r>
              <a:rPr lang="ru-RU" sz="2000" dirty="0" smtClean="0"/>
              <a:t>, 1998.</a:t>
            </a:r>
          </a:p>
          <a:p>
            <a:endParaRPr lang="ru-RU" sz="2000" dirty="0" smtClean="0"/>
          </a:p>
          <a:p>
            <a:endParaRPr lang="ru-RU" sz="20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71604" y="0"/>
            <a:ext cx="5715040" cy="1071569"/>
          </a:xfrm>
        </p:spPr>
        <p:txBody>
          <a:bodyPr>
            <a:normAutofit/>
          </a:bodyPr>
          <a:lstStyle/>
          <a:p>
            <a:r>
              <a:rPr lang="ru-RU" dirty="0" smtClean="0"/>
              <a:t>Натуральные числа</a:t>
            </a:r>
            <a:endParaRPr lang="ru-RU" dirty="0"/>
          </a:p>
        </p:txBody>
      </p:sp>
      <p:sp>
        <p:nvSpPr>
          <p:cNvPr id="3" name="Подзаголовок 2"/>
          <p:cNvSpPr>
            <a:spLocks noGrp="1"/>
          </p:cNvSpPr>
          <p:nvPr>
            <p:ph type="subTitle" idx="1"/>
          </p:nvPr>
        </p:nvSpPr>
        <p:spPr>
          <a:xfrm>
            <a:off x="1571604" y="1071546"/>
            <a:ext cx="5900734" cy="571504"/>
          </a:xfrm>
        </p:spPr>
        <p:txBody>
          <a:bodyPr>
            <a:normAutofit/>
          </a:bodyPr>
          <a:lstStyle/>
          <a:p>
            <a:r>
              <a:rPr lang="ru-RU" dirty="0" smtClean="0">
                <a:solidFill>
                  <a:srgbClr val="0070C0"/>
                </a:solidFill>
              </a:rPr>
              <a:t>Что такое натуральные числа</a:t>
            </a:r>
            <a:endParaRPr lang="ru-RU" dirty="0">
              <a:solidFill>
                <a:srgbClr val="0070C0"/>
              </a:solidFill>
            </a:endParaRPr>
          </a:p>
        </p:txBody>
      </p:sp>
      <p:sp>
        <p:nvSpPr>
          <p:cNvPr id="5" name="Rectangle 1"/>
          <p:cNvSpPr>
            <a:spLocks noChangeArrowheads="1"/>
          </p:cNvSpPr>
          <p:nvPr/>
        </p:nvSpPr>
        <p:spPr bwMode="auto">
          <a:xfrm>
            <a:off x="357158" y="1714488"/>
            <a:ext cx="8501090"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291E07"/>
                </a:solidFill>
                <a:effectLst/>
                <a:latin typeface="Arial" pitchFamily="34" charset="0"/>
                <a:ea typeface="Calibri" pitchFamily="34" charset="0"/>
                <a:cs typeface="Arial" pitchFamily="34" charset="0"/>
              </a:rPr>
              <a:t>Натуральными числами называются числа, которые появились в результате счета. Числа один, два, три, четыре и так дальше, являются натуральными. Отрицательные и дробные числа не принадлежат к натуральным числам. Ноль, чаще всего, не принято считать натуральным числом.</a:t>
            </a:r>
            <a:endParaRPr kumimoji="0" lang="ru-RU"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291E07"/>
                </a:solidFill>
                <a:effectLst/>
                <a:latin typeface="Arial" pitchFamily="34" charset="0"/>
                <a:ea typeface="Calibri" pitchFamily="34" charset="0"/>
                <a:cs typeface="Arial" pitchFamily="34" charset="0"/>
              </a:rPr>
              <a:t>Натуральные числа - это числа, которые используются для счета предметов или для указания порядкового номера того или иного предмета среди однородных предметов.</a:t>
            </a:r>
            <a:endParaRPr kumimoji="0" lang="ru-RU"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291E07"/>
                </a:solidFill>
                <a:effectLst/>
                <a:latin typeface="Arial" pitchFamily="34" charset="0"/>
                <a:ea typeface="Calibri" pitchFamily="34" charset="0"/>
                <a:cs typeface="Arial" pitchFamily="34" charset="0"/>
              </a:rPr>
              <a:t>Натуральные числа образуют натуральный ряд чисел: 1, 2, 3, 4, 5, 6, 7, 8, 9, 10, 11, 12, ... </a:t>
            </a:r>
            <a:r>
              <a:rPr kumimoji="0" lang="ru-RU" sz="2000" b="1" i="0" u="none" strike="noStrike" cap="none" normalizeH="0" baseline="0" dirty="0" smtClean="0">
                <a:ln>
                  <a:noFill/>
                </a:ln>
                <a:solidFill>
                  <a:srgbClr val="291E07"/>
                </a:solidFill>
                <a:effectLst/>
                <a:latin typeface="Arial" pitchFamily="34" charset="0"/>
                <a:ea typeface="Calibri" pitchFamily="34" charset="0"/>
                <a:cs typeface="Arial" pitchFamily="34" charset="0"/>
              </a:rPr>
              <a:t>Наименьшим числом в натуральном ряду является число 1 (один, единица), наибольшего числа в натуральном ряду нет.</a:t>
            </a:r>
            <a:r>
              <a:rPr kumimoji="0" lang="ru-RU" sz="2000" b="0" i="0" u="none" strike="noStrike" cap="none" normalizeH="0" baseline="0" dirty="0" smtClean="0">
                <a:ln>
                  <a:noFill/>
                </a:ln>
                <a:solidFill>
                  <a:srgbClr val="291E07"/>
                </a:solidFill>
                <a:effectLst/>
                <a:latin typeface="Arial" pitchFamily="34" charset="0"/>
                <a:ea typeface="Calibri" pitchFamily="34" charset="0"/>
                <a:cs typeface="Arial" pitchFamily="34" charset="0"/>
              </a:rPr>
              <a:t> Натуральный ряд чисел является бесконечным. Натуральный ряд построен так, что каждое следующее число на 1 (единицу) больше предыдущего.</a:t>
            </a:r>
            <a:endParaRPr kumimoji="0" lang="ru-RU" sz="2000" b="0" i="0" u="none" strike="noStrike" cap="none" normalizeH="0" baseline="0" dirty="0" smtClean="0">
              <a:ln>
                <a:noFill/>
              </a:ln>
              <a:solidFill>
                <a:schemeClr val="tx1"/>
              </a:solidFill>
              <a:effectLst/>
              <a:latin typeface="Arial" pitchFamily="34" charset="0"/>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5214950"/>
            <a:ext cx="7467600" cy="1143000"/>
          </a:xfrm>
        </p:spPr>
        <p:txBody>
          <a:bodyPr>
            <a:normAutofit/>
          </a:bodyPr>
          <a:lstStyle/>
          <a:p>
            <a:r>
              <a:rPr lang="ru-RU" sz="2000" dirty="0" smtClean="0"/>
              <a:t>Натуральные числа можно использовать для счёта (одно яблоко, два яблока и т. п.).</a:t>
            </a:r>
            <a:endParaRPr lang="ru-RU" sz="2000" dirty="0"/>
          </a:p>
        </p:txBody>
      </p:sp>
      <p:pic>
        <p:nvPicPr>
          <p:cNvPr id="4" name="Содержимое 3" descr="http://upload.wikimedia.org/wikipedia/commons/thumb/c/cf/Three_apples.svg/220px-Three_apples.svg.png">
            <a:hlinkClick r:id="rId2"/>
          </p:cNvPr>
          <p:cNvPicPr>
            <a:picLocks noGrp="1"/>
          </p:cNvPicPr>
          <p:nvPr>
            <p:ph sz="quarter" idx="1"/>
          </p:nvPr>
        </p:nvPicPr>
        <p:blipFill>
          <a:blip r:embed="rId3">
            <a:extLst>
              <a:ext uri="{28A0092B-C50C-407E-A947-70E740481C1C}">
                <a14:useLocalDpi xmlns:a14="http://schemas.microsoft.com/office/drawing/2010/main" xmlns="" val="0"/>
              </a:ext>
            </a:extLst>
          </a:blip>
          <a:srcRect/>
          <a:stretch>
            <a:fillRect/>
          </a:stretch>
        </p:blipFill>
        <p:spPr bwMode="auto">
          <a:xfrm>
            <a:off x="1928794" y="428604"/>
            <a:ext cx="4643470" cy="4643470"/>
          </a:xfrm>
          <a:prstGeom prst="rect">
            <a:avLst/>
          </a:prstGeom>
          <a:noFill/>
          <a:ln>
            <a:noFill/>
          </a:ln>
        </p:spPr>
      </p:pic>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71604" y="214290"/>
            <a:ext cx="5286412" cy="857256"/>
          </a:xfrm>
        </p:spPr>
        <p:txBody>
          <a:bodyPr>
            <a:normAutofit fontScale="90000"/>
          </a:bodyPr>
          <a:lstStyle/>
          <a:p>
            <a:r>
              <a:rPr lang="ru-RU" dirty="0" smtClean="0">
                <a:solidFill>
                  <a:srgbClr val="0070C0"/>
                </a:solidFill>
              </a:rPr>
              <a:t>История натуральных чисел</a:t>
            </a:r>
            <a:endParaRPr lang="ru-RU" dirty="0">
              <a:solidFill>
                <a:srgbClr val="0070C0"/>
              </a:solidFill>
            </a:endParaRPr>
          </a:p>
        </p:txBody>
      </p:sp>
      <p:sp>
        <p:nvSpPr>
          <p:cNvPr id="3" name="Содержимое 2"/>
          <p:cNvSpPr>
            <a:spLocks noGrp="1"/>
          </p:cNvSpPr>
          <p:nvPr>
            <p:ph sz="quarter" idx="1"/>
          </p:nvPr>
        </p:nvSpPr>
        <p:spPr>
          <a:xfrm>
            <a:off x="500034" y="1142984"/>
            <a:ext cx="7467600" cy="4873752"/>
          </a:xfrm>
        </p:spPr>
        <p:txBody>
          <a:bodyPr>
            <a:normAutofit fontScale="92500" lnSpcReduction="20000"/>
          </a:bodyPr>
          <a:lstStyle/>
          <a:p>
            <a:pPr algn="just"/>
            <a:r>
              <a:rPr lang="ru-RU" dirty="0" smtClean="0"/>
              <a:t> </a:t>
            </a:r>
            <a:r>
              <a:rPr lang="ru-RU" sz="2000" dirty="0" smtClean="0"/>
              <a:t>Сначала люди научились узнавать число предметов или животных, делая особые зарубки на счетных палочках, вести счет.</a:t>
            </a:r>
          </a:p>
          <a:p>
            <a:pPr algn="just"/>
            <a:r>
              <a:rPr lang="ru-RU" sz="2000" dirty="0" smtClean="0"/>
              <a:t>      Мысль о счете пришла людям в голову раньше, чем появились цифры. Люди могли сообщить друг другу, что в одном стаде животных больше чем в другом, а вот, сколько именно – сосчитать не умели.</a:t>
            </a:r>
          </a:p>
          <a:p>
            <a:pPr algn="just"/>
            <a:r>
              <a:rPr lang="ru-RU" sz="2000" dirty="0" smtClean="0"/>
              <a:t>Никто не знает, как впервые появилось число, как первобытный человек начал считать. Однако десятки тысяч лет назад первобытный человек собирал плоды деревьев, ходил на охоту, ловил рыбу, научился делать каменные топор и нож. И ему приходилось считать различные предметы, с которыми он встречался в повседневной жизни. Постепенно возникла необходимость отвечать на жизненно важные вопросы: по сколько плодов достанется каждому, чтобы хватило всем; сколько расходовать сегодня, чтобы оставить про запас; сколько нужно сделать ножей и т.п. Таким образом, сам не замечая, человек начал считать и вычислять.</a:t>
            </a:r>
          </a:p>
          <a:p>
            <a:endParaRPr lang="ru-RU" sz="2000"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00232" y="142852"/>
            <a:ext cx="5143536" cy="785818"/>
          </a:xfrm>
        </p:spPr>
        <p:txBody>
          <a:bodyPr>
            <a:normAutofit fontScale="90000"/>
          </a:bodyPr>
          <a:lstStyle/>
          <a:p>
            <a:r>
              <a:rPr lang="ru-RU" dirty="0" smtClean="0">
                <a:solidFill>
                  <a:srgbClr val="0070C0"/>
                </a:solidFill>
              </a:rPr>
              <a:t>История натуральных чисел</a:t>
            </a:r>
            <a:endParaRPr lang="ru-RU" dirty="0">
              <a:solidFill>
                <a:srgbClr val="0070C0"/>
              </a:solidFill>
            </a:endParaRPr>
          </a:p>
        </p:txBody>
      </p:sp>
      <p:sp>
        <p:nvSpPr>
          <p:cNvPr id="3" name="Содержимое 2"/>
          <p:cNvSpPr>
            <a:spLocks noGrp="1"/>
          </p:cNvSpPr>
          <p:nvPr>
            <p:ph sz="quarter" idx="1"/>
          </p:nvPr>
        </p:nvSpPr>
        <p:spPr>
          <a:xfrm>
            <a:off x="500034" y="928670"/>
            <a:ext cx="7467600" cy="4873752"/>
          </a:xfrm>
        </p:spPr>
        <p:txBody>
          <a:bodyPr>
            <a:noAutofit/>
          </a:bodyPr>
          <a:lstStyle/>
          <a:p>
            <a:pPr algn="just"/>
            <a:r>
              <a:rPr lang="ru-RU" sz="1600" dirty="0" smtClean="0"/>
              <a:t>Ряд чисел 1,2,3,4,5,6,7,8,9… называется натуральным. А сами эти числа  натуральными. Возник этот ряд в глубокой древности, когда у людей возникла потребность в счете предметов. С появлением натурального ряда был сделан первый шаг к созданию математики. Сейчас все понимают, что натуральный ряд чисел бесконечен. В древности люди этого не знали. Сначала они умели считать до трех, потом до десяти, до сорока, до ста, а дальше была «тьма». Натуральный ряд был очень коротким. Расширить его удалось великому механику и математику древности Архимеду. Архимед написал знаменитый труд Псаммит, или Исчисление песчинок». В нем он подсчитал число песчинок, которые могли бы заполнить шар радиусом 15.000.000.000.000 километров. До Архимеда в Древней Греции самым большим числом считалось 10.000.000 мириад. Мириадой называлось число 10000, от греческого слова «мирос» - «неисчислимо большое». Архимед начал считать мириадами мириад и в результате вывел свою систему счисления. Наибольшее число его системы содержит 80.000.000.000.000.000 нулей. Это число так велико, что если напечатать его обыкновенным шрифтом на машинке, то этой лентой можно опоясать Земной шар по экватору более 2 миллионов раз. Даже ракете с первой космической скоростью (8км/с) пришлось бы лететь вдоль этой ленты более 300 лет.</a:t>
            </a:r>
            <a:endParaRPr lang="ru-RU" sz="1600" dirty="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71670" y="214290"/>
            <a:ext cx="4572032" cy="928694"/>
          </a:xfrm>
        </p:spPr>
        <p:txBody>
          <a:bodyPr>
            <a:normAutofit fontScale="90000"/>
          </a:bodyPr>
          <a:lstStyle/>
          <a:p>
            <a:r>
              <a:rPr lang="ru-RU" dirty="0" smtClean="0">
                <a:solidFill>
                  <a:srgbClr val="0070C0"/>
                </a:solidFill>
              </a:rPr>
              <a:t>Кипу перуанских инков</a:t>
            </a:r>
            <a:endParaRPr lang="ru-RU" dirty="0">
              <a:solidFill>
                <a:srgbClr val="0070C0"/>
              </a:solidFill>
            </a:endParaRPr>
          </a:p>
        </p:txBody>
      </p:sp>
      <p:sp>
        <p:nvSpPr>
          <p:cNvPr id="3" name="Содержимое 2"/>
          <p:cNvSpPr>
            <a:spLocks noGrp="1"/>
          </p:cNvSpPr>
          <p:nvPr>
            <p:ph sz="quarter" idx="1"/>
          </p:nvPr>
        </p:nvSpPr>
        <p:spPr>
          <a:xfrm>
            <a:off x="457200" y="1214422"/>
            <a:ext cx="7467600" cy="5259530"/>
          </a:xfrm>
        </p:spPr>
        <p:txBody>
          <a:bodyPr/>
          <a:lstStyle/>
          <a:p>
            <a:pPr algn="just"/>
            <a:r>
              <a:rPr lang="ru-RU" sz="2000" dirty="0" smtClean="0"/>
              <a:t>Перуанские инки вели счет животных и урожая, завязывая узелки на ремешках или шнурках разной длины и цвета. Эти узелки назывались кипу. У некоторых богатеев скапливалось по несколько метров этой веревочной «счетной книги»</a:t>
            </a:r>
            <a:endParaRPr lang="ru-RU" dirty="0"/>
          </a:p>
        </p:txBody>
      </p:sp>
      <p:pic>
        <p:nvPicPr>
          <p:cNvPr id="4" name="Содержимое 3" descr="узелки_resize"/>
          <p:cNvPicPr>
            <a:picLocks/>
          </p:cNvPicPr>
          <p:nvPr/>
        </p:nvPicPr>
        <p:blipFill>
          <a:blip r:embed="rId2">
            <a:lum bright="-12000" contrast="36000"/>
            <a:extLst>
              <a:ext uri="{28A0092B-C50C-407E-A947-70E740481C1C}">
                <a14:useLocalDpi xmlns:a14="http://schemas.microsoft.com/office/drawing/2010/main" xmlns="" val="0"/>
              </a:ext>
            </a:extLst>
          </a:blip>
          <a:srcRect/>
          <a:stretch>
            <a:fillRect/>
          </a:stretch>
        </p:blipFill>
        <p:spPr bwMode="auto">
          <a:xfrm>
            <a:off x="642910" y="2928934"/>
            <a:ext cx="7472391" cy="3643338"/>
          </a:xfrm>
          <a:prstGeom prst="rect">
            <a:avLst/>
          </a:prstGeom>
          <a:noFill/>
          <a:ln>
            <a:noFill/>
          </a:ln>
        </p:spPr>
      </p:pic>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57224" y="214290"/>
            <a:ext cx="6972320" cy="868346"/>
          </a:xfrm>
        </p:spPr>
        <p:txBody>
          <a:bodyPr>
            <a:normAutofit fontScale="90000"/>
          </a:bodyPr>
          <a:lstStyle/>
          <a:p>
            <a:r>
              <a:rPr lang="ru-RU" dirty="0" smtClean="0">
                <a:solidFill>
                  <a:srgbClr val="0070C0"/>
                </a:solidFill>
              </a:rPr>
              <a:t>Глиняные дощечки древних шумеров</a:t>
            </a:r>
            <a:endParaRPr lang="ru-RU" dirty="0">
              <a:solidFill>
                <a:srgbClr val="0070C0"/>
              </a:solidFill>
            </a:endParaRPr>
          </a:p>
        </p:txBody>
      </p:sp>
      <p:sp>
        <p:nvSpPr>
          <p:cNvPr id="3" name="Содержимое 2"/>
          <p:cNvSpPr>
            <a:spLocks noGrp="1"/>
          </p:cNvSpPr>
          <p:nvPr>
            <p:ph sz="quarter" idx="1"/>
          </p:nvPr>
        </p:nvSpPr>
        <p:spPr>
          <a:xfrm>
            <a:off x="571472" y="1071546"/>
            <a:ext cx="7467600" cy="5088066"/>
          </a:xfrm>
        </p:spPr>
        <p:txBody>
          <a:bodyPr>
            <a:normAutofit/>
          </a:bodyPr>
          <a:lstStyle/>
          <a:p>
            <a:pPr algn="just"/>
            <a:r>
              <a:rPr lang="ru-RU" sz="2000" dirty="0" smtClean="0"/>
              <a:t>Первыми придумали запись чисел древние шумеры. Они пользовались всего двумя цифрами. Вертикальная чёрточка обозначала одну единицу, а угол из двух лежачих чёрточек – десять. Эти чёрточки у них получались в виде клиньев, потому что они писали острой палочкой на сырых глиняных дощечках, которые потом сушили и обжигали.</a:t>
            </a:r>
            <a:endParaRPr lang="ru-RU" sz="2000" dirty="0"/>
          </a:p>
        </p:txBody>
      </p:sp>
      <p:pic>
        <p:nvPicPr>
          <p:cNvPr id="4" name="Содержимое 3" descr="Шумерская%20табличка_resize"/>
          <p:cNvPicPr>
            <a:picLocks/>
          </p:cNvPicPr>
          <p:nvPr/>
        </p:nvPicPr>
        <p:blipFill>
          <a:blip r:embed="rId2">
            <a:lum bright="-12000" contrast="18000"/>
            <a:extLst>
              <a:ext uri="{28A0092B-C50C-407E-A947-70E740481C1C}">
                <a14:useLocalDpi xmlns:a14="http://schemas.microsoft.com/office/drawing/2010/main" xmlns="" val="0"/>
              </a:ext>
            </a:extLst>
          </a:blip>
          <a:srcRect/>
          <a:stretch>
            <a:fillRect/>
          </a:stretch>
        </p:blipFill>
        <p:spPr bwMode="auto">
          <a:xfrm>
            <a:off x="1643042" y="3357562"/>
            <a:ext cx="6429420" cy="3214686"/>
          </a:xfrm>
          <a:prstGeom prst="rect">
            <a:avLst/>
          </a:prstGeom>
          <a:noFill/>
          <a:ln>
            <a:noFill/>
          </a:ln>
        </p:spPr>
      </p:pic>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00232" y="357166"/>
            <a:ext cx="4972056" cy="725470"/>
          </a:xfrm>
        </p:spPr>
        <p:txBody>
          <a:bodyPr>
            <a:normAutofit/>
          </a:bodyPr>
          <a:lstStyle/>
          <a:p>
            <a:r>
              <a:rPr lang="ru-RU" dirty="0" smtClean="0">
                <a:solidFill>
                  <a:srgbClr val="0070C0"/>
                </a:solidFill>
              </a:rPr>
              <a:t>Цифры древних египтян</a:t>
            </a:r>
            <a:endParaRPr lang="ru-RU" dirty="0">
              <a:solidFill>
                <a:srgbClr val="0070C0"/>
              </a:solidFill>
            </a:endParaRPr>
          </a:p>
        </p:txBody>
      </p:sp>
      <p:sp>
        <p:nvSpPr>
          <p:cNvPr id="3" name="Содержимое 2"/>
          <p:cNvSpPr>
            <a:spLocks noGrp="1"/>
          </p:cNvSpPr>
          <p:nvPr>
            <p:ph sz="quarter" idx="1"/>
          </p:nvPr>
        </p:nvSpPr>
        <p:spPr>
          <a:xfrm>
            <a:off x="571472" y="1285860"/>
            <a:ext cx="7467600" cy="4873752"/>
          </a:xfrm>
        </p:spPr>
        <p:txBody>
          <a:bodyPr/>
          <a:lstStyle/>
          <a:p>
            <a:pPr algn="just"/>
            <a:r>
              <a:rPr lang="ru-RU" dirty="0" smtClean="0"/>
              <a:t> </a:t>
            </a:r>
            <a:r>
              <a:rPr lang="ru-RU" sz="2000" dirty="0" smtClean="0"/>
              <a:t>После счета по зарубкам люди изобрели особые символы, названные цифрами. Они стали применяться для обозначения различных количеств каких-либо предметов. Разные цивилизации создавали свои собственные цифры. </a:t>
            </a:r>
          </a:p>
          <a:p>
            <a:pPr algn="just"/>
            <a:r>
              <a:rPr lang="ru-RU" sz="2000" dirty="0" smtClean="0"/>
              <a:t>      Так, например, в древней египетской нумерации, зародившейся более 5000 лет назад, существовали особые знаки (иероглифы) для записи чисел 1, 10, 100, 1000, …</a:t>
            </a:r>
            <a:endParaRPr lang="ru-RU" sz="2000" dirty="0"/>
          </a:p>
        </p:txBody>
      </p:sp>
      <p:pic>
        <p:nvPicPr>
          <p:cNvPr id="4" name="Содержимое 3"/>
          <p:cNvPicPr>
            <a:picLocks/>
          </p:cNvPicPr>
          <p:nvPr/>
        </p:nvPicPr>
        <p:blipFill>
          <a:blip r:embed="rId2">
            <a:extLst>
              <a:ext uri="{28A0092B-C50C-407E-A947-70E740481C1C}">
                <a14:useLocalDpi xmlns:a14="http://schemas.microsoft.com/office/drawing/2010/main" xmlns="" val="0"/>
              </a:ext>
            </a:extLst>
          </a:blip>
          <a:srcRect/>
          <a:stretch>
            <a:fillRect/>
          </a:stretch>
        </p:blipFill>
        <p:spPr bwMode="auto">
          <a:xfrm>
            <a:off x="285720" y="4214818"/>
            <a:ext cx="8501122" cy="2428892"/>
          </a:xfrm>
          <a:prstGeom prst="rect">
            <a:avLst/>
          </a:prstGeom>
          <a:noFill/>
          <a:ln>
            <a:noFill/>
          </a:ln>
        </p:spPr>
      </p:pic>
    </p:spTree>
  </p:cSld>
  <p:clrMapOvr>
    <a:masterClrMapping/>
  </p:clrMapOvr>
  <p:transition>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174</TotalTime>
  <Words>1791</Words>
  <Application>Microsoft Office PowerPoint</Application>
  <PresentationFormat>Экран (4:3)</PresentationFormat>
  <Paragraphs>90</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Эркер</vt:lpstr>
      <vt:lpstr>Презентация по  математике  на тему  «Натуральные числа»</vt:lpstr>
      <vt:lpstr>Содержание:</vt:lpstr>
      <vt:lpstr>Натуральные числа</vt:lpstr>
      <vt:lpstr>Натуральные числа можно использовать для счёта (одно яблоко, два яблока и т. п.).</vt:lpstr>
      <vt:lpstr>История натуральных чисел</vt:lpstr>
      <vt:lpstr>История натуральных чисел</vt:lpstr>
      <vt:lpstr>Кипу перуанских инков</vt:lpstr>
      <vt:lpstr>Глиняные дощечки древних шумеров</vt:lpstr>
      <vt:lpstr>Цифры древних египтян</vt:lpstr>
      <vt:lpstr>Цифры древних египтян</vt:lpstr>
      <vt:lpstr>Цифры народов Междуречья</vt:lpstr>
      <vt:lpstr>Цифры племён Майя</vt:lpstr>
      <vt:lpstr>Цифры древних греков</vt:lpstr>
      <vt:lpstr>Цифры древних индийцев</vt:lpstr>
      <vt:lpstr>Арабские цифры</vt:lpstr>
      <vt:lpstr>Цифры русского народа</vt:lpstr>
      <vt:lpstr>Постепенное превращение первоначальных цифр в современные цифры</vt:lpstr>
      <vt:lpstr>Ноль как натуральное число</vt:lpstr>
      <vt:lpstr>Операции над натуральными числами</vt:lpstr>
      <vt:lpstr>Основные свойства</vt:lpstr>
      <vt:lpstr>Заключение</vt:lpstr>
      <vt:lpstr>Список литературы</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Натуральные числа</dc:title>
  <cp:lastModifiedBy>Юлия</cp:lastModifiedBy>
  <cp:revision>34</cp:revision>
  <cp:lastPrinted>2012-01-12T07:10:33Z</cp:lastPrinted>
  <dcterms:modified xsi:type="dcterms:W3CDTF">2012-02-06T19:11:38Z</dcterms:modified>
</cp:coreProperties>
</file>