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0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3EAD4-DBCC-488F-80F8-01A3C424099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1691B-13E1-455C-AF43-88A5E420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143380"/>
            <a:ext cx="4786314" cy="928694"/>
          </a:xfrm>
        </p:spPr>
        <p:txBody>
          <a:bodyPr>
            <a:noAutofit/>
          </a:bodyPr>
          <a:lstStyle/>
          <a:p>
            <a:r>
              <a:rPr lang="en-US" sz="4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Kratos</a:t>
            </a:r>
            <a:r>
              <a:rPr lang="en-US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«власть»</a:t>
            </a:r>
            <a:endParaRPr lang="ru-RU" sz="4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14356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ДЕМОКРАТИЯ </a:t>
            </a:r>
          </a:p>
          <a:p>
            <a:pPr algn="ctr"/>
            <a:r>
              <a:rPr lang="ru-RU" sz="5400" b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  <a:p>
            <a:pPr algn="ctr"/>
            <a:r>
              <a:rPr lang="ru-RU" sz="5400" b="1" cap="none" spc="0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ГРАЖДАНСКОЕ  ОБЩЕСТВО</a:t>
            </a:r>
            <a:endParaRPr lang="ru-RU" sz="5400" b="1" cap="none" spc="0" dirty="0">
              <a:ln w="1905">
                <a:solidFill>
                  <a:srgbClr val="00206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000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14.02.12 г.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143380"/>
            <a:ext cx="4429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/>
              <a:t>Demos</a:t>
            </a:r>
            <a:r>
              <a:rPr lang="ru-RU" sz="4400" b="1" i="1" dirty="0" smtClean="0"/>
              <a:t> - «народ»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571480"/>
            <a:ext cx="9144000" cy="54292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000108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2.   Особая стадия развития государства и общества, которая предполагает полноценное обеспечение и защиту основных прав и свобод личности, свободную политическую конкуренцию и отсутствие  одностороннего административного влияния на общество со  стороны государства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914400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smtClean="0">
                <a:ln w="1905">
                  <a:solidFill>
                    <a:srgbClr val="80000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Признаки гражданского общества</a:t>
            </a:r>
            <a:endParaRPr lang="ru-RU" sz="5400" b="1" cap="none" spc="0" dirty="0">
              <a:ln w="1905">
                <a:solidFill>
                  <a:srgbClr val="800000"/>
                </a:solidFill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14554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i="1" dirty="0" smtClean="0"/>
              <a:t>Высокий уровень развития демократии.</a:t>
            </a:r>
          </a:p>
          <a:p>
            <a:pPr marL="514350" indent="-514350">
              <a:buAutoNum type="arabicPeriod"/>
            </a:pPr>
            <a:r>
              <a:rPr lang="ru-RU" sz="3200" b="1" i="1" dirty="0" smtClean="0"/>
              <a:t>Наличие в обществе свободных владельцев средств производства.</a:t>
            </a:r>
          </a:p>
          <a:p>
            <a:pPr marL="514350" indent="-514350">
              <a:buAutoNum type="arabicPeriod"/>
            </a:pPr>
            <a:r>
              <a:rPr lang="ru-RU" sz="3200" b="1" i="1" dirty="0" smtClean="0"/>
              <a:t>Эффективная правовая защищённость граждан.</a:t>
            </a:r>
          </a:p>
          <a:p>
            <a:pPr marL="514350" indent="-514350"/>
            <a:r>
              <a:rPr lang="ru-RU" sz="3200" b="1" i="1" dirty="0" smtClean="0"/>
              <a:t>4.  Наличие высокого уровня гражданской культуры.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28662" y="0"/>
            <a:ext cx="7786742" cy="307181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642918"/>
            <a:ext cx="9143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Функции гражданского общества</a:t>
            </a:r>
            <a:endParaRPr lang="ru-RU" sz="5400" b="1" cap="none" spc="0" dirty="0">
              <a:ln w="1905">
                <a:solidFill>
                  <a:srgbClr val="003300"/>
                </a:solidFill>
              </a:ln>
              <a:solidFill>
                <a:srgbClr val="8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928934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1.   Социализация  индивидов. </a:t>
            </a:r>
          </a:p>
          <a:p>
            <a:pPr marL="514350" indent="-514350">
              <a:buAutoNum type="arabicPeriod" startAt="2"/>
            </a:pPr>
            <a:r>
              <a:rPr lang="ru-RU" sz="3200" b="1" i="1" dirty="0" smtClean="0"/>
              <a:t>Обеспечение самоорганизации общества.</a:t>
            </a:r>
          </a:p>
          <a:p>
            <a:pPr marL="514350" indent="-514350">
              <a:buAutoNum type="arabicPeriod" startAt="2"/>
            </a:pPr>
            <a:r>
              <a:rPr lang="ru-RU" sz="3200" b="1" i="1" dirty="0" smtClean="0"/>
              <a:t>Интеграция общества через систему горизонтальных связей и каналов информации.</a:t>
            </a:r>
          </a:p>
          <a:p>
            <a:pPr marL="514350" indent="-514350">
              <a:buAutoNum type="arabicPeriod" startAt="2"/>
            </a:pPr>
            <a:r>
              <a:rPr lang="ru-RU" sz="3200" b="1" i="1" dirty="0" smtClean="0"/>
              <a:t>Защита частной сферы жизни человека.</a:t>
            </a:r>
          </a:p>
          <a:p>
            <a:pPr marL="514350" indent="-514350">
              <a:buAutoNum type="arabicPeriod" startAt="2"/>
            </a:pPr>
            <a:r>
              <a:rPr lang="ru-RU" sz="3200" b="1" i="1" dirty="0" smtClean="0"/>
              <a:t>Функция социального контроля за членами общества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85728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>
                  <a:solidFill>
                    <a:srgbClr val="002060"/>
                  </a:solidFill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План </a:t>
            </a:r>
            <a:r>
              <a:rPr lang="ru-RU" sz="5400" b="1" dirty="0">
                <a:ln>
                  <a:solidFill>
                    <a:srgbClr val="002060"/>
                  </a:solidFill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урока</a:t>
            </a:r>
            <a:endParaRPr lang="ru-RU" sz="5400" b="1" dirty="0">
              <a:ln>
                <a:solidFill>
                  <a:srgbClr val="002060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5498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1.  История Демократии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428868"/>
            <a:ext cx="6471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2.  Институты демократии</a:t>
            </a:r>
            <a:endParaRPr lang="ru-RU" sz="3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3214686"/>
            <a:ext cx="5618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3.  Ценности демократии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4071942"/>
            <a:ext cx="8429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  4.  Признаки гражданского общества</a:t>
            </a:r>
            <a:endParaRPr lang="ru-RU" sz="3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5000636"/>
            <a:ext cx="7817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5.  Функции гражданского общества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715404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i="1" dirty="0" smtClean="0"/>
              <a:t>     </a:t>
            </a:r>
            <a:r>
              <a:rPr lang="ru-RU" sz="4800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ОСНОВНЫЕ  ИНСТИТУТЫ     </a:t>
            </a:r>
          </a:p>
          <a:p>
            <a:r>
              <a:rPr lang="ru-RU" sz="4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800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          ДЕМОКРАТИИ</a:t>
            </a:r>
            <a:endParaRPr lang="ru-RU" sz="4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28802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4000" b="1" i="1" dirty="0" smtClean="0"/>
              <a:t>   1.  Выборные государственные должности.</a:t>
            </a:r>
          </a:p>
          <a:p>
            <a:pPr marL="342900" indent="-342900"/>
            <a:r>
              <a:rPr lang="ru-RU" sz="4000" b="1" i="1" dirty="0" smtClean="0"/>
              <a:t>   2.  Отзывчивость правительства.</a:t>
            </a:r>
          </a:p>
          <a:p>
            <a:pPr marL="342900" indent="-342900"/>
            <a:r>
              <a:rPr lang="ru-RU" sz="4000" b="1" i="1" dirty="0" smtClean="0"/>
              <a:t>   3.  Свобода самовыражения.</a:t>
            </a:r>
          </a:p>
          <a:p>
            <a:pPr marL="342900" indent="-342900"/>
            <a:r>
              <a:rPr lang="ru-RU" sz="4000" b="1" i="1" dirty="0" smtClean="0"/>
              <a:t>   4.  Доступ к альтернативным и независимым источникам информации.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428604"/>
            <a:ext cx="9144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Важный институт демократии - выборы</a:t>
            </a:r>
            <a:endParaRPr lang="ru-RU" sz="3600" b="1" i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1285860"/>
            <a:ext cx="3571867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Выборы</a:t>
            </a:r>
            <a:endParaRPr lang="ru-RU" sz="6600" b="1" cap="none" spc="0" dirty="0">
              <a:ln w="1905">
                <a:solidFill>
                  <a:srgbClr val="00206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1571612"/>
            <a:ext cx="55721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-способ  формирования органов  власти  и управления  с  помощью выражения  по определённым  правилам  (в  соответствии  с избирательной системой)  политической воли  граждан.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357166"/>
            <a:ext cx="9144000" cy="243143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8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6.  Автономия общественных организаций.     </a:t>
            </a:r>
            <a:r>
              <a:rPr lang="ru-RU" sz="3600" b="1" i="1" dirty="0" smtClean="0"/>
              <a:t>Граждане вправе учреждать относительно независимые сообщества или организации.</a:t>
            </a:r>
            <a:endParaRPr lang="ru-RU" sz="3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3429000"/>
            <a:ext cx="778674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7</a:t>
            </a:r>
            <a:r>
              <a:rPr lang="ru-RU" sz="4000" b="1" dirty="0" smtClean="0"/>
              <a:t>.Всеобщий охват гражданства.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214818"/>
            <a:ext cx="92792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Каждый постоянно проживающий в стране</a:t>
            </a:r>
          </a:p>
          <a:p>
            <a:r>
              <a:rPr lang="ru-RU" sz="3600" b="1" dirty="0" smtClean="0"/>
              <a:t>и подчиняющийся её законам взрослый житель должен обладать всеми правами гражданина.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3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ЦЕННОСТИ </a:t>
            </a:r>
          </a:p>
          <a:p>
            <a:pPr algn="ctr"/>
            <a:r>
              <a:rPr lang="ru-RU" sz="5400" b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ДЕМОКРАТИИ</a:t>
            </a:r>
            <a:endParaRPr lang="ru-RU" sz="5400" b="1" cap="none" spc="0" dirty="0">
              <a:ln w="1905">
                <a:solidFill>
                  <a:srgbClr val="00206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14488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ru-RU" sz="3600" i="1" dirty="0" smtClean="0"/>
              <a:t>1.  Личностная ценность – раскрывается через признание прав личности.</a:t>
            </a:r>
          </a:p>
          <a:p>
            <a:pPr marL="742950" indent="-742950">
              <a:buAutoNum type="arabicPeriod" startAt="2"/>
            </a:pPr>
            <a:r>
              <a:rPr lang="ru-RU" sz="3600" i="1" dirty="0" smtClean="0"/>
              <a:t>Инструментальная ценность -характеризуется через её функциональное назначение.</a:t>
            </a:r>
          </a:p>
          <a:p>
            <a:pPr marL="742950" indent="-742950">
              <a:buAutoNum type="arabicPeriod" startAt="2"/>
            </a:pPr>
            <a:r>
              <a:rPr lang="ru-RU" sz="3600" i="1" dirty="0" smtClean="0"/>
              <a:t>Собственная ценность раскрывается  через её социальное назначение – служить пользе личности, обществу, государству.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57221" y="500042"/>
            <a:ext cx="950122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33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Гражданское общество</a:t>
            </a:r>
            <a:endParaRPr lang="ru-RU" sz="6000" b="1" cap="none" spc="50" dirty="0">
              <a:ln w="11430">
                <a:solidFill>
                  <a:srgbClr val="002060"/>
                </a:solidFill>
              </a:ln>
              <a:solidFill>
                <a:srgbClr val="0033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3143248"/>
            <a:ext cx="7862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Аристотель  (384-322 г.г. до н. э.)</a:t>
            </a:r>
            <a:endParaRPr lang="ru-RU" sz="4000" b="1" i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3786190"/>
            <a:ext cx="341756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28794" y="5072074"/>
            <a:ext cx="492922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      « ПОЛИТИКА»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428596" y="0"/>
            <a:ext cx="8429684" cy="27146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642918"/>
            <a:ext cx="914399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Гражданское  общество</a:t>
            </a:r>
            <a:endParaRPr lang="ru-RU" sz="6000" b="1" cap="none" spc="0" dirty="0">
              <a:ln w="1905">
                <a:solidFill>
                  <a:srgbClr val="003300"/>
                </a:solidFill>
              </a:ln>
              <a:solidFill>
                <a:srgbClr val="8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 rot="1914129">
            <a:off x="2630273" y="1820744"/>
            <a:ext cx="549038" cy="1459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068771">
            <a:off x="5763547" y="1810441"/>
            <a:ext cx="561393" cy="1408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" y="378619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      В современной политологии и  политической философии гражданское общество понимают в двух  основных значениях. 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 animBg="1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500034" y="1071546"/>
            <a:ext cx="8286808" cy="4214842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00034" y="1500174"/>
            <a:ext cx="86439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1.   Совокупность негосударственных организаций и объединений граждан, выражающих интересы различных социальных и профессиональных групп населения того или иного государства.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" y="285749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341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</dc:creator>
  <cp:lastModifiedBy>ДЕН</cp:lastModifiedBy>
  <cp:revision>20</cp:revision>
  <dcterms:created xsi:type="dcterms:W3CDTF">2012-02-10T15:51:24Z</dcterms:created>
  <dcterms:modified xsi:type="dcterms:W3CDTF">2012-02-13T15:54:48Z</dcterms:modified>
</cp:coreProperties>
</file>