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7" r:id="rId21"/>
    <p:sldId id="278" r:id="rId22"/>
    <p:sldId id="279" r:id="rId23"/>
    <p:sldId id="280" r:id="rId24"/>
    <p:sldId id="281" r:id="rId25"/>
    <p:sldId id="282"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D5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0" d="100"/>
          <a:sy n="40" d="100"/>
        </p:scale>
        <p:origin x="-72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EAB5B2C0-D447-4143-8FD9-1EBACDDD43BE}" type="datetimeFigureOut">
              <a:rPr lang="ru-RU" smtClean="0"/>
              <a:pPr/>
              <a:t>26.02.2012</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2A253A27-F323-4EF7-838A-48A685636C7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AB5B2C0-D447-4143-8FD9-1EBACDDD43BE}" type="datetimeFigureOut">
              <a:rPr lang="ru-RU" smtClean="0"/>
              <a:pPr/>
              <a:t>26.02.2012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A253A27-F323-4EF7-838A-48A685636C7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AB5B2C0-D447-4143-8FD9-1EBACDDD43BE}" type="datetimeFigureOut">
              <a:rPr lang="ru-RU" smtClean="0"/>
              <a:pPr/>
              <a:t>26.02.2012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A253A27-F323-4EF7-838A-48A685636C7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EAB5B2C0-D447-4143-8FD9-1EBACDDD43BE}" type="datetimeFigureOut">
              <a:rPr lang="ru-RU" smtClean="0"/>
              <a:pPr/>
              <a:t>26.02.2012</a:t>
            </a:fld>
            <a:endParaRPr lang="ru-RU"/>
          </a:p>
        </p:txBody>
      </p:sp>
      <p:sp>
        <p:nvSpPr>
          <p:cNvPr id="9" name="Номер слайда 8"/>
          <p:cNvSpPr>
            <a:spLocks noGrp="1"/>
          </p:cNvSpPr>
          <p:nvPr>
            <p:ph type="sldNum" sz="quarter" idx="15"/>
          </p:nvPr>
        </p:nvSpPr>
        <p:spPr/>
        <p:txBody>
          <a:bodyPr rtlCol="0"/>
          <a:lstStyle/>
          <a:p>
            <a:fld id="{2A253A27-F323-4EF7-838A-48A685636C78}"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EAB5B2C0-D447-4143-8FD9-1EBACDDD43BE}" type="datetimeFigureOut">
              <a:rPr lang="ru-RU" smtClean="0"/>
              <a:pPr/>
              <a:t>26.02.2012</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2A253A27-F323-4EF7-838A-48A685636C7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EAB5B2C0-D447-4143-8FD9-1EBACDDD43BE}" type="datetimeFigureOut">
              <a:rPr lang="ru-RU" smtClean="0"/>
              <a:pPr/>
              <a:t>26.02.2012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A253A27-F323-4EF7-838A-48A685636C78}"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EAB5B2C0-D447-4143-8FD9-1EBACDDD43BE}" type="datetimeFigureOut">
              <a:rPr lang="ru-RU" smtClean="0"/>
              <a:pPr/>
              <a:t>26.02.2012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A253A27-F323-4EF7-838A-48A685636C78}"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EAB5B2C0-D447-4143-8FD9-1EBACDDD43BE}" type="datetimeFigureOut">
              <a:rPr lang="ru-RU" smtClean="0"/>
              <a:pPr/>
              <a:t>26.02.2012</a:t>
            </a:fld>
            <a:endParaRPr lang="ru-RU"/>
          </a:p>
        </p:txBody>
      </p:sp>
      <p:sp>
        <p:nvSpPr>
          <p:cNvPr id="7" name="Номер слайда 6"/>
          <p:cNvSpPr>
            <a:spLocks noGrp="1"/>
          </p:cNvSpPr>
          <p:nvPr>
            <p:ph type="sldNum" sz="quarter" idx="11"/>
          </p:nvPr>
        </p:nvSpPr>
        <p:spPr/>
        <p:txBody>
          <a:bodyPr rtlCol="0"/>
          <a:lstStyle/>
          <a:p>
            <a:fld id="{2A253A27-F323-4EF7-838A-48A685636C78}"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AB5B2C0-D447-4143-8FD9-1EBACDDD43BE}" type="datetimeFigureOut">
              <a:rPr lang="ru-RU" smtClean="0"/>
              <a:pPr/>
              <a:t>26.02.2012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A253A27-F323-4EF7-838A-48A685636C7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EAB5B2C0-D447-4143-8FD9-1EBACDDD43BE}" type="datetimeFigureOut">
              <a:rPr lang="ru-RU" smtClean="0"/>
              <a:pPr/>
              <a:t>26.02.2012</a:t>
            </a:fld>
            <a:endParaRPr lang="ru-RU"/>
          </a:p>
        </p:txBody>
      </p:sp>
      <p:sp>
        <p:nvSpPr>
          <p:cNvPr id="22" name="Номер слайда 21"/>
          <p:cNvSpPr>
            <a:spLocks noGrp="1"/>
          </p:cNvSpPr>
          <p:nvPr>
            <p:ph type="sldNum" sz="quarter" idx="15"/>
          </p:nvPr>
        </p:nvSpPr>
        <p:spPr/>
        <p:txBody>
          <a:bodyPr rtlCol="0"/>
          <a:lstStyle/>
          <a:p>
            <a:fld id="{2A253A27-F323-4EF7-838A-48A685636C78}"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EAB5B2C0-D447-4143-8FD9-1EBACDDD43BE}" type="datetimeFigureOut">
              <a:rPr lang="ru-RU" smtClean="0"/>
              <a:pPr/>
              <a:t>26.02.2012</a:t>
            </a:fld>
            <a:endParaRPr lang="ru-RU"/>
          </a:p>
        </p:txBody>
      </p:sp>
      <p:sp>
        <p:nvSpPr>
          <p:cNvPr id="18" name="Номер слайда 17"/>
          <p:cNvSpPr>
            <a:spLocks noGrp="1"/>
          </p:cNvSpPr>
          <p:nvPr>
            <p:ph type="sldNum" sz="quarter" idx="11"/>
          </p:nvPr>
        </p:nvSpPr>
        <p:spPr/>
        <p:txBody>
          <a:bodyPr rtlCol="0"/>
          <a:lstStyle/>
          <a:p>
            <a:fld id="{2A253A27-F323-4EF7-838A-48A685636C78}"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EAB5B2C0-D447-4143-8FD9-1EBACDDD43BE}" type="datetimeFigureOut">
              <a:rPr lang="ru-RU" smtClean="0"/>
              <a:pPr/>
              <a:t>26.02.2012</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2A253A27-F323-4EF7-838A-48A685636C7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85984" y="2857496"/>
            <a:ext cx="6172200" cy="2162188"/>
          </a:xfrm>
        </p:spPr>
        <p:txBody>
          <a:bodyPr>
            <a:normAutofit fontScale="90000"/>
          </a:bodyPr>
          <a:lstStyle/>
          <a:p>
            <a:r>
              <a:rPr lang="ru-RU" dirty="0" smtClean="0">
                <a:solidFill>
                  <a:srgbClr val="FFC000"/>
                </a:solidFill>
              </a:rPr>
              <a:t>Исследовательская  работа по истории.</a:t>
            </a:r>
            <a:br>
              <a:rPr lang="ru-RU" dirty="0" smtClean="0">
                <a:solidFill>
                  <a:srgbClr val="FFC000"/>
                </a:solidFill>
              </a:rPr>
            </a:br>
            <a:r>
              <a:rPr lang="ru-RU" dirty="0" smtClean="0">
                <a:solidFill>
                  <a:srgbClr val="FFC000"/>
                </a:solidFill>
              </a:rPr>
              <a:t>История бумажных денег во времена Екатерины </a:t>
            </a:r>
            <a:r>
              <a:rPr lang="en-US" dirty="0" smtClean="0">
                <a:solidFill>
                  <a:srgbClr val="FFC000"/>
                </a:solidFill>
              </a:rPr>
              <a:t>II</a:t>
            </a:r>
            <a:r>
              <a:rPr lang="ru-RU" dirty="0" smtClean="0"/>
              <a:t/>
            </a:r>
            <a:br>
              <a:rPr lang="ru-RU" dirty="0" smtClean="0"/>
            </a:br>
            <a:endParaRPr lang="ru-RU" dirty="0"/>
          </a:p>
        </p:txBody>
      </p:sp>
      <p:sp>
        <p:nvSpPr>
          <p:cNvPr id="3" name="Подзаголовок 2"/>
          <p:cNvSpPr>
            <a:spLocks noGrp="1"/>
          </p:cNvSpPr>
          <p:nvPr>
            <p:ph type="subTitle" idx="1"/>
          </p:nvPr>
        </p:nvSpPr>
        <p:spPr>
          <a:xfrm>
            <a:off x="2571736" y="4714884"/>
            <a:ext cx="6172200" cy="1857388"/>
          </a:xfrm>
        </p:spPr>
        <p:txBody>
          <a:bodyPr>
            <a:normAutofit fontScale="85000" lnSpcReduction="10000"/>
          </a:bodyPr>
          <a:lstStyle/>
          <a:p>
            <a:r>
              <a:rPr lang="ru-RU" dirty="0" smtClean="0">
                <a:solidFill>
                  <a:schemeClr val="accent4">
                    <a:lumMod val="50000"/>
                  </a:schemeClr>
                </a:solidFill>
              </a:rPr>
              <a:t>Выполнила:</a:t>
            </a:r>
          </a:p>
          <a:p>
            <a:r>
              <a:rPr lang="ru-RU" dirty="0" smtClean="0">
                <a:solidFill>
                  <a:schemeClr val="accent4">
                    <a:lumMod val="50000"/>
                  </a:schemeClr>
                </a:solidFill>
              </a:rPr>
              <a:t>Слепнёва Яна,</a:t>
            </a:r>
          </a:p>
          <a:p>
            <a:r>
              <a:rPr lang="ru-RU" dirty="0" smtClean="0">
                <a:solidFill>
                  <a:schemeClr val="accent4">
                    <a:lumMod val="50000"/>
                  </a:schemeClr>
                </a:solidFill>
              </a:rPr>
              <a:t>                                                                  6 класс.</a:t>
            </a:r>
          </a:p>
          <a:p>
            <a:r>
              <a:rPr lang="ru-RU" dirty="0" smtClean="0">
                <a:solidFill>
                  <a:schemeClr val="accent4">
                    <a:lumMod val="50000"/>
                  </a:schemeClr>
                </a:solidFill>
              </a:rPr>
              <a:t>руководитель</a:t>
            </a:r>
          </a:p>
          <a:p>
            <a:r>
              <a:rPr lang="ru-RU" dirty="0" smtClean="0">
                <a:solidFill>
                  <a:schemeClr val="accent4">
                    <a:lumMod val="50000"/>
                  </a:schemeClr>
                </a:solidFill>
              </a:rPr>
              <a:t>                       Варламова Галина Павловна,</a:t>
            </a:r>
          </a:p>
          <a:p>
            <a:r>
              <a:rPr lang="ru-RU" dirty="0" smtClean="0">
                <a:solidFill>
                  <a:schemeClr val="accent4">
                    <a:lumMod val="50000"/>
                  </a:schemeClr>
                </a:solidFill>
              </a:rPr>
              <a:t>                                Учитель истории и обществознания</a:t>
            </a:r>
            <a:endParaRPr lang="ru-RU" dirty="0">
              <a:solidFill>
                <a:schemeClr val="accent4">
                  <a:lumMod val="50000"/>
                </a:schemeClr>
              </a:solidFill>
            </a:endParaRPr>
          </a:p>
        </p:txBody>
      </p:sp>
      <p:pic>
        <p:nvPicPr>
          <p:cNvPr id="1026" name="Рисунок 27"/>
          <p:cNvPicPr>
            <a:picLocks noChangeAspect="1" noChangeArrowheads="1"/>
          </p:cNvPicPr>
          <p:nvPr/>
        </p:nvPicPr>
        <p:blipFill>
          <a:blip r:embed="rId2"/>
          <a:srcRect/>
          <a:stretch>
            <a:fillRect/>
          </a:stretch>
        </p:blipFill>
        <p:spPr bwMode="auto">
          <a:xfrm>
            <a:off x="1071538" y="0"/>
            <a:ext cx="3276600" cy="3000396"/>
          </a:xfrm>
          <a:prstGeom prst="rect">
            <a:avLst/>
          </a:prstGeom>
          <a:noFill/>
          <a:ln w="9525">
            <a:noFill/>
            <a:miter lim="800000"/>
            <a:headEnd/>
            <a:tailEnd/>
          </a:ln>
        </p:spPr>
      </p:pic>
      <p:sp>
        <p:nvSpPr>
          <p:cNvPr id="1027" name="Rectangle 3"/>
          <p:cNvSpPr>
            <a:spLocks noChangeArrowheads="1"/>
          </p:cNvSpPr>
          <p:nvPr/>
        </p:nvSpPr>
        <p:spPr bwMode="auto">
          <a:xfrm>
            <a:off x="3286116" y="0"/>
            <a:ext cx="564357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4">
                    <a:lumMod val="50000"/>
                  </a:schemeClr>
                </a:solidFill>
                <a:effectLst/>
                <a:latin typeface="Times New Roman" pitchFamily="18" charset="0"/>
                <a:ea typeface="Calibri" pitchFamily="34" charset="0"/>
                <a:cs typeface="Times New Roman" pitchFamily="18" charset="0"/>
              </a:rPr>
              <a:t>Муниципальное общеобразовательное учреждение</a:t>
            </a:r>
            <a:endParaRPr kumimoji="0" lang="ru-RU" sz="1100" b="0" i="0" u="none" strike="noStrike" cap="none" normalizeH="0" baseline="0" dirty="0" smtClean="0">
              <a:ln>
                <a:noFill/>
              </a:ln>
              <a:solidFill>
                <a:schemeClr val="accent4">
                  <a:lumMod val="50000"/>
                </a:schemeClr>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4">
                    <a:lumMod val="50000"/>
                  </a:schemeClr>
                </a:solidFill>
                <a:effectLst/>
                <a:latin typeface="Times New Roman" pitchFamily="18" charset="0"/>
                <a:ea typeface="Calibri" pitchFamily="34" charset="0"/>
                <a:cs typeface="Times New Roman" pitchFamily="18" charset="0"/>
              </a:rPr>
              <a:t>“Кутузовская средняя общеобразовательная школа”</a:t>
            </a:r>
            <a:endParaRPr kumimoji="0" lang="ru-RU" sz="1800" b="0" i="0" u="none" strike="noStrike" cap="none" normalizeH="0" baseline="0" dirty="0" smtClean="0">
              <a:ln>
                <a:noFill/>
              </a:ln>
              <a:solidFill>
                <a:schemeClr val="accent4">
                  <a:lumMod val="50000"/>
                </a:schemeClr>
              </a:solidFill>
              <a:effectLst/>
              <a:latin typeface="Arial" pitchFamily="34" charset="0"/>
            </a:endParaRPr>
          </a:p>
        </p:txBody>
      </p:sp>
      <p:sp>
        <p:nvSpPr>
          <p:cNvPr id="1028" name="Rectangle 4"/>
          <p:cNvSpPr>
            <a:spLocks noChangeArrowheads="1"/>
          </p:cNvSpPr>
          <p:nvPr/>
        </p:nvSpPr>
        <p:spPr bwMode="auto">
          <a:xfrm>
            <a:off x="3000364" y="6572273"/>
            <a:ext cx="3929090" cy="2857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4">
                    <a:lumMod val="50000"/>
                  </a:schemeClr>
                </a:solidFill>
                <a:effectLst/>
                <a:latin typeface="Times New Roman" pitchFamily="18" charset="0"/>
                <a:ea typeface="Calibri" pitchFamily="34" charset="0"/>
                <a:cs typeface="Times New Roman" pitchFamily="18" charset="0"/>
              </a:rPr>
              <a:t>с. Кутузовка 2010 г.</a:t>
            </a:r>
            <a:endParaRPr kumimoji="0" lang="ru-RU" sz="1800" b="0" i="0" u="none" strike="noStrike" cap="none" normalizeH="0" baseline="0" dirty="0" smtClean="0">
              <a:ln>
                <a:noFill/>
              </a:ln>
              <a:solidFill>
                <a:schemeClr val="accent4">
                  <a:lumMod val="50000"/>
                </a:schemeClr>
              </a:solidFill>
              <a:effectLst/>
              <a:latin typeface="Arial" pitchFamily="34" charset="0"/>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Effect transition="in" filter="fade">
                                      <p:cBhvr>
                                        <p:cTn id="7" dur="3000"/>
                                        <p:tgtEl>
                                          <p:spTgt spid="1027">
                                            <p:txEl>
                                              <p:pRg st="0" end="0"/>
                                            </p:txEl>
                                          </p:spTgt>
                                        </p:tgtEl>
                                      </p:cBhvr>
                                    </p:animEffect>
                                    <p:anim calcmode="lin" valueType="num">
                                      <p:cBhvr>
                                        <p:cTn id="8" dur="3000" fill="hold"/>
                                        <p:tgtEl>
                                          <p:spTgt spid="1027">
                                            <p:txEl>
                                              <p:pRg st="0" end="0"/>
                                            </p:txEl>
                                          </p:spTgt>
                                        </p:tgtEl>
                                        <p:attrNameLst>
                                          <p:attrName>style.rotation</p:attrName>
                                        </p:attrNameLst>
                                      </p:cBhvr>
                                      <p:tavLst>
                                        <p:tav tm="0">
                                          <p:val>
                                            <p:fltVal val="720"/>
                                          </p:val>
                                        </p:tav>
                                        <p:tav tm="100000">
                                          <p:val>
                                            <p:fltVal val="0"/>
                                          </p:val>
                                        </p:tav>
                                      </p:tavLst>
                                    </p:anim>
                                    <p:anim calcmode="lin" valueType="num">
                                      <p:cBhvr>
                                        <p:cTn id="9" dur="3000" fill="hold"/>
                                        <p:tgtEl>
                                          <p:spTgt spid="1027">
                                            <p:txEl>
                                              <p:pRg st="0" end="0"/>
                                            </p:txEl>
                                          </p:spTgt>
                                        </p:tgtEl>
                                        <p:attrNameLst>
                                          <p:attrName>ppt_h</p:attrName>
                                        </p:attrNameLst>
                                      </p:cBhvr>
                                      <p:tavLst>
                                        <p:tav tm="0">
                                          <p:val>
                                            <p:fltVal val="0"/>
                                          </p:val>
                                        </p:tav>
                                        <p:tav tm="100000">
                                          <p:val>
                                            <p:strVal val="#ppt_h"/>
                                          </p:val>
                                        </p:tav>
                                      </p:tavLst>
                                    </p:anim>
                                    <p:anim calcmode="lin" valueType="num">
                                      <p:cBhvr>
                                        <p:cTn id="10" dur="3000" fill="hold"/>
                                        <p:tgtEl>
                                          <p:spTgt spid="1027">
                                            <p:txEl>
                                              <p:pRg st="0" end="0"/>
                                            </p:txEl>
                                          </p:spTgt>
                                        </p:tgtEl>
                                        <p:attrNameLst>
                                          <p:attrName>ppt_w</p:attrName>
                                        </p:attrNameLst>
                                      </p:cBhvr>
                                      <p:tavLst>
                                        <p:tav tm="0">
                                          <p:val>
                                            <p:fltVal val="0"/>
                                          </p:val>
                                        </p:tav>
                                        <p:tav tm="100000">
                                          <p:val>
                                            <p:strVal val="#ppt_w"/>
                                          </p:val>
                                        </p:tav>
                                      </p:tavLst>
                                    </p:anim>
                                  </p:childTnLst>
                                </p:cTn>
                              </p:par>
                              <p:par>
                                <p:cTn id="11" presetID="35" presetClass="entr" presetSubtype="0" fill="hold" nodeType="withEffect">
                                  <p:stCondLst>
                                    <p:cond delay="0"/>
                                  </p:stCondLst>
                                  <p:childTnLst>
                                    <p:set>
                                      <p:cBhvr>
                                        <p:cTn id="12" dur="1" fill="hold">
                                          <p:stCondLst>
                                            <p:cond delay="0"/>
                                          </p:stCondLst>
                                        </p:cTn>
                                        <p:tgtEl>
                                          <p:spTgt spid="1027">
                                            <p:txEl>
                                              <p:pRg st="1" end="1"/>
                                            </p:txEl>
                                          </p:spTgt>
                                        </p:tgtEl>
                                        <p:attrNameLst>
                                          <p:attrName>style.visibility</p:attrName>
                                        </p:attrNameLst>
                                      </p:cBhvr>
                                      <p:to>
                                        <p:strVal val="visible"/>
                                      </p:to>
                                    </p:set>
                                    <p:animEffect transition="in" filter="fade">
                                      <p:cBhvr>
                                        <p:cTn id="13" dur="3000"/>
                                        <p:tgtEl>
                                          <p:spTgt spid="1027">
                                            <p:txEl>
                                              <p:pRg st="1" end="1"/>
                                            </p:txEl>
                                          </p:spTgt>
                                        </p:tgtEl>
                                      </p:cBhvr>
                                    </p:animEffect>
                                    <p:anim calcmode="lin" valueType="num">
                                      <p:cBhvr>
                                        <p:cTn id="14" dur="3000" fill="hold"/>
                                        <p:tgtEl>
                                          <p:spTgt spid="1027">
                                            <p:txEl>
                                              <p:pRg st="1" end="1"/>
                                            </p:txEl>
                                          </p:spTgt>
                                        </p:tgtEl>
                                        <p:attrNameLst>
                                          <p:attrName>style.rotation</p:attrName>
                                        </p:attrNameLst>
                                      </p:cBhvr>
                                      <p:tavLst>
                                        <p:tav tm="0">
                                          <p:val>
                                            <p:fltVal val="720"/>
                                          </p:val>
                                        </p:tav>
                                        <p:tav tm="100000">
                                          <p:val>
                                            <p:fltVal val="0"/>
                                          </p:val>
                                        </p:tav>
                                      </p:tavLst>
                                    </p:anim>
                                    <p:anim calcmode="lin" valueType="num">
                                      <p:cBhvr>
                                        <p:cTn id="15" dur="3000" fill="hold"/>
                                        <p:tgtEl>
                                          <p:spTgt spid="1027">
                                            <p:txEl>
                                              <p:pRg st="1" end="1"/>
                                            </p:txEl>
                                          </p:spTgt>
                                        </p:tgtEl>
                                        <p:attrNameLst>
                                          <p:attrName>ppt_h</p:attrName>
                                        </p:attrNameLst>
                                      </p:cBhvr>
                                      <p:tavLst>
                                        <p:tav tm="0">
                                          <p:val>
                                            <p:fltVal val="0"/>
                                          </p:val>
                                        </p:tav>
                                        <p:tav tm="100000">
                                          <p:val>
                                            <p:strVal val="#ppt_h"/>
                                          </p:val>
                                        </p:tav>
                                      </p:tavLst>
                                    </p:anim>
                                    <p:anim calcmode="lin" valueType="num">
                                      <p:cBhvr>
                                        <p:cTn id="16" dur="3000" fill="hold"/>
                                        <p:tgtEl>
                                          <p:spTgt spid="1027">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17" fill="hold">
                      <p:stCondLst>
                        <p:cond delay="indefinite"/>
                      </p:stCondLst>
                      <p:childTnLst>
                        <p:par>
                          <p:cTn id="18" fill="hold">
                            <p:stCondLst>
                              <p:cond delay="0"/>
                            </p:stCondLst>
                            <p:childTnLst>
                              <p:par>
                                <p:cTn id="19" presetID="35"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3000"/>
                                        <p:tgtEl>
                                          <p:spTgt spid="2"/>
                                        </p:tgtEl>
                                      </p:cBhvr>
                                    </p:animEffect>
                                    <p:anim calcmode="lin" valueType="num">
                                      <p:cBhvr>
                                        <p:cTn id="22" dur="3000" fill="hold"/>
                                        <p:tgtEl>
                                          <p:spTgt spid="2"/>
                                        </p:tgtEl>
                                        <p:attrNameLst>
                                          <p:attrName>style.rotation</p:attrName>
                                        </p:attrNameLst>
                                      </p:cBhvr>
                                      <p:tavLst>
                                        <p:tav tm="0">
                                          <p:val>
                                            <p:fltVal val="720"/>
                                          </p:val>
                                        </p:tav>
                                        <p:tav tm="100000">
                                          <p:val>
                                            <p:fltVal val="0"/>
                                          </p:val>
                                        </p:tav>
                                      </p:tavLst>
                                    </p:anim>
                                    <p:anim calcmode="lin" valueType="num">
                                      <p:cBhvr>
                                        <p:cTn id="23" dur="3000" fill="hold"/>
                                        <p:tgtEl>
                                          <p:spTgt spid="2"/>
                                        </p:tgtEl>
                                        <p:attrNameLst>
                                          <p:attrName>ppt_h</p:attrName>
                                        </p:attrNameLst>
                                      </p:cBhvr>
                                      <p:tavLst>
                                        <p:tav tm="0">
                                          <p:val>
                                            <p:fltVal val="0"/>
                                          </p:val>
                                        </p:tav>
                                        <p:tav tm="100000">
                                          <p:val>
                                            <p:strVal val="#ppt_h"/>
                                          </p:val>
                                        </p:tav>
                                      </p:tavLst>
                                    </p:anim>
                                    <p:anim calcmode="lin" valueType="num">
                                      <p:cBhvr>
                                        <p:cTn id="24" dur="3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25" fill="hold">
                      <p:stCondLst>
                        <p:cond delay="indefinite"/>
                      </p:stCondLst>
                      <p:childTnLst>
                        <p:par>
                          <p:cTn id="26" fill="hold">
                            <p:stCondLst>
                              <p:cond delay="0"/>
                            </p:stCondLst>
                            <p:childTnLst>
                              <p:par>
                                <p:cTn id="27" presetID="35" presetClass="entr" presetSubtype="0" fill="hold" nodeType="click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3000"/>
                                        <p:tgtEl>
                                          <p:spTgt spid="3">
                                            <p:txEl>
                                              <p:pRg st="0" end="0"/>
                                            </p:txEl>
                                          </p:spTgt>
                                        </p:tgtEl>
                                      </p:cBhvr>
                                    </p:animEffect>
                                    <p:anim calcmode="lin" valueType="num">
                                      <p:cBhvr>
                                        <p:cTn id="30" dur="3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31" dur="3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32" dur="3000" fill="hold"/>
                                        <p:tgtEl>
                                          <p:spTgt spid="3">
                                            <p:txEl>
                                              <p:pRg st="0" end="0"/>
                                            </p:txEl>
                                          </p:spTgt>
                                        </p:tgtEl>
                                        <p:attrNameLst>
                                          <p:attrName>ppt_w</p:attrName>
                                        </p:attrNameLst>
                                      </p:cBhvr>
                                      <p:tavLst>
                                        <p:tav tm="0">
                                          <p:val>
                                            <p:fltVal val="0"/>
                                          </p:val>
                                        </p:tav>
                                        <p:tav tm="100000">
                                          <p:val>
                                            <p:strVal val="#ppt_w"/>
                                          </p:val>
                                        </p:tav>
                                      </p:tavLst>
                                    </p:anim>
                                  </p:childTnLst>
                                </p:cTn>
                              </p:par>
                              <p:par>
                                <p:cTn id="33" presetID="35" presetClass="entr" presetSubtype="0" fill="hold" nodeType="withEffect">
                                  <p:stCondLst>
                                    <p:cond delay="0"/>
                                  </p:stCondLst>
                                  <p:childTnLst>
                                    <p:set>
                                      <p:cBhvr>
                                        <p:cTn id="34" dur="1" fill="hold">
                                          <p:stCondLst>
                                            <p:cond delay="0"/>
                                          </p:stCondLst>
                                        </p:cTn>
                                        <p:tgtEl>
                                          <p:spTgt spid="3">
                                            <p:txEl>
                                              <p:pRg st="1" end="1"/>
                                            </p:txEl>
                                          </p:spTgt>
                                        </p:tgtEl>
                                        <p:attrNameLst>
                                          <p:attrName>style.visibility</p:attrName>
                                        </p:attrNameLst>
                                      </p:cBhvr>
                                      <p:to>
                                        <p:strVal val="visible"/>
                                      </p:to>
                                    </p:set>
                                    <p:animEffect transition="in" filter="fade">
                                      <p:cBhvr>
                                        <p:cTn id="35" dur="3000"/>
                                        <p:tgtEl>
                                          <p:spTgt spid="3">
                                            <p:txEl>
                                              <p:pRg st="1" end="1"/>
                                            </p:txEl>
                                          </p:spTgt>
                                        </p:tgtEl>
                                      </p:cBhvr>
                                    </p:animEffect>
                                    <p:anim calcmode="lin" valueType="num">
                                      <p:cBhvr>
                                        <p:cTn id="36" dur="3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37" dur="3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38" dur="3000" fill="hold"/>
                                        <p:tgtEl>
                                          <p:spTgt spid="3">
                                            <p:txEl>
                                              <p:pRg st="1" end="1"/>
                                            </p:txEl>
                                          </p:spTgt>
                                        </p:tgtEl>
                                        <p:attrNameLst>
                                          <p:attrName>ppt_w</p:attrName>
                                        </p:attrNameLst>
                                      </p:cBhvr>
                                      <p:tavLst>
                                        <p:tav tm="0">
                                          <p:val>
                                            <p:fltVal val="0"/>
                                          </p:val>
                                        </p:tav>
                                        <p:tav tm="100000">
                                          <p:val>
                                            <p:strVal val="#ppt_w"/>
                                          </p:val>
                                        </p:tav>
                                      </p:tavLst>
                                    </p:anim>
                                  </p:childTnLst>
                                </p:cTn>
                              </p:par>
                              <p:par>
                                <p:cTn id="39" presetID="35" presetClass="entr" presetSubtype="0" fill="hold" nodeType="withEffect">
                                  <p:stCondLst>
                                    <p:cond delay="0"/>
                                  </p:stCondLst>
                                  <p:childTnLst>
                                    <p:set>
                                      <p:cBhvr>
                                        <p:cTn id="40" dur="1" fill="hold">
                                          <p:stCondLst>
                                            <p:cond delay="0"/>
                                          </p:stCondLst>
                                        </p:cTn>
                                        <p:tgtEl>
                                          <p:spTgt spid="3">
                                            <p:txEl>
                                              <p:pRg st="2" end="2"/>
                                            </p:txEl>
                                          </p:spTgt>
                                        </p:tgtEl>
                                        <p:attrNameLst>
                                          <p:attrName>style.visibility</p:attrName>
                                        </p:attrNameLst>
                                      </p:cBhvr>
                                      <p:to>
                                        <p:strVal val="visible"/>
                                      </p:to>
                                    </p:set>
                                    <p:animEffect transition="in" filter="fade">
                                      <p:cBhvr>
                                        <p:cTn id="41" dur="3000"/>
                                        <p:tgtEl>
                                          <p:spTgt spid="3">
                                            <p:txEl>
                                              <p:pRg st="2" end="2"/>
                                            </p:txEl>
                                          </p:spTgt>
                                        </p:tgtEl>
                                      </p:cBhvr>
                                    </p:animEffect>
                                    <p:anim calcmode="lin" valueType="num">
                                      <p:cBhvr>
                                        <p:cTn id="42" dur="3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43" dur="3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44" dur="3000" fill="hold"/>
                                        <p:tgtEl>
                                          <p:spTgt spid="3">
                                            <p:txEl>
                                              <p:pRg st="2" end="2"/>
                                            </p:txEl>
                                          </p:spTgt>
                                        </p:tgtEl>
                                        <p:attrNameLst>
                                          <p:attrName>ppt_w</p:attrName>
                                        </p:attrNameLst>
                                      </p:cBhvr>
                                      <p:tavLst>
                                        <p:tav tm="0">
                                          <p:val>
                                            <p:fltVal val="0"/>
                                          </p:val>
                                        </p:tav>
                                        <p:tav tm="100000">
                                          <p:val>
                                            <p:strVal val="#ppt_w"/>
                                          </p:val>
                                        </p:tav>
                                      </p:tavLst>
                                    </p:anim>
                                  </p:childTnLst>
                                </p:cTn>
                              </p:par>
                              <p:par>
                                <p:cTn id="45" presetID="35" presetClass="entr" presetSubtype="0" fill="hold" nodeType="withEffect">
                                  <p:stCondLst>
                                    <p:cond delay="0"/>
                                  </p:stCondLst>
                                  <p:childTnLst>
                                    <p:set>
                                      <p:cBhvr>
                                        <p:cTn id="46" dur="1" fill="hold">
                                          <p:stCondLst>
                                            <p:cond delay="0"/>
                                          </p:stCondLst>
                                        </p:cTn>
                                        <p:tgtEl>
                                          <p:spTgt spid="3">
                                            <p:txEl>
                                              <p:pRg st="3" end="3"/>
                                            </p:txEl>
                                          </p:spTgt>
                                        </p:tgtEl>
                                        <p:attrNameLst>
                                          <p:attrName>style.visibility</p:attrName>
                                        </p:attrNameLst>
                                      </p:cBhvr>
                                      <p:to>
                                        <p:strVal val="visible"/>
                                      </p:to>
                                    </p:set>
                                    <p:animEffect transition="in" filter="fade">
                                      <p:cBhvr>
                                        <p:cTn id="47" dur="3000"/>
                                        <p:tgtEl>
                                          <p:spTgt spid="3">
                                            <p:txEl>
                                              <p:pRg st="3" end="3"/>
                                            </p:txEl>
                                          </p:spTgt>
                                        </p:tgtEl>
                                      </p:cBhvr>
                                    </p:animEffect>
                                    <p:anim calcmode="lin" valueType="num">
                                      <p:cBhvr>
                                        <p:cTn id="48" dur="30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49" dur="3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50" dur="3000" fill="hold"/>
                                        <p:tgtEl>
                                          <p:spTgt spid="3">
                                            <p:txEl>
                                              <p:pRg st="3" end="3"/>
                                            </p:txEl>
                                          </p:spTgt>
                                        </p:tgtEl>
                                        <p:attrNameLst>
                                          <p:attrName>ppt_w</p:attrName>
                                        </p:attrNameLst>
                                      </p:cBhvr>
                                      <p:tavLst>
                                        <p:tav tm="0">
                                          <p:val>
                                            <p:fltVal val="0"/>
                                          </p:val>
                                        </p:tav>
                                        <p:tav tm="100000">
                                          <p:val>
                                            <p:strVal val="#ppt_w"/>
                                          </p:val>
                                        </p:tav>
                                      </p:tavLst>
                                    </p:anim>
                                  </p:childTnLst>
                                </p:cTn>
                              </p:par>
                              <p:par>
                                <p:cTn id="51" presetID="35" presetClass="entr" presetSubtype="0" fill="hold" nodeType="withEffect">
                                  <p:stCondLst>
                                    <p:cond delay="0"/>
                                  </p:stCondLst>
                                  <p:childTnLst>
                                    <p:set>
                                      <p:cBhvr>
                                        <p:cTn id="52" dur="1" fill="hold">
                                          <p:stCondLst>
                                            <p:cond delay="0"/>
                                          </p:stCondLst>
                                        </p:cTn>
                                        <p:tgtEl>
                                          <p:spTgt spid="3">
                                            <p:txEl>
                                              <p:pRg st="4" end="4"/>
                                            </p:txEl>
                                          </p:spTgt>
                                        </p:tgtEl>
                                        <p:attrNameLst>
                                          <p:attrName>style.visibility</p:attrName>
                                        </p:attrNameLst>
                                      </p:cBhvr>
                                      <p:to>
                                        <p:strVal val="visible"/>
                                      </p:to>
                                    </p:set>
                                    <p:animEffect transition="in" filter="fade">
                                      <p:cBhvr>
                                        <p:cTn id="53" dur="3000"/>
                                        <p:tgtEl>
                                          <p:spTgt spid="3">
                                            <p:txEl>
                                              <p:pRg st="4" end="4"/>
                                            </p:txEl>
                                          </p:spTgt>
                                        </p:tgtEl>
                                      </p:cBhvr>
                                    </p:animEffect>
                                    <p:anim calcmode="lin" valueType="num">
                                      <p:cBhvr>
                                        <p:cTn id="54" dur="3000" fill="hold"/>
                                        <p:tgtEl>
                                          <p:spTgt spid="3">
                                            <p:txEl>
                                              <p:pRg st="4" end="4"/>
                                            </p:txEl>
                                          </p:spTgt>
                                        </p:tgtEl>
                                        <p:attrNameLst>
                                          <p:attrName>style.rotation</p:attrName>
                                        </p:attrNameLst>
                                      </p:cBhvr>
                                      <p:tavLst>
                                        <p:tav tm="0">
                                          <p:val>
                                            <p:fltVal val="720"/>
                                          </p:val>
                                        </p:tav>
                                        <p:tav tm="100000">
                                          <p:val>
                                            <p:fltVal val="0"/>
                                          </p:val>
                                        </p:tav>
                                      </p:tavLst>
                                    </p:anim>
                                    <p:anim calcmode="lin" valueType="num">
                                      <p:cBhvr>
                                        <p:cTn id="55" dur="3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56" dur="3000" fill="hold"/>
                                        <p:tgtEl>
                                          <p:spTgt spid="3">
                                            <p:txEl>
                                              <p:pRg st="4" end="4"/>
                                            </p:txEl>
                                          </p:spTgt>
                                        </p:tgtEl>
                                        <p:attrNameLst>
                                          <p:attrName>ppt_w</p:attrName>
                                        </p:attrNameLst>
                                      </p:cBhvr>
                                      <p:tavLst>
                                        <p:tav tm="0">
                                          <p:val>
                                            <p:fltVal val="0"/>
                                          </p:val>
                                        </p:tav>
                                        <p:tav tm="100000">
                                          <p:val>
                                            <p:strVal val="#ppt_w"/>
                                          </p:val>
                                        </p:tav>
                                      </p:tavLst>
                                    </p:anim>
                                  </p:childTnLst>
                                </p:cTn>
                              </p:par>
                              <p:par>
                                <p:cTn id="57" presetID="35" presetClass="entr" presetSubtype="0" fill="hold" nodeType="withEffect">
                                  <p:stCondLst>
                                    <p:cond delay="0"/>
                                  </p:stCondLst>
                                  <p:childTnLst>
                                    <p:set>
                                      <p:cBhvr>
                                        <p:cTn id="58" dur="1" fill="hold">
                                          <p:stCondLst>
                                            <p:cond delay="0"/>
                                          </p:stCondLst>
                                        </p:cTn>
                                        <p:tgtEl>
                                          <p:spTgt spid="3">
                                            <p:txEl>
                                              <p:pRg st="5" end="5"/>
                                            </p:txEl>
                                          </p:spTgt>
                                        </p:tgtEl>
                                        <p:attrNameLst>
                                          <p:attrName>style.visibility</p:attrName>
                                        </p:attrNameLst>
                                      </p:cBhvr>
                                      <p:to>
                                        <p:strVal val="visible"/>
                                      </p:to>
                                    </p:set>
                                    <p:animEffect transition="in" filter="fade">
                                      <p:cBhvr>
                                        <p:cTn id="59" dur="3000"/>
                                        <p:tgtEl>
                                          <p:spTgt spid="3">
                                            <p:txEl>
                                              <p:pRg st="5" end="5"/>
                                            </p:txEl>
                                          </p:spTgt>
                                        </p:tgtEl>
                                      </p:cBhvr>
                                    </p:animEffect>
                                    <p:anim calcmode="lin" valueType="num">
                                      <p:cBhvr>
                                        <p:cTn id="60" dur="3000" fill="hold"/>
                                        <p:tgtEl>
                                          <p:spTgt spid="3">
                                            <p:txEl>
                                              <p:pRg st="5" end="5"/>
                                            </p:txEl>
                                          </p:spTgt>
                                        </p:tgtEl>
                                        <p:attrNameLst>
                                          <p:attrName>style.rotation</p:attrName>
                                        </p:attrNameLst>
                                      </p:cBhvr>
                                      <p:tavLst>
                                        <p:tav tm="0">
                                          <p:val>
                                            <p:fltVal val="720"/>
                                          </p:val>
                                        </p:tav>
                                        <p:tav tm="100000">
                                          <p:val>
                                            <p:fltVal val="0"/>
                                          </p:val>
                                        </p:tav>
                                      </p:tavLst>
                                    </p:anim>
                                    <p:anim calcmode="lin" valueType="num">
                                      <p:cBhvr>
                                        <p:cTn id="61" dur="3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62" dur="3000" fill="hold"/>
                                        <p:tgtEl>
                                          <p:spTgt spid="3">
                                            <p:txEl>
                                              <p:pRg st="5" end="5"/>
                                            </p:txEl>
                                          </p:spTgt>
                                        </p:tgtEl>
                                        <p:attrNameLst>
                                          <p:attrName>ppt_w</p:attrName>
                                        </p:attrNameLst>
                                      </p:cBhvr>
                                      <p:tavLst>
                                        <p:tav tm="0">
                                          <p:val>
                                            <p:fltVal val="0"/>
                                          </p:val>
                                        </p:tav>
                                        <p:tav tm="100000">
                                          <p:val>
                                            <p:strVal val="#ppt_w"/>
                                          </p:val>
                                        </p:tav>
                                      </p:tavLst>
                                    </p:anim>
                                  </p:childTnLst>
                                </p:cTn>
                              </p:par>
                            </p:childTnLst>
                          </p:cTn>
                        </p:par>
                      </p:childTnLst>
                    </p:cTn>
                  </p:par>
                  <p:par>
                    <p:cTn id="63" fill="hold">
                      <p:stCondLst>
                        <p:cond delay="indefinite"/>
                      </p:stCondLst>
                      <p:childTnLst>
                        <p:par>
                          <p:cTn id="64" fill="hold">
                            <p:stCondLst>
                              <p:cond delay="0"/>
                            </p:stCondLst>
                            <p:childTnLst>
                              <p:par>
                                <p:cTn id="65" presetID="35" presetClass="entr" presetSubtype="0" fill="hold" nodeType="clickEffect">
                                  <p:stCondLst>
                                    <p:cond delay="0"/>
                                  </p:stCondLst>
                                  <p:childTnLst>
                                    <p:set>
                                      <p:cBhvr>
                                        <p:cTn id="66" dur="1" fill="hold">
                                          <p:stCondLst>
                                            <p:cond delay="0"/>
                                          </p:stCondLst>
                                        </p:cTn>
                                        <p:tgtEl>
                                          <p:spTgt spid="1026"/>
                                        </p:tgtEl>
                                        <p:attrNameLst>
                                          <p:attrName>style.visibility</p:attrName>
                                        </p:attrNameLst>
                                      </p:cBhvr>
                                      <p:to>
                                        <p:strVal val="visible"/>
                                      </p:to>
                                    </p:set>
                                    <p:animEffect transition="in" filter="fade">
                                      <p:cBhvr>
                                        <p:cTn id="67" dur="3000"/>
                                        <p:tgtEl>
                                          <p:spTgt spid="1026"/>
                                        </p:tgtEl>
                                      </p:cBhvr>
                                    </p:animEffect>
                                    <p:anim calcmode="lin" valueType="num">
                                      <p:cBhvr>
                                        <p:cTn id="68" dur="3000" fill="hold"/>
                                        <p:tgtEl>
                                          <p:spTgt spid="1026"/>
                                        </p:tgtEl>
                                        <p:attrNameLst>
                                          <p:attrName>style.rotation</p:attrName>
                                        </p:attrNameLst>
                                      </p:cBhvr>
                                      <p:tavLst>
                                        <p:tav tm="0">
                                          <p:val>
                                            <p:fltVal val="720"/>
                                          </p:val>
                                        </p:tav>
                                        <p:tav tm="100000">
                                          <p:val>
                                            <p:fltVal val="0"/>
                                          </p:val>
                                        </p:tav>
                                      </p:tavLst>
                                    </p:anim>
                                    <p:anim calcmode="lin" valueType="num">
                                      <p:cBhvr>
                                        <p:cTn id="69" dur="3000" fill="hold"/>
                                        <p:tgtEl>
                                          <p:spTgt spid="1026"/>
                                        </p:tgtEl>
                                        <p:attrNameLst>
                                          <p:attrName>ppt_h</p:attrName>
                                        </p:attrNameLst>
                                      </p:cBhvr>
                                      <p:tavLst>
                                        <p:tav tm="0">
                                          <p:val>
                                            <p:fltVal val="0"/>
                                          </p:val>
                                        </p:tav>
                                        <p:tav tm="100000">
                                          <p:val>
                                            <p:strVal val="#ppt_h"/>
                                          </p:val>
                                        </p:tav>
                                      </p:tavLst>
                                    </p:anim>
                                    <p:anim calcmode="lin" valueType="num">
                                      <p:cBhvr>
                                        <p:cTn id="70" dur="3000" fill="hold"/>
                                        <p:tgtEl>
                                          <p:spTgt spid="102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C000"/>
                </a:solidFill>
              </a:rPr>
              <a:t>2.5.     Изменения  в  выпуске бумажных купюр.</a:t>
            </a:r>
            <a:endParaRPr lang="ru-RU" dirty="0">
              <a:solidFill>
                <a:srgbClr val="FFC000"/>
              </a:solidFill>
            </a:endParaRPr>
          </a:p>
        </p:txBody>
      </p:sp>
      <p:sp>
        <p:nvSpPr>
          <p:cNvPr id="3" name="Содержимое 2"/>
          <p:cNvSpPr>
            <a:spLocks noGrp="1"/>
          </p:cNvSpPr>
          <p:nvPr>
            <p:ph sz="quarter" idx="1"/>
          </p:nvPr>
        </p:nvSpPr>
        <p:spPr>
          <a:xfrm>
            <a:off x="0" y="1428736"/>
            <a:ext cx="8643966" cy="5429264"/>
          </a:xfrm>
        </p:spPr>
        <p:txBody>
          <a:bodyPr>
            <a:normAutofit fontScale="85000" lnSpcReduction="10000"/>
          </a:bodyPr>
          <a:lstStyle/>
          <a:p>
            <a:r>
              <a:rPr lang="ru-RU" dirty="0" smtClean="0">
                <a:solidFill>
                  <a:schemeClr val="accent4">
                    <a:lumMod val="50000"/>
                  </a:schemeClr>
                </a:solidFill>
              </a:rPr>
              <a:t>Вскоре после выпуска ассигнаций пришлось отказаться от купюр номиналом 75 рублей, так как нашлось немалое количество умельцев переделывать 25-рублевую купюру в 75-рублевую. Поскольку все ассигнации печатались на бумаге одинакового цвета, то сделать это не составляло особого труда. Все 75-рублевые ассигнации были изъяты из обращения и впредь их не выпускали.   Ассигнации печатались на белой бумаге, имевшей водяные знаки. На каждой ассигнации имелись 4 собственноручные подписи: двух сенаторов, главного директора правления банков и директора местного банка. На них изображались военные атрибуты (ядра, пушки, знамена), эмблемы торговли (тюк, бочка и кадуцей Меркурия), а также гербы четырех царств: Астраханского, Московского, Казанского и Сибирского. Печатались ассигнации при Сенате, в особой экспедиции.  Поскольку правительство опасалось наплыва фальшивых ассигнаций из-за рубежа, ввоз и вывоз их за границу был запрещен. Как показывают материалы секретной экспедиции Сената, подделка первых ассигнаций была обычным делом, и занимались ею представители почти всех слоев населения.</a:t>
            </a:r>
            <a:endParaRPr lang="ru-RU" dirty="0">
              <a:solidFill>
                <a:schemeClr val="accent4">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4"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85720" y="428604"/>
            <a:ext cx="8115328" cy="6215106"/>
          </a:xfrm>
        </p:spPr>
        <p:txBody>
          <a:bodyPr>
            <a:normAutofit fontScale="62500" lnSpcReduction="20000"/>
          </a:bodyPr>
          <a:lstStyle/>
          <a:p>
            <a:r>
              <a:rPr lang="ru-RU" dirty="0" smtClean="0">
                <a:solidFill>
                  <a:schemeClr val="accent4">
                    <a:lumMod val="50000"/>
                  </a:schemeClr>
                </a:solidFill>
              </a:rPr>
              <a:t>За подделку ассигнаций полагалась смертная казнь, в редких случаях она заменялась вечной каторгой.     28 июня 1786 года Екатерина II выпустила манифест, который ограничивал эмиссию ассигнаций 100 млн. рублей и вводил в обращение новые купюры номиналом в 5 и 10 рублей, которые для лучшего различия печатались на цветной бумаге, десятирублевые - на красной, пяти - на синей. По краям купюр с четырех сторон имелись водяные знаки. На ассигнациях были подписи, выполненные чернилами - директора Государственного Ассигнационного банка и кассира (на лицевой стороне), а также советника правления банка (на оборотной стороне)</a:t>
            </a:r>
          </a:p>
          <a:p>
            <a:r>
              <a:rPr lang="ru-RU" dirty="0" smtClean="0">
                <a:solidFill>
                  <a:schemeClr val="accent4">
                    <a:lumMod val="50000"/>
                  </a:schemeClr>
                </a:solidFill>
              </a:rPr>
              <a:t>. В верхней части ассигнации выполнено овальное рельефное тисненое изображение. К сожалению, торжественное обещание было нарушено уже через два года, и к 1790 г ассигнаций находилось в обращении на сумму 111 млн. </a:t>
            </a:r>
            <a:r>
              <a:rPr lang="ru-RU" dirty="0" err="1" smtClean="0">
                <a:solidFill>
                  <a:schemeClr val="accent4">
                    <a:lumMod val="50000"/>
                  </a:schemeClr>
                </a:solidFill>
              </a:rPr>
              <a:t>рублей.Они</a:t>
            </a:r>
            <a:r>
              <a:rPr lang="ru-RU" dirty="0" smtClean="0">
                <a:solidFill>
                  <a:schemeClr val="accent4">
                    <a:lumMod val="50000"/>
                  </a:schemeClr>
                </a:solidFill>
              </a:rPr>
              <a:t> выпускались правительством по 1843 год и обладали платежной силой до конца 1847 года. Реальная стоимость бумажного рубля с первоначальных 100 копеек серебром дошла к 1810 году до 25 копеек. В 1839 году законодательно серебряный рубль был приравнен 3 рублям 50 копейкам ассигнациями.  Банкноты времен Екатерины II не сохранились. До наших дней в коллекциях нумизматов «дожили» ассигнации времен Николая I. После восшествия в 1761 году на престол Петра III (1728-1762) государственная казна была пуста, в связи с чем в мае 1762 года был обнародован указ о выпуске банковских билетов, замещающих металлические деньги в обращении, который гласил: "Буде… денежных сумм яко главнейших и необходимых способов налицо нет, а приисканные Сенатом 4 миллиона на чрезвычайные расходы так скоро быть получены не могут, то Его Императорское Величество находит удобное и ближайшее к тому средство в делании </a:t>
            </a:r>
            <a:r>
              <a:rPr lang="ru-RU" dirty="0" err="1" smtClean="0">
                <a:solidFill>
                  <a:schemeClr val="accent4">
                    <a:lumMod val="50000"/>
                  </a:schemeClr>
                </a:solidFill>
              </a:rPr>
              <a:t>банко-цеттелей</a:t>
            </a:r>
            <a:r>
              <a:rPr lang="ru-RU" dirty="0" smtClean="0">
                <a:solidFill>
                  <a:schemeClr val="accent4">
                    <a:lumMod val="50000"/>
                  </a:schemeClr>
                </a:solidFill>
              </a:rPr>
              <a:t>". В указе излагались план создания и основы деятельности Государственного банка. Были заготовлены билеты достоинством 10, 50, 100, 500 и 1000 рублей, но выпуску их помешал переворот, организованный женой императора, в результате которого Петр III был убит, а на престол была возведена Екатерина II (1729-1796). Однако "удобное и ближайшее средство" получения денег не оказалось надолго забытым. </a:t>
            </a:r>
          </a:p>
          <a:p>
            <a:endParaRPr lang="ru-RU" dirty="0">
              <a:solidFill>
                <a:schemeClr val="accent4">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3">
                                            <p:txEl>
                                              <p:pRg st="0" end="0"/>
                                            </p:txEl>
                                          </p:spTgt>
                                        </p:tgtEl>
                                        <p:attrNameLst>
                                          <p:attrName>ppt_w</p:attrName>
                                        </p:attrNameLst>
                                      </p:cBhvr>
                                      <p:tavLst>
                                        <p:tav tm="0">
                                          <p:val>
                                            <p:fltVal val="0"/>
                                          </p:val>
                                        </p:tav>
                                        <p:tav tm="100000">
                                          <p:val>
                                            <p:strVal val="#ppt_w"/>
                                          </p:val>
                                        </p:tav>
                                      </p:tavLst>
                                    </p:anim>
                                  </p:childTnLst>
                                </p:cTn>
                              </p:par>
                              <p:par>
                                <p:cTn id="11" presetID="35"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2000"/>
                                        <p:tgtEl>
                                          <p:spTgt spid="3">
                                            <p:txEl>
                                              <p:pRg st="1" end="1"/>
                                            </p:txEl>
                                          </p:spTgt>
                                        </p:tgtEl>
                                      </p:cBhvr>
                                    </p:animEffect>
                                    <p:anim calcmode="lin" valueType="num">
                                      <p:cBhvr>
                                        <p:cTn id="14" dur="2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15"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6" dur="2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ru-RU" dirty="0" smtClean="0">
                <a:solidFill>
                  <a:srgbClr val="FFC000"/>
                </a:solidFill>
              </a:rPr>
              <a:t>2.6.   Учреждение  имперских банков.</a:t>
            </a:r>
            <a:endParaRPr lang="ru-RU" dirty="0">
              <a:solidFill>
                <a:srgbClr val="FFC000"/>
              </a:solidFill>
            </a:endParaRPr>
          </a:p>
        </p:txBody>
      </p:sp>
      <p:sp>
        <p:nvSpPr>
          <p:cNvPr id="3" name="Содержимое 2"/>
          <p:cNvSpPr>
            <a:spLocks noGrp="1"/>
          </p:cNvSpPr>
          <p:nvPr>
            <p:ph sz="quarter" idx="1"/>
          </p:nvPr>
        </p:nvSpPr>
        <p:spPr>
          <a:xfrm>
            <a:off x="214282" y="1357298"/>
            <a:ext cx="8501122" cy="5500702"/>
          </a:xfrm>
        </p:spPr>
        <p:txBody>
          <a:bodyPr>
            <a:normAutofit fontScale="85000" lnSpcReduction="10000"/>
          </a:bodyPr>
          <a:lstStyle/>
          <a:p>
            <a:r>
              <a:rPr lang="ru-RU" dirty="0" smtClean="0">
                <a:solidFill>
                  <a:schemeClr val="accent4">
                    <a:lumMod val="50000"/>
                  </a:schemeClr>
                </a:solidFill>
              </a:rPr>
              <a:t>Через шесть лет манифест Екатерины II от 29 декабря 1768 года возвестил: "Мы с удовольствием приступаем к учреждению в Империи нашей </a:t>
            </a:r>
            <a:r>
              <a:rPr lang="ru-RU" dirty="0" err="1" smtClean="0">
                <a:solidFill>
                  <a:schemeClr val="accent4">
                    <a:lumMod val="50000"/>
                  </a:schemeClr>
                </a:solidFill>
              </a:rPr>
              <a:t>променных</a:t>
            </a:r>
            <a:r>
              <a:rPr lang="ru-RU" dirty="0" smtClean="0">
                <a:solidFill>
                  <a:schemeClr val="accent4">
                    <a:lumMod val="50000"/>
                  </a:schemeClr>
                </a:solidFill>
              </a:rPr>
              <a:t> банков и надеемся, что оказываем через то новый знак материнского ко всем нашим подданным попечения". 1 января 1769 года были учреждены два банка: один в Санкт-Петербурге, другой в Москве с основным капиталом в 50 000 рублей медью каждый. На банки был возложен обмен медных денег на государственные ассигнации четырех достоинств:</a:t>
            </a:r>
          </a:p>
          <a:p>
            <a:r>
              <a:rPr lang="ru-RU" dirty="0" smtClean="0">
                <a:solidFill>
                  <a:schemeClr val="accent4">
                    <a:lumMod val="50000"/>
                  </a:schemeClr>
                </a:solidFill>
              </a:rPr>
              <a:t> 25  50,  и 100 рублей. Их печатали черной краской на белой бумаге с водяными знаками. В Санкт-Петербурге и Москве частные лица были обязаны внести из расчета на каждые 500 рублей казенных платежей по крайней мере одну ассигнацию в 25 рублей. Выпуск ассигнаций мотивировался тем, что "тягость медной монеты, одобряющая ее собственную цену, отягощает ее же и обращение". Но более существенной причиной явилась необходимость изыскания средств на ведение русско-турецкой войны.</a:t>
            </a:r>
          </a:p>
          <a:p>
            <a:pPr>
              <a:buNone/>
            </a:pPr>
            <a:endParaRPr lang="ru-RU" dirty="0">
              <a:solidFill>
                <a:schemeClr val="accent4">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4"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2000" fill="hold"/>
                                        <p:tgtEl>
                                          <p:spTgt spid="3">
                                            <p:txEl>
                                              <p:pRg st="0" end="0"/>
                                            </p:txEl>
                                          </p:spTgt>
                                        </p:tgtEl>
                                        <p:attrNameLst>
                                          <p:attrName>ppt_w</p:attrName>
                                        </p:attrNameLst>
                                      </p:cBhvr>
                                      <p:tavLst>
                                        <p:tav tm="0">
                                          <p:val>
                                            <p:fltVal val="0"/>
                                          </p:val>
                                        </p:tav>
                                        <p:tav tm="100000">
                                          <p:val>
                                            <p:strVal val="#ppt_w"/>
                                          </p:val>
                                        </p:tav>
                                      </p:tavLst>
                                    </p:anim>
                                  </p:childTnLst>
                                </p:cTn>
                              </p:par>
                              <p:par>
                                <p:cTn id="16" presetID="35" presetClass="entr" presetSubtype="0" fill="hold"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2000"/>
                                        <p:tgtEl>
                                          <p:spTgt spid="3">
                                            <p:txEl>
                                              <p:pRg st="1" end="1"/>
                                            </p:txEl>
                                          </p:spTgt>
                                        </p:tgtEl>
                                      </p:cBhvr>
                                    </p:animEffect>
                                    <p:anim calcmode="lin" valueType="num">
                                      <p:cBhvr>
                                        <p:cTn id="19" dur="2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20"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1" dur="2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0"/>
            <a:ext cx="7467600" cy="857232"/>
          </a:xfrm>
        </p:spPr>
        <p:txBody>
          <a:bodyPr/>
          <a:lstStyle/>
          <a:p>
            <a:r>
              <a:rPr lang="ru-RU" dirty="0" smtClean="0"/>
              <a:t> </a:t>
            </a:r>
            <a:r>
              <a:rPr lang="ru-RU" dirty="0" smtClean="0">
                <a:solidFill>
                  <a:srgbClr val="FFC000"/>
                </a:solidFill>
              </a:rPr>
              <a:t>2.7.   Начало денежной реформы.</a:t>
            </a:r>
            <a:endParaRPr lang="ru-RU" dirty="0">
              <a:solidFill>
                <a:srgbClr val="FFC000"/>
              </a:solidFill>
            </a:endParaRPr>
          </a:p>
        </p:txBody>
      </p:sp>
      <p:sp>
        <p:nvSpPr>
          <p:cNvPr id="3" name="Содержимое 2"/>
          <p:cNvSpPr>
            <a:spLocks noGrp="1"/>
          </p:cNvSpPr>
          <p:nvPr>
            <p:ph sz="quarter" idx="1"/>
          </p:nvPr>
        </p:nvSpPr>
        <p:spPr>
          <a:xfrm>
            <a:off x="214282" y="1142984"/>
            <a:ext cx="8358246" cy="5715016"/>
          </a:xfrm>
        </p:spPr>
        <p:txBody>
          <a:bodyPr>
            <a:normAutofit fontScale="62500" lnSpcReduction="20000"/>
          </a:bodyPr>
          <a:lstStyle/>
          <a:p>
            <a:r>
              <a:rPr lang="ru-RU" dirty="0" smtClean="0">
                <a:solidFill>
                  <a:schemeClr val="accent4">
                    <a:lumMod val="50000"/>
                  </a:schemeClr>
                </a:solidFill>
              </a:rPr>
              <a:t>Мы не раз замечали, что любое государство не обходится без проведения реформ. Проводила реформы и Екатерина Вторая. Эти реформы были в сфере денежного обращения. Екатерина начала свою политику с того, что отменила перечеканку медных денег, предпринятую Петром III по инициативе </a:t>
            </a:r>
            <a:r>
              <a:rPr lang="ru-RU" dirty="0" err="1" smtClean="0">
                <a:solidFill>
                  <a:schemeClr val="accent4">
                    <a:lumMod val="50000"/>
                  </a:schemeClr>
                </a:solidFill>
              </a:rPr>
              <a:t>генерал-фельдмаршала</a:t>
            </a:r>
            <a:r>
              <a:rPr lang="ru-RU" dirty="0" smtClean="0">
                <a:solidFill>
                  <a:schemeClr val="accent4">
                    <a:lumMod val="50000"/>
                  </a:schemeClr>
                </a:solidFill>
              </a:rPr>
              <a:t> Петра Шувалова. В результате предложений Шувалова облегчался вес и удваивалась нарицательная стоимость медных монет. Предполагалось, что это принесет казне 20,5 </a:t>
            </a:r>
            <a:r>
              <a:rPr lang="ru-RU" dirty="0" err="1" smtClean="0">
                <a:solidFill>
                  <a:schemeClr val="accent4">
                    <a:lumMod val="50000"/>
                  </a:schemeClr>
                </a:solidFill>
              </a:rPr>
              <a:t>млн</a:t>
            </a:r>
            <a:r>
              <a:rPr lang="ru-RU" dirty="0" smtClean="0">
                <a:solidFill>
                  <a:schemeClr val="accent4">
                    <a:lumMod val="50000"/>
                  </a:schemeClr>
                </a:solidFill>
              </a:rPr>
              <a:t> рублей. Прежде чем принять окончательное решение о чеканке легковесной монеты, Екатерина II поручила представить заключения на этот счет. В результате она приняла предложение князя Якова Шаховского и его единомышленников об обратном переделе медных монет и возвращении им прежней 16-рублевой стопы вместо 32-рублевой. В 1763 году императрица издала соответствующий указ, и к 1767-1768 годам процесс перечеканки в основном завершился.  . Главное же новшество денежной реформы Екатерины II заключается , в том , что она вводит бумажные деньги в России. Данный вопрос прорабатывался еще ее мужем Петром III, но императрица отменила проект производства ассигнаций как преждевременный. Однако через несколько лет она все же вернулась к этой идее под влиянием записки новгородского губернатора графа Якова </a:t>
            </a:r>
            <a:r>
              <a:rPr lang="ru-RU" dirty="0" err="1" smtClean="0">
                <a:solidFill>
                  <a:schemeClr val="accent4">
                    <a:lumMod val="50000"/>
                  </a:schemeClr>
                </a:solidFill>
              </a:rPr>
              <a:t>Сиверса</a:t>
            </a:r>
            <a:r>
              <a:rPr lang="ru-RU" dirty="0" smtClean="0">
                <a:solidFill>
                  <a:schemeClr val="accent4">
                    <a:lumMod val="50000"/>
                  </a:schemeClr>
                </a:solidFill>
              </a:rPr>
              <a:t>. Екатерина II поручила генерал-прокурору Александру Вяземскому подготовить проект выпуска ассигнаций. Одновременно в 1768 году был издан указ об учреждении ассигнационного банка для обменных операций. С 1 февраля 1769 года были выпущены ассигнации достоинством в 25, 50, 75 и 100 рублей и начался обмен металлических денег на бумажные. Ассигнациями разрешалось оплачивать налоги, они свободно разменивались на медную монету, и их курс по отношению к серебру был достаточно высок -- 98-101 копейка серебром за рубль ассигнациями. </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4"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0"/>
            <a:ext cx="7467600" cy="1143000"/>
          </a:xfrm>
        </p:spPr>
        <p:txBody>
          <a:bodyPr/>
          <a:lstStyle/>
          <a:p>
            <a:r>
              <a:rPr lang="ru-RU" dirty="0" smtClean="0"/>
              <a:t> </a:t>
            </a:r>
            <a:r>
              <a:rPr lang="ru-RU" dirty="0" smtClean="0">
                <a:solidFill>
                  <a:srgbClr val="FFC000"/>
                </a:solidFill>
              </a:rPr>
              <a:t>2. 8.   Первые русские ассигнации.</a:t>
            </a:r>
            <a:endParaRPr lang="ru-RU" dirty="0">
              <a:solidFill>
                <a:srgbClr val="FFC000"/>
              </a:solidFill>
            </a:endParaRPr>
          </a:p>
        </p:txBody>
      </p:sp>
      <p:sp>
        <p:nvSpPr>
          <p:cNvPr id="3" name="Содержимое 2"/>
          <p:cNvSpPr>
            <a:spLocks noGrp="1"/>
          </p:cNvSpPr>
          <p:nvPr>
            <p:ph sz="quarter" idx="1"/>
          </p:nvPr>
        </p:nvSpPr>
        <p:spPr>
          <a:xfrm>
            <a:off x="0" y="1142984"/>
            <a:ext cx="4000496" cy="5330968"/>
          </a:xfrm>
        </p:spPr>
        <p:txBody>
          <a:bodyPr>
            <a:normAutofit fontScale="85000" lnSpcReduction="10000"/>
          </a:bodyPr>
          <a:lstStyle/>
          <a:p>
            <a:r>
              <a:rPr lang="ru-RU" dirty="0" smtClean="0">
                <a:solidFill>
                  <a:schemeClr val="accent4">
                    <a:lumMod val="50000"/>
                  </a:schemeClr>
                </a:solidFill>
              </a:rPr>
              <a:t>Первые русские ассигнации были очень просты по </a:t>
            </a:r>
            <a:r>
              <a:rPr lang="ru-RU" dirty="0" err="1" smtClean="0">
                <a:solidFill>
                  <a:schemeClr val="accent4">
                    <a:lumMod val="50000"/>
                  </a:schemeClr>
                </a:solidFill>
              </a:rPr>
              <a:t>оформлени</a:t>
            </a:r>
            <a:r>
              <a:rPr lang="ru-RU" dirty="0" smtClean="0">
                <a:solidFill>
                  <a:schemeClr val="accent4">
                    <a:lumMod val="50000"/>
                  </a:schemeClr>
                </a:solidFill>
              </a:rPr>
              <a:t>. Это были большие листы белой бумаги размером 175 </a:t>
            </a:r>
            <a:r>
              <a:rPr lang="ru-RU" dirty="0" err="1" smtClean="0">
                <a:solidFill>
                  <a:schemeClr val="accent4">
                    <a:lumMod val="50000"/>
                  </a:schemeClr>
                </a:solidFill>
              </a:rPr>
              <a:t>х</a:t>
            </a:r>
            <a:r>
              <a:rPr lang="ru-RU" dirty="0" smtClean="0">
                <a:solidFill>
                  <a:schemeClr val="accent4">
                    <a:lumMod val="50000"/>
                  </a:schemeClr>
                </a:solidFill>
              </a:rPr>
              <a:t> 225 мм, обрамленные черной рамкой. Посередине располагался номер ассигнации, в центре листа -- обозначение номинала, ниже располагался текст обязательства и в самом конце собственноручные подписи сенаторов, главного директора правления банков и директора местного банка. Неудивительно, что такие деньги было легко подделать.</a:t>
            </a:r>
          </a:p>
          <a:p>
            <a:endParaRPr lang="ru-RU" dirty="0">
              <a:solidFill>
                <a:schemeClr val="accent4">
                  <a:lumMod val="50000"/>
                </a:schemeClr>
              </a:solidFill>
            </a:endParaRPr>
          </a:p>
        </p:txBody>
      </p:sp>
      <p:pic>
        <p:nvPicPr>
          <p:cNvPr id="8193" name="Рисунок 5"/>
          <p:cNvPicPr>
            <a:picLocks noChangeAspect="1" noChangeArrowheads="1"/>
          </p:cNvPicPr>
          <p:nvPr/>
        </p:nvPicPr>
        <p:blipFill>
          <a:blip r:embed="rId2"/>
          <a:srcRect/>
          <a:stretch>
            <a:fillRect/>
          </a:stretch>
        </p:blipFill>
        <p:spPr bwMode="auto">
          <a:xfrm>
            <a:off x="4357686" y="1285860"/>
            <a:ext cx="3857652" cy="3857652"/>
          </a:xfrm>
          <a:prstGeom prst="rect">
            <a:avLst/>
          </a:prstGeom>
          <a:noFill/>
          <a:ln w="9525">
            <a:noFill/>
            <a:miter lim="800000"/>
            <a:headEnd/>
            <a:tailEnd/>
          </a:ln>
        </p:spPr>
      </p:pic>
      <p:sp>
        <p:nvSpPr>
          <p:cNvPr id="8194" name="Rectangle 2"/>
          <p:cNvSpPr>
            <a:spLocks noChangeArrowheads="1"/>
          </p:cNvSpPr>
          <p:nvPr/>
        </p:nvSpPr>
        <p:spPr bwMode="auto">
          <a:xfrm>
            <a:off x="4000496" y="5214950"/>
            <a:ext cx="4786314"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1400" b="0" i="0" u="none" strike="noStrike" cap="none" normalizeH="0" baseline="0" dirty="0" smtClean="0">
                <a:ln>
                  <a:noFill/>
                </a:ln>
                <a:solidFill>
                  <a:schemeClr val="accent4">
                    <a:lumMod val="50000"/>
                  </a:schemeClr>
                </a:solidFill>
                <a:effectLst/>
                <a:latin typeface="Times New Roman" pitchFamily="18" charset="0"/>
                <a:ea typeface="Calibri" pitchFamily="34" charset="0"/>
                <a:cs typeface="Times New Roman" pitchFamily="18" charset="0"/>
              </a:rPr>
              <a:t>Ассигнация </a:t>
            </a:r>
            <a:r>
              <a:rPr kumimoji="0" lang="en-US" sz="1400" b="0" i="0" u="none" strike="noStrike" cap="none" normalizeH="0" baseline="0" dirty="0" smtClean="0">
                <a:ln>
                  <a:noFill/>
                </a:ln>
                <a:solidFill>
                  <a:schemeClr val="accent4">
                    <a:lumMod val="50000"/>
                  </a:schemeClr>
                </a:solidFill>
                <a:effectLst/>
                <a:latin typeface="Times New Roman" pitchFamily="18" charset="0"/>
                <a:ea typeface="Calibri" pitchFamily="34" charset="0"/>
                <a:cs typeface="Times New Roman" pitchFamily="18" charset="0"/>
              </a:rPr>
              <a:t>E</a:t>
            </a:r>
            <a:r>
              <a:rPr kumimoji="0" lang="ru-RU" sz="1400" b="0" i="0" u="none" strike="noStrike" cap="none" normalizeH="0" baseline="0" dirty="0" err="1" smtClean="0">
                <a:ln>
                  <a:noFill/>
                </a:ln>
                <a:solidFill>
                  <a:schemeClr val="accent4">
                    <a:lumMod val="50000"/>
                  </a:schemeClr>
                </a:solidFill>
                <a:effectLst/>
                <a:latin typeface="Times New Roman" pitchFamily="18" charset="0"/>
                <a:ea typeface="Calibri" pitchFamily="34" charset="0"/>
                <a:cs typeface="Times New Roman" pitchFamily="18" charset="0"/>
              </a:rPr>
              <a:t>катерины</a:t>
            </a:r>
            <a:r>
              <a:rPr kumimoji="0" lang="ru-RU" sz="1400" b="0" i="0" u="none" strike="noStrike" cap="none" normalizeH="0" baseline="0" dirty="0" smtClean="0">
                <a:ln>
                  <a:noFill/>
                </a:ln>
                <a:solidFill>
                  <a:schemeClr val="accent4">
                    <a:lumMod val="50000"/>
                  </a:schemeClr>
                </a:solidFill>
                <a:effectLst/>
                <a:latin typeface="Times New Roman" pitchFamily="18" charset="0"/>
                <a:ea typeface="Calibri" pitchFamily="34" charset="0"/>
                <a:cs typeface="Times New Roman" pitchFamily="18" charset="0"/>
              </a:rPr>
              <a:t> </a:t>
            </a:r>
            <a:r>
              <a:rPr kumimoji="0" lang="en-US" sz="1400" b="0" i="0" u="none" strike="noStrike" cap="none" normalizeH="0" baseline="0" dirty="0" smtClean="0">
                <a:ln>
                  <a:noFill/>
                </a:ln>
                <a:solidFill>
                  <a:schemeClr val="accent4">
                    <a:lumMod val="50000"/>
                  </a:schemeClr>
                </a:solidFill>
                <a:effectLst/>
                <a:latin typeface="Times New Roman" pitchFamily="18" charset="0"/>
                <a:ea typeface="Calibri" pitchFamily="34" charset="0"/>
                <a:cs typeface="Times New Roman" pitchFamily="18" charset="0"/>
              </a:rPr>
              <a:t>II</a:t>
            </a:r>
            <a:r>
              <a:rPr kumimoji="0" lang="ru-RU" sz="1400" b="0" i="0" u="none" strike="noStrike" cap="none" normalizeH="0" baseline="0" dirty="0" smtClean="0">
                <a:ln>
                  <a:noFill/>
                </a:ln>
                <a:solidFill>
                  <a:schemeClr val="accent4">
                    <a:lumMod val="50000"/>
                  </a:schemeClr>
                </a:solidFill>
                <a:effectLst/>
                <a:latin typeface="Times New Roman" pitchFamily="18" charset="0"/>
                <a:ea typeface="Calibri" pitchFamily="34" charset="0"/>
                <a:cs typeface="Times New Roman" pitchFamily="18" charset="0"/>
              </a:rPr>
              <a:t> на сто рублей.</a:t>
            </a:r>
            <a:endParaRPr kumimoji="0" lang="ru-RU" sz="1400" b="0" i="0" u="none" strike="noStrike" cap="none" normalizeH="0" baseline="0" dirty="0" smtClean="0">
              <a:ln>
                <a:noFill/>
              </a:ln>
              <a:solidFill>
                <a:schemeClr val="accent4">
                  <a:lumMod val="50000"/>
                </a:schemeClr>
              </a:solidFill>
              <a:effectLst/>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4"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6" fill="hold">
                      <p:stCondLst>
                        <p:cond delay="indefinite"/>
                      </p:stCondLst>
                      <p:childTnLst>
                        <p:par>
                          <p:cTn id="17" fill="hold">
                            <p:stCondLst>
                              <p:cond delay="0"/>
                            </p:stCondLst>
                            <p:childTnLst>
                              <p:par>
                                <p:cTn id="18" presetID="15" presetClass="entr" presetSubtype="0" fill="hold" nodeType="clickEffect">
                                  <p:stCondLst>
                                    <p:cond delay="0"/>
                                  </p:stCondLst>
                                  <p:childTnLst>
                                    <p:set>
                                      <p:cBhvr>
                                        <p:cTn id="19" dur="1" fill="hold">
                                          <p:stCondLst>
                                            <p:cond delay="0"/>
                                          </p:stCondLst>
                                        </p:cTn>
                                        <p:tgtEl>
                                          <p:spTgt spid="8193"/>
                                        </p:tgtEl>
                                        <p:attrNameLst>
                                          <p:attrName>style.visibility</p:attrName>
                                        </p:attrNameLst>
                                      </p:cBhvr>
                                      <p:to>
                                        <p:strVal val="visible"/>
                                      </p:to>
                                    </p:set>
                                    <p:anim calcmode="lin" valueType="num">
                                      <p:cBhvr>
                                        <p:cTn id="20" dur="1000" fill="hold"/>
                                        <p:tgtEl>
                                          <p:spTgt spid="8193"/>
                                        </p:tgtEl>
                                        <p:attrNameLst>
                                          <p:attrName>ppt_w</p:attrName>
                                        </p:attrNameLst>
                                      </p:cBhvr>
                                      <p:tavLst>
                                        <p:tav tm="0">
                                          <p:val>
                                            <p:fltVal val="0"/>
                                          </p:val>
                                        </p:tav>
                                        <p:tav tm="100000">
                                          <p:val>
                                            <p:strVal val="#ppt_w"/>
                                          </p:val>
                                        </p:tav>
                                      </p:tavLst>
                                    </p:anim>
                                    <p:anim calcmode="lin" valueType="num">
                                      <p:cBhvr>
                                        <p:cTn id="21" dur="1000" fill="hold"/>
                                        <p:tgtEl>
                                          <p:spTgt spid="8193"/>
                                        </p:tgtEl>
                                        <p:attrNameLst>
                                          <p:attrName>ppt_h</p:attrName>
                                        </p:attrNameLst>
                                      </p:cBhvr>
                                      <p:tavLst>
                                        <p:tav tm="0">
                                          <p:val>
                                            <p:fltVal val="0"/>
                                          </p:val>
                                        </p:tav>
                                        <p:tav tm="100000">
                                          <p:val>
                                            <p:strVal val="#ppt_h"/>
                                          </p:val>
                                        </p:tav>
                                      </p:tavLst>
                                    </p:anim>
                                    <p:anim calcmode="lin" valueType="num">
                                      <p:cBhvr>
                                        <p:cTn id="22" dur="1000" fill="hold"/>
                                        <p:tgtEl>
                                          <p:spTgt spid="8193"/>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819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28596" y="214290"/>
            <a:ext cx="4329114" cy="6643710"/>
          </a:xfrm>
        </p:spPr>
        <p:txBody>
          <a:bodyPr>
            <a:normAutofit fontScale="70000" lnSpcReduction="20000"/>
          </a:bodyPr>
          <a:lstStyle/>
          <a:p>
            <a:r>
              <a:rPr lang="ru-RU" dirty="0" smtClean="0">
                <a:solidFill>
                  <a:schemeClr val="accent4">
                    <a:lumMod val="50000"/>
                  </a:schemeClr>
                </a:solidFill>
              </a:rPr>
              <a:t>Ни наличие водяных знаков, ни жестокие наказания , не останавливали умельцев заниматься подделкой денег. Не боялись они и смертной казни, так как за подделку денег по-прежнему  была </a:t>
            </a:r>
            <a:r>
              <a:rPr lang="ru-RU" dirty="0" err="1" smtClean="0">
                <a:solidFill>
                  <a:schemeClr val="accent4">
                    <a:lumMod val="50000"/>
                  </a:schemeClr>
                </a:solidFill>
              </a:rPr>
              <a:t>установленна</a:t>
            </a:r>
            <a:r>
              <a:rPr lang="ru-RU" dirty="0" smtClean="0">
                <a:solidFill>
                  <a:schemeClr val="accent4">
                    <a:lumMod val="50000"/>
                  </a:schemeClr>
                </a:solidFill>
              </a:rPr>
              <a:t>  смертная казнь. Всё это не спасало государство от фальшивок.  25-рублевую купюру переделывали в 75-рублевую, поэтому выпуск последних вскоре был прекращен. Государственные чиновники периодически докладывали Екатерине II об обнаружении в банках фальшивых денег. Правительство приняло дополнительные меры для обеспечения ассигнаций медной монетой. В 1775 году Сенат отклонил предложение о продаже меди за границу. В банках сосредоточилось медных денег на 20 </a:t>
            </a:r>
            <a:r>
              <a:rPr lang="ru-RU" dirty="0" err="1" smtClean="0">
                <a:solidFill>
                  <a:schemeClr val="accent4">
                    <a:lumMod val="50000"/>
                  </a:schemeClr>
                </a:solidFill>
              </a:rPr>
              <a:t>млн</a:t>
            </a:r>
            <a:r>
              <a:rPr lang="ru-RU" dirty="0" smtClean="0">
                <a:solidFill>
                  <a:schemeClr val="accent4">
                    <a:lumMod val="50000"/>
                  </a:schemeClr>
                </a:solidFill>
              </a:rPr>
              <a:t> рублей и, соответственно, на такую же сумму было выпущено ассигнаций. Продолжительное время  выпуска бумажных денег был стабильно.. </a:t>
            </a:r>
          </a:p>
          <a:p>
            <a:endParaRPr lang="ru-RU" dirty="0"/>
          </a:p>
        </p:txBody>
      </p:sp>
      <p:pic>
        <p:nvPicPr>
          <p:cNvPr id="7169" name="Рисунок 6"/>
          <p:cNvPicPr>
            <a:picLocks noChangeAspect="1" noChangeArrowheads="1"/>
          </p:cNvPicPr>
          <p:nvPr/>
        </p:nvPicPr>
        <p:blipFill>
          <a:blip r:embed="rId2"/>
          <a:srcRect/>
          <a:stretch>
            <a:fillRect/>
          </a:stretch>
        </p:blipFill>
        <p:spPr bwMode="auto">
          <a:xfrm>
            <a:off x="5357818" y="1142984"/>
            <a:ext cx="2571768" cy="2486025"/>
          </a:xfrm>
          <a:prstGeom prst="rect">
            <a:avLst/>
          </a:prstGeom>
          <a:noFill/>
          <a:ln w="9525">
            <a:noFill/>
            <a:miter lim="800000"/>
            <a:headEnd/>
            <a:tailEnd/>
          </a:ln>
        </p:spPr>
      </p:pic>
      <p:sp>
        <p:nvSpPr>
          <p:cNvPr id="7170" name="Rectangle 2"/>
          <p:cNvSpPr>
            <a:spLocks noChangeArrowheads="1"/>
          </p:cNvSpPr>
          <p:nvPr/>
        </p:nvSpPr>
        <p:spPr bwMode="auto">
          <a:xfrm>
            <a:off x="5072066" y="3929066"/>
            <a:ext cx="3571868"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accent4">
                    <a:lumMod val="50000"/>
                  </a:schemeClr>
                </a:solidFill>
                <a:effectLst/>
                <a:latin typeface="Times New Roman" pitchFamily="18" charset="0"/>
                <a:ea typeface="Calibri" pitchFamily="34" charset="0"/>
                <a:cs typeface="Times New Roman" pitchFamily="18" charset="0"/>
              </a:rPr>
              <a:t>Ассигнация достоинством в 5 рублей. 1769</a:t>
            </a:r>
            <a:r>
              <a:rPr kumimoji="0" lang="ru-RU"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2000"/>
                                        <p:tgtEl>
                                          <p:spTgt spid="3">
                                            <p:txEl>
                                              <p:pRg st="0" end="0"/>
                                            </p:txEl>
                                          </p:spTgt>
                                        </p:tgtEl>
                                      </p:cBhvr>
                                    </p:animEffect>
                                    <p:anim calcmode="lin" valueType="num">
                                      <p:cBhvr>
                                        <p:cTn id="16"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7"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8"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nodeType="clickEffect">
                                  <p:stCondLst>
                                    <p:cond delay="0"/>
                                  </p:stCondLst>
                                  <p:childTnLst>
                                    <p:set>
                                      <p:cBhvr>
                                        <p:cTn id="22" dur="1" fill="hold">
                                          <p:stCondLst>
                                            <p:cond delay="0"/>
                                          </p:stCondLst>
                                        </p:cTn>
                                        <p:tgtEl>
                                          <p:spTgt spid="7170">
                                            <p:txEl>
                                              <p:pRg st="0" end="0"/>
                                            </p:txEl>
                                          </p:spTgt>
                                        </p:tgtEl>
                                        <p:attrNameLst>
                                          <p:attrName>style.visibility</p:attrName>
                                        </p:attrNameLst>
                                      </p:cBhvr>
                                      <p:to>
                                        <p:strVal val="visible"/>
                                      </p:to>
                                    </p:set>
                                    <p:animEffect transition="in" filter="diamond(in)">
                                      <p:cBhvr>
                                        <p:cTn id="23" dur="2000"/>
                                        <p:tgtEl>
                                          <p:spTgt spid="7170">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5" presetClass="entr" presetSubtype="0" fill="hold" nodeType="clickEffect">
                                  <p:stCondLst>
                                    <p:cond delay="0"/>
                                  </p:stCondLst>
                                  <p:childTnLst>
                                    <p:set>
                                      <p:cBhvr>
                                        <p:cTn id="27" dur="1" fill="hold">
                                          <p:stCondLst>
                                            <p:cond delay="0"/>
                                          </p:stCondLst>
                                        </p:cTn>
                                        <p:tgtEl>
                                          <p:spTgt spid="7169"/>
                                        </p:tgtEl>
                                        <p:attrNameLst>
                                          <p:attrName>style.visibility</p:attrName>
                                        </p:attrNameLst>
                                      </p:cBhvr>
                                      <p:to>
                                        <p:strVal val="visible"/>
                                      </p:to>
                                    </p:set>
                                    <p:anim calcmode="lin" valueType="num">
                                      <p:cBhvr>
                                        <p:cTn id="28" dur="1000" fill="hold"/>
                                        <p:tgtEl>
                                          <p:spTgt spid="7169"/>
                                        </p:tgtEl>
                                        <p:attrNameLst>
                                          <p:attrName>ppt_w</p:attrName>
                                        </p:attrNameLst>
                                      </p:cBhvr>
                                      <p:tavLst>
                                        <p:tav tm="0">
                                          <p:val>
                                            <p:fltVal val="0"/>
                                          </p:val>
                                        </p:tav>
                                        <p:tav tm="100000">
                                          <p:val>
                                            <p:strVal val="#ppt_w"/>
                                          </p:val>
                                        </p:tav>
                                      </p:tavLst>
                                    </p:anim>
                                    <p:anim calcmode="lin" valueType="num">
                                      <p:cBhvr>
                                        <p:cTn id="29" dur="1000" fill="hold"/>
                                        <p:tgtEl>
                                          <p:spTgt spid="7169"/>
                                        </p:tgtEl>
                                        <p:attrNameLst>
                                          <p:attrName>ppt_h</p:attrName>
                                        </p:attrNameLst>
                                      </p:cBhvr>
                                      <p:tavLst>
                                        <p:tav tm="0">
                                          <p:val>
                                            <p:fltVal val="0"/>
                                          </p:val>
                                        </p:tav>
                                        <p:tav tm="100000">
                                          <p:val>
                                            <p:strVal val="#ppt_h"/>
                                          </p:val>
                                        </p:tav>
                                      </p:tavLst>
                                    </p:anim>
                                    <p:anim calcmode="lin" valueType="num">
                                      <p:cBhvr>
                                        <p:cTn id="30" dur="1000" fill="hold"/>
                                        <p:tgtEl>
                                          <p:spTgt spid="7169"/>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716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7467600" cy="1000108"/>
          </a:xfrm>
        </p:spPr>
        <p:txBody>
          <a:bodyPr/>
          <a:lstStyle/>
          <a:p>
            <a:r>
              <a:rPr lang="ru-RU" dirty="0" smtClean="0">
                <a:solidFill>
                  <a:srgbClr val="FFC000"/>
                </a:solidFill>
              </a:rPr>
              <a:t>2.9.  Экономические проблемы.</a:t>
            </a:r>
            <a:endParaRPr lang="ru-RU" dirty="0">
              <a:solidFill>
                <a:srgbClr val="FFC000"/>
              </a:solidFill>
            </a:endParaRPr>
          </a:p>
        </p:txBody>
      </p:sp>
      <p:sp>
        <p:nvSpPr>
          <p:cNvPr id="3" name="Содержимое 2"/>
          <p:cNvSpPr>
            <a:spLocks noGrp="1"/>
          </p:cNvSpPr>
          <p:nvPr>
            <p:ph sz="quarter" idx="1"/>
          </p:nvPr>
        </p:nvSpPr>
        <p:spPr>
          <a:xfrm>
            <a:off x="142844" y="1000108"/>
            <a:ext cx="8715436" cy="5857892"/>
          </a:xfrm>
        </p:spPr>
        <p:txBody>
          <a:bodyPr>
            <a:normAutofit fontScale="62500" lnSpcReduction="20000"/>
          </a:bodyPr>
          <a:lstStyle/>
          <a:p>
            <a:r>
              <a:rPr lang="ru-RU" dirty="0" smtClean="0">
                <a:solidFill>
                  <a:schemeClr val="accent4">
                    <a:lumMod val="50000"/>
                  </a:schemeClr>
                </a:solidFill>
              </a:rPr>
              <a:t>В нашем исследовании по этой </a:t>
            </a:r>
            <a:r>
              <a:rPr lang="ru-RU" dirty="0" err="1" smtClean="0">
                <a:solidFill>
                  <a:schemeClr val="accent4">
                    <a:lumMod val="50000"/>
                  </a:schemeClr>
                </a:solidFill>
              </a:rPr>
              <a:t>теме,мы</a:t>
            </a:r>
            <a:r>
              <a:rPr lang="ru-RU" dirty="0" smtClean="0">
                <a:solidFill>
                  <a:schemeClr val="accent4">
                    <a:lumMod val="50000"/>
                  </a:schemeClr>
                </a:solidFill>
              </a:rPr>
              <a:t> обнаружили, что экономические проблемы, не обходили и правление во времена  Екатерины Второй.. В 80-х годах в связи с русско-турецкой войной, основательно подорвавшей бюджет страны, выпуск ассигнаций стал увеличиваться. Попытка стабилизировать положение при помощи внешних займов лишь увеличила расходы. Не найдя других средств выхода из кризиса, государство начало неограниченное печатание ассигнаций в соответствии с проектом Андрея Шувалов Вскоре в связи с хроническим дефицитом государственного бюджета директор Ассигнационного банка граф А.П. Шувалов разработал план пополнения казны, предложив увеличить выпуск ассигнаций до 100 млн. рублей и связать их обращение с кредитными операциями, что, по его мнению, должно было обеспечить покупательскую способность ассигнаций. План Шувалова предусматривал выдачу из вновь выпускаемых денег 17,5 млн. рублей дворянству в качестве ипотечных (т.е. под залог недвижимости) ссуд сроком на 20 лет под 8% готовых и 11 млн. городам под 7% годовых сроком на 22 года. Предполагалось, что казна получит от этой операции более 19 млн. рублей </a:t>
            </a:r>
            <a:r>
              <a:rPr lang="ru-RU" dirty="0" err="1" smtClean="0">
                <a:solidFill>
                  <a:schemeClr val="accent4">
                    <a:lumMod val="50000"/>
                  </a:schemeClr>
                </a:solidFill>
              </a:rPr>
              <a:t>прибыли.Данный</a:t>
            </a:r>
            <a:r>
              <a:rPr lang="ru-RU" dirty="0" smtClean="0">
                <a:solidFill>
                  <a:schemeClr val="accent4">
                    <a:lumMod val="50000"/>
                  </a:schemeClr>
                </a:solidFill>
              </a:rPr>
              <a:t> план встретил решительное возражение генерал-прокурора Вяземского, считавшего, что выпуск дополнительно ассигнаций на 50 млн. рублей без увеличения их металлического покрытия (медью, серебром, золотом) приведет к финансовому краху государства. Однако Екатерина II одобрила предложения  Шувалова и манифестом от 28 июня 1786 года повелевалось довести выпуск ассигнаций до 100 млн. рублей. Этим же манифестом введены в обращение знаки новых номиналов: 10 рублей, печатавшиеся на красной бумаге и 5 рублей - на синей (отсюда берут начало народные термины 10 рублей - «красненькая», 5 рублей - «синенькая», причем эта цветовая традиция сохранилась до наших дней). Выпуск мелких номиналов должен был способствовать распространению обращения ассигнаций в широких слоях населения и тем самым вытеснению металлических денег, которые постепенно все более и более начинали принимать характер товара, тогда как ассигнации, наоборот, постепенно становились кредитными денежными знаками. </a:t>
            </a:r>
          </a:p>
          <a:p>
            <a:endParaRPr lang="ru-RU" dirty="0">
              <a:solidFill>
                <a:schemeClr val="accent4">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4"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401080" cy="654032"/>
          </a:xfrm>
        </p:spPr>
        <p:txBody>
          <a:bodyPr>
            <a:normAutofit fontScale="90000"/>
          </a:bodyPr>
          <a:lstStyle/>
          <a:p>
            <a:r>
              <a:rPr lang="ru-RU" dirty="0" smtClean="0">
                <a:solidFill>
                  <a:srgbClr val="FFC000"/>
                </a:solidFill>
              </a:rPr>
              <a:t/>
            </a:r>
            <a:br>
              <a:rPr lang="ru-RU" dirty="0" smtClean="0">
                <a:solidFill>
                  <a:srgbClr val="FFC000"/>
                </a:solidFill>
              </a:rPr>
            </a:br>
            <a:r>
              <a:rPr lang="ru-RU" dirty="0" smtClean="0">
                <a:solidFill>
                  <a:srgbClr val="FFC000"/>
                </a:solidFill>
              </a:rPr>
              <a:t>Таблица № 1   Банкноты при Екатерине Второй.</a:t>
            </a:r>
            <a:endParaRPr lang="ru-RU" dirty="0">
              <a:solidFill>
                <a:srgbClr val="FFC000"/>
              </a:solidFill>
            </a:endParaRPr>
          </a:p>
        </p:txBody>
      </p:sp>
      <p:graphicFrame>
        <p:nvGraphicFramePr>
          <p:cNvPr id="4" name="Таблица 3"/>
          <p:cNvGraphicFramePr>
            <a:graphicFrameLocks noGrp="1"/>
          </p:cNvGraphicFramePr>
          <p:nvPr/>
        </p:nvGraphicFramePr>
        <p:xfrm>
          <a:off x="285720" y="1000108"/>
          <a:ext cx="8001057" cy="5447518"/>
        </p:xfrm>
        <a:graphic>
          <a:graphicData uri="http://schemas.openxmlformats.org/drawingml/2006/table">
            <a:tbl>
              <a:tblPr/>
              <a:tblGrid>
                <a:gridCol w="1249765"/>
                <a:gridCol w="1188957"/>
                <a:gridCol w="1188957"/>
                <a:gridCol w="1308973"/>
                <a:gridCol w="3064405"/>
              </a:tblGrid>
              <a:tr h="1253636">
                <a:tc>
                  <a:txBody>
                    <a:bodyPr/>
                    <a:lstStyle/>
                    <a:p>
                      <a:pPr algn="ctr">
                        <a:lnSpc>
                          <a:spcPct val="150000"/>
                        </a:lnSpc>
                        <a:spcAft>
                          <a:spcPts val="0"/>
                        </a:spcAft>
                      </a:pPr>
                      <a:r>
                        <a:rPr lang="ru-RU" sz="900" b="1" dirty="0">
                          <a:solidFill>
                            <a:schemeClr val="accent4">
                              <a:lumMod val="50000"/>
                            </a:schemeClr>
                          </a:solidFill>
                          <a:latin typeface="Times New Roman"/>
                          <a:ea typeface="Calibri"/>
                          <a:cs typeface="Times New Roman"/>
                        </a:rPr>
                        <a:t>Банкнота</a:t>
                      </a:r>
                      <a:endParaRPr lang="ru-RU" sz="900" dirty="0">
                        <a:solidFill>
                          <a:schemeClr val="accent4">
                            <a:lumMod val="50000"/>
                          </a:schemeClr>
                        </a:solidFill>
                        <a:latin typeface="Calibri"/>
                        <a:ea typeface="Calibri"/>
                        <a:cs typeface="Times New Roman"/>
                      </a:endParaRPr>
                    </a:p>
                  </a:txBody>
                  <a:tcPr marL="53034" marR="530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900" b="1" dirty="0">
                          <a:solidFill>
                            <a:schemeClr val="accent4">
                              <a:lumMod val="50000"/>
                            </a:schemeClr>
                          </a:solidFill>
                          <a:latin typeface="Times New Roman"/>
                          <a:ea typeface="Calibri"/>
                          <a:cs typeface="Times New Roman"/>
                        </a:rPr>
                        <a:t>Цвет</a:t>
                      </a:r>
                      <a:endParaRPr lang="ru-RU" sz="900" dirty="0">
                        <a:solidFill>
                          <a:schemeClr val="accent4">
                            <a:lumMod val="50000"/>
                          </a:schemeClr>
                        </a:solidFill>
                        <a:latin typeface="Calibri"/>
                        <a:ea typeface="Calibri"/>
                        <a:cs typeface="Times New Roman"/>
                      </a:endParaRPr>
                    </a:p>
                  </a:txBody>
                  <a:tcPr marL="53034" marR="530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900" b="1" dirty="0">
                          <a:solidFill>
                            <a:schemeClr val="accent4">
                              <a:lumMod val="50000"/>
                            </a:schemeClr>
                          </a:solidFill>
                          <a:latin typeface="Times New Roman"/>
                          <a:ea typeface="Calibri"/>
                          <a:cs typeface="Times New Roman"/>
                        </a:rPr>
                        <a:t>Номинал</a:t>
                      </a:r>
                      <a:endParaRPr lang="ru-RU" sz="900" dirty="0">
                        <a:solidFill>
                          <a:schemeClr val="accent4">
                            <a:lumMod val="50000"/>
                          </a:schemeClr>
                        </a:solidFill>
                        <a:latin typeface="Calibri"/>
                        <a:ea typeface="Calibri"/>
                        <a:cs typeface="Times New Roman"/>
                      </a:endParaRPr>
                    </a:p>
                  </a:txBody>
                  <a:tcPr marL="53034" marR="530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900" b="1" dirty="0">
                          <a:solidFill>
                            <a:schemeClr val="accent4">
                              <a:lumMod val="50000"/>
                            </a:schemeClr>
                          </a:solidFill>
                          <a:latin typeface="Times New Roman"/>
                          <a:ea typeface="Calibri"/>
                          <a:cs typeface="Times New Roman"/>
                        </a:rPr>
                        <a:t>Подлинность банкнот</a:t>
                      </a:r>
                      <a:endParaRPr lang="ru-RU" sz="900" dirty="0">
                        <a:solidFill>
                          <a:schemeClr val="accent4">
                            <a:lumMod val="50000"/>
                          </a:schemeClr>
                        </a:solidFill>
                        <a:latin typeface="Calibri"/>
                        <a:ea typeface="Calibri"/>
                        <a:cs typeface="Times New Roman"/>
                      </a:endParaRPr>
                    </a:p>
                  </a:txBody>
                  <a:tcPr marL="53034" marR="530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900" b="1" dirty="0">
                          <a:solidFill>
                            <a:schemeClr val="accent4">
                              <a:lumMod val="50000"/>
                            </a:schemeClr>
                          </a:solidFill>
                          <a:latin typeface="Times New Roman"/>
                          <a:ea typeface="Calibri"/>
                          <a:cs typeface="Times New Roman"/>
                        </a:rPr>
                        <a:t>Изображение</a:t>
                      </a:r>
                      <a:endParaRPr lang="ru-RU" sz="900" dirty="0">
                        <a:solidFill>
                          <a:schemeClr val="accent4">
                            <a:lumMod val="50000"/>
                          </a:schemeClr>
                        </a:solidFill>
                        <a:latin typeface="Calibri"/>
                        <a:ea typeface="Calibri"/>
                        <a:cs typeface="Times New Roman"/>
                      </a:endParaRPr>
                    </a:p>
                  </a:txBody>
                  <a:tcPr marL="53034" marR="530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75256">
                <a:tc>
                  <a:txBody>
                    <a:bodyPr/>
                    <a:lstStyle/>
                    <a:p>
                      <a:pPr algn="l">
                        <a:lnSpc>
                          <a:spcPct val="150000"/>
                        </a:lnSpc>
                        <a:spcAft>
                          <a:spcPts val="0"/>
                        </a:spcAft>
                      </a:pPr>
                      <a:r>
                        <a:rPr lang="ru-RU" sz="900" dirty="0">
                          <a:solidFill>
                            <a:schemeClr val="accent4">
                              <a:lumMod val="50000"/>
                            </a:schemeClr>
                          </a:solidFill>
                          <a:latin typeface="Times New Roman"/>
                          <a:ea typeface="Calibri"/>
                          <a:cs typeface="Times New Roman"/>
                        </a:rPr>
                        <a:t>5 рублей</a:t>
                      </a:r>
                      <a:endParaRPr lang="ru-RU" sz="900" dirty="0">
                        <a:solidFill>
                          <a:schemeClr val="accent4">
                            <a:lumMod val="50000"/>
                          </a:schemeClr>
                        </a:solidFill>
                        <a:latin typeface="Calibri"/>
                        <a:ea typeface="Calibri"/>
                        <a:cs typeface="Times New Roman"/>
                      </a:endParaRPr>
                    </a:p>
                  </a:txBody>
                  <a:tcPr marL="53034" marR="530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900" dirty="0">
                          <a:solidFill>
                            <a:schemeClr val="accent4">
                              <a:lumMod val="50000"/>
                            </a:schemeClr>
                          </a:solidFill>
                          <a:latin typeface="Times New Roman"/>
                          <a:ea typeface="Calibri"/>
                          <a:cs typeface="Times New Roman"/>
                        </a:rPr>
                        <a:t>синий</a:t>
                      </a:r>
                      <a:endParaRPr lang="ru-RU" sz="900" dirty="0">
                        <a:solidFill>
                          <a:schemeClr val="accent4">
                            <a:lumMod val="50000"/>
                          </a:schemeClr>
                        </a:solidFill>
                        <a:latin typeface="Calibri"/>
                        <a:ea typeface="Calibri"/>
                        <a:cs typeface="Times New Roman"/>
                      </a:endParaRPr>
                    </a:p>
                  </a:txBody>
                  <a:tcPr marL="53034" marR="530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900" dirty="0">
                          <a:solidFill>
                            <a:schemeClr val="accent4">
                              <a:lumMod val="50000"/>
                            </a:schemeClr>
                          </a:solidFill>
                          <a:latin typeface="Times New Roman"/>
                          <a:ea typeface="Calibri"/>
                          <a:cs typeface="Times New Roman"/>
                        </a:rPr>
                        <a:t>1 раз текстом</a:t>
                      </a:r>
                      <a:endParaRPr lang="ru-RU" sz="900" dirty="0">
                        <a:solidFill>
                          <a:schemeClr val="accent4">
                            <a:lumMod val="50000"/>
                          </a:schemeClr>
                        </a:solidFill>
                        <a:latin typeface="Calibri"/>
                        <a:ea typeface="Calibri"/>
                        <a:cs typeface="Times New Roman"/>
                      </a:endParaRPr>
                    </a:p>
                  </a:txBody>
                  <a:tcPr marL="53034" marR="530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900" dirty="0">
                          <a:solidFill>
                            <a:schemeClr val="accent4">
                              <a:lumMod val="50000"/>
                            </a:schemeClr>
                          </a:solidFill>
                          <a:latin typeface="Times New Roman"/>
                          <a:ea typeface="Calibri"/>
                          <a:cs typeface="Times New Roman"/>
                        </a:rPr>
                        <a:t>1 подпись на оборотной стороне</a:t>
                      </a:r>
                      <a:endParaRPr lang="ru-RU" sz="900" dirty="0">
                        <a:solidFill>
                          <a:schemeClr val="accent4">
                            <a:lumMod val="50000"/>
                          </a:schemeClr>
                        </a:solidFill>
                        <a:latin typeface="Calibri"/>
                        <a:ea typeface="Calibri"/>
                        <a:cs typeface="Times New Roman"/>
                      </a:endParaRPr>
                    </a:p>
                  </a:txBody>
                  <a:tcPr marL="53034" marR="530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ru-RU" sz="900" dirty="0">
                        <a:latin typeface="Times New Roman"/>
                        <a:ea typeface="Calibri"/>
                        <a:cs typeface="Times New Roman"/>
                      </a:endParaRPr>
                    </a:p>
                  </a:txBody>
                  <a:tcPr marL="53034" marR="530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8694">
                <a:tc>
                  <a:txBody>
                    <a:bodyPr/>
                    <a:lstStyle/>
                    <a:p>
                      <a:pPr algn="l">
                        <a:lnSpc>
                          <a:spcPct val="150000"/>
                        </a:lnSpc>
                        <a:spcAft>
                          <a:spcPts val="0"/>
                        </a:spcAft>
                      </a:pPr>
                      <a:r>
                        <a:rPr lang="ru-RU" sz="900" dirty="0">
                          <a:solidFill>
                            <a:schemeClr val="accent4">
                              <a:lumMod val="50000"/>
                            </a:schemeClr>
                          </a:solidFill>
                          <a:latin typeface="Times New Roman"/>
                          <a:ea typeface="Calibri"/>
                          <a:cs typeface="Times New Roman"/>
                        </a:rPr>
                        <a:t>10 рублей</a:t>
                      </a:r>
                      <a:endParaRPr lang="ru-RU" sz="900" dirty="0">
                        <a:solidFill>
                          <a:schemeClr val="accent4">
                            <a:lumMod val="50000"/>
                          </a:schemeClr>
                        </a:solidFill>
                        <a:latin typeface="Calibri"/>
                        <a:ea typeface="Calibri"/>
                        <a:cs typeface="Times New Roman"/>
                      </a:endParaRPr>
                    </a:p>
                  </a:txBody>
                  <a:tcPr marL="53034" marR="530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900" dirty="0">
                          <a:solidFill>
                            <a:schemeClr val="accent4">
                              <a:lumMod val="50000"/>
                            </a:schemeClr>
                          </a:solidFill>
                          <a:latin typeface="Times New Roman"/>
                          <a:ea typeface="Calibri"/>
                          <a:cs typeface="Times New Roman"/>
                        </a:rPr>
                        <a:t>красный</a:t>
                      </a:r>
                      <a:endParaRPr lang="ru-RU" sz="900" dirty="0">
                        <a:solidFill>
                          <a:schemeClr val="accent4">
                            <a:lumMod val="50000"/>
                          </a:schemeClr>
                        </a:solidFill>
                        <a:latin typeface="Calibri"/>
                        <a:ea typeface="Calibri"/>
                        <a:cs typeface="Times New Roman"/>
                      </a:endParaRPr>
                    </a:p>
                  </a:txBody>
                  <a:tcPr marL="53034" marR="530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900" dirty="0">
                          <a:solidFill>
                            <a:schemeClr val="accent4">
                              <a:lumMod val="50000"/>
                            </a:schemeClr>
                          </a:solidFill>
                          <a:latin typeface="Times New Roman"/>
                          <a:ea typeface="Calibri"/>
                          <a:cs typeface="Times New Roman"/>
                        </a:rPr>
                        <a:t>1 раз текстом</a:t>
                      </a:r>
                      <a:endParaRPr lang="ru-RU" sz="900" dirty="0">
                        <a:solidFill>
                          <a:schemeClr val="accent4">
                            <a:lumMod val="50000"/>
                          </a:schemeClr>
                        </a:solidFill>
                        <a:latin typeface="Calibri"/>
                        <a:ea typeface="Calibri"/>
                        <a:cs typeface="Times New Roman"/>
                      </a:endParaRPr>
                    </a:p>
                  </a:txBody>
                  <a:tcPr marL="53034" marR="530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900" dirty="0">
                          <a:solidFill>
                            <a:schemeClr val="accent4">
                              <a:lumMod val="50000"/>
                            </a:schemeClr>
                          </a:solidFill>
                          <a:latin typeface="Times New Roman"/>
                          <a:ea typeface="Calibri"/>
                          <a:cs typeface="Times New Roman"/>
                        </a:rPr>
                        <a:t>1 подпись на оборотной стороне</a:t>
                      </a:r>
                      <a:endParaRPr lang="ru-RU" sz="900" dirty="0">
                        <a:solidFill>
                          <a:schemeClr val="accent4">
                            <a:lumMod val="50000"/>
                          </a:schemeClr>
                        </a:solidFill>
                        <a:latin typeface="Calibri"/>
                        <a:ea typeface="Calibri"/>
                        <a:cs typeface="Times New Roman"/>
                      </a:endParaRPr>
                    </a:p>
                  </a:txBody>
                  <a:tcPr marL="53034" marR="530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ru-RU" sz="900" dirty="0">
                        <a:latin typeface="Times New Roman"/>
                        <a:ea typeface="Calibri"/>
                        <a:cs typeface="Times New Roman"/>
                      </a:endParaRPr>
                    </a:p>
                  </a:txBody>
                  <a:tcPr marL="53034" marR="530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9350">
                <a:tc>
                  <a:txBody>
                    <a:bodyPr/>
                    <a:lstStyle/>
                    <a:p>
                      <a:pPr algn="l">
                        <a:lnSpc>
                          <a:spcPct val="150000"/>
                        </a:lnSpc>
                        <a:spcAft>
                          <a:spcPts val="0"/>
                        </a:spcAft>
                      </a:pPr>
                      <a:r>
                        <a:rPr lang="ru-RU" sz="900" dirty="0">
                          <a:solidFill>
                            <a:schemeClr val="accent4">
                              <a:lumMod val="50000"/>
                            </a:schemeClr>
                          </a:solidFill>
                          <a:latin typeface="Times New Roman"/>
                          <a:ea typeface="Calibri"/>
                          <a:cs typeface="Times New Roman"/>
                        </a:rPr>
                        <a:t>25 рублей</a:t>
                      </a:r>
                      <a:endParaRPr lang="ru-RU" sz="900" dirty="0">
                        <a:solidFill>
                          <a:schemeClr val="accent4">
                            <a:lumMod val="50000"/>
                          </a:schemeClr>
                        </a:solidFill>
                        <a:latin typeface="Calibri"/>
                        <a:ea typeface="Calibri"/>
                        <a:cs typeface="Times New Roman"/>
                      </a:endParaRPr>
                    </a:p>
                  </a:txBody>
                  <a:tcPr marL="53034" marR="530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900" dirty="0">
                          <a:solidFill>
                            <a:schemeClr val="accent4">
                              <a:lumMod val="50000"/>
                            </a:schemeClr>
                          </a:solidFill>
                          <a:latin typeface="Times New Roman"/>
                          <a:ea typeface="Calibri"/>
                          <a:cs typeface="Times New Roman"/>
                        </a:rPr>
                        <a:t>белый</a:t>
                      </a:r>
                      <a:endParaRPr lang="ru-RU" sz="900" dirty="0">
                        <a:solidFill>
                          <a:schemeClr val="accent4">
                            <a:lumMod val="50000"/>
                          </a:schemeClr>
                        </a:solidFill>
                        <a:latin typeface="Calibri"/>
                        <a:ea typeface="Calibri"/>
                        <a:cs typeface="Times New Roman"/>
                      </a:endParaRPr>
                    </a:p>
                  </a:txBody>
                  <a:tcPr marL="53034" marR="530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900" dirty="0">
                          <a:solidFill>
                            <a:schemeClr val="accent4">
                              <a:lumMod val="50000"/>
                            </a:schemeClr>
                          </a:solidFill>
                          <a:latin typeface="Times New Roman"/>
                          <a:ea typeface="Calibri"/>
                          <a:cs typeface="Times New Roman"/>
                        </a:rPr>
                        <a:t>1 раз текстом</a:t>
                      </a:r>
                      <a:endParaRPr lang="ru-RU" sz="900" dirty="0">
                        <a:solidFill>
                          <a:schemeClr val="accent4">
                            <a:lumMod val="50000"/>
                          </a:schemeClr>
                        </a:solidFill>
                        <a:latin typeface="Calibri"/>
                        <a:ea typeface="Calibri"/>
                        <a:cs typeface="Times New Roman"/>
                      </a:endParaRPr>
                    </a:p>
                  </a:txBody>
                  <a:tcPr marL="53034" marR="530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900" dirty="0">
                          <a:solidFill>
                            <a:schemeClr val="accent4">
                              <a:lumMod val="50000"/>
                            </a:schemeClr>
                          </a:solidFill>
                          <a:latin typeface="Times New Roman"/>
                          <a:ea typeface="Calibri"/>
                          <a:cs typeface="Times New Roman"/>
                        </a:rPr>
                        <a:t>3 подписи  </a:t>
                      </a:r>
                      <a:endParaRPr lang="ru-RU" sz="900" dirty="0">
                        <a:solidFill>
                          <a:schemeClr val="accent4">
                            <a:lumMod val="50000"/>
                          </a:schemeClr>
                        </a:solidFill>
                        <a:latin typeface="Calibri"/>
                        <a:ea typeface="Calibri"/>
                        <a:cs typeface="Times New Roman"/>
                      </a:endParaRPr>
                    </a:p>
                  </a:txBody>
                  <a:tcPr marL="53034" marR="530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900" dirty="0">
                          <a:solidFill>
                            <a:schemeClr val="accent4">
                              <a:lumMod val="50000"/>
                            </a:schemeClr>
                          </a:solidFill>
                          <a:latin typeface="Times New Roman"/>
                          <a:ea typeface="Calibri"/>
                          <a:cs typeface="Times New Roman"/>
                        </a:rPr>
                        <a:t>Двуглавый орел</a:t>
                      </a:r>
                      <a:endParaRPr lang="ru-RU" sz="900" dirty="0">
                        <a:solidFill>
                          <a:schemeClr val="accent4">
                            <a:lumMod val="50000"/>
                          </a:schemeClr>
                        </a:solidFill>
                        <a:latin typeface="Calibri"/>
                        <a:ea typeface="Calibri"/>
                        <a:cs typeface="Times New Roman"/>
                      </a:endParaRPr>
                    </a:p>
                  </a:txBody>
                  <a:tcPr marL="53034" marR="530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012">
                <a:tc>
                  <a:txBody>
                    <a:bodyPr/>
                    <a:lstStyle/>
                    <a:p>
                      <a:pPr algn="l">
                        <a:lnSpc>
                          <a:spcPct val="150000"/>
                        </a:lnSpc>
                        <a:spcAft>
                          <a:spcPts val="0"/>
                        </a:spcAft>
                      </a:pPr>
                      <a:r>
                        <a:rPr lang="ru-RU" sz="900" dirty="0">
                          <a:solidFill>
                            <a:schemeClr val="accent4">
                              <a:lumMod val="50000"/>
                            </a:schemeClr>
                          </a:solidFill>
                          <a:latin typeface="Times New Roman"/>
                          <a:ea typeface="Calibri"/>
                          <a:cs typeface="Times New Roman"/>
                        </a:rPr>
                        <a:t>50 рублей</a:t>
                      </a:r>
                      <a:endParaRPr lang="ru-RU" sz="900" dirty="0">
                        <a:solidFill>
                          <a:schemeClr val="accent4">
                            <a:lumMod val="50000"/>
                          </a:schemeClr>
                        </a:solidFill>
                        <a:latin typeface="Calibri"/>
                        <a:ea typeface="Calibri"/>
                        <a:cs typeface="Times New Roman"/>
                      </a:endParaRPr>
                    </a:p>
                  </a:txBody>
                  <a:tcPr marL="53034" marR="530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900" dirty="0">
                          <a:solidFill>
                            <a:schemeClr val="accent4">
                              <a:lumMod val="50000"/>
                            </a:schemeClr>
                          </a:solidFill>
                          <a:latin typeface="Times New Roman"/>
                          <a:ea typeface="Calibri"/>
                          <a:cs typeface="Times New Roman"/>
                        </a:rPr>
                        <a:t>белый</a:t>
                      </a:r>
                      <a:endParaRPr lang="ru-RU" sz="900" dirty="0">
                        <a:solidFill>
                          <a:schemeClr val="accent4">
                            <a:lumMod val="50000"/>
                          </a:schemeClr>
                        </a:solidFill>
                        <a:latin typeface="Calibri"/>
                        <a:ea typeface="Calibri"/>
                        <a:cs typeface="Times New Roman"/>
                      </a:endParaRPr>
                    </a:p>
                  </a:txBody>
                  <a:tcPr marL="53034" marR="530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900" dirty="0">
                          <a:solidFill>
                            <a:schemeClr val="accent4">
                              <a:lumMod val="50000"/>
                            </a:schemeClr>
                          </a:solidFill>
                          <a:latin typeface="Times New Roman"/>
                          <a:ea typeface="Calibri"/>
                          <a:cs typeface="Times New Roman"/>
                        </a:rPr>
                        <a:t>1 раз текстом</a:t>
                      </a:r>
                      <a:endParaRPr lang="ru-RU" sz="900" dirty="0">
                        <a:solidFill>
                          <a:schemeClr val="accent4">
                            <a:lumMod val="50000"/>
                          </a:schemeClr>
                        </a:solidFill>
                        <a:latin typeface="Calibri"/>
                        <a:ea typeface="Calibri"/>
                        <a:cs typeface="Times New Roman"/>
                      </a:endParaRPr>
                    </a:p>
                  </a:txBody>
                  <a:tcPr marL="53034" marR="530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900" dirty="0">
                          <a:solidFill>
                            <a:schemeClr val="accent4">
                              <a:lumMod val="50000"/>
                            </a:schemeClr>
                          </a:solidFill>
                          <a:latin typeface="Times New Roman"/>
                          <a:ea typeface="Calibri"/>
                          <a:cs typeface="Times New Roman"/>
                        </a:rPr>
                        <a:t>3 подписи </a:t>
                      </a:r>
                      <a:endParaRPr lang="ru-RU" sz="900" dirty="0">
                        <a:solidFill>
                          <a:schemeClr val="accent4">
                            <a:lumMod val="50000"/>
                          </a:schemeClr>
                        </a:solidFill>
                        <a:latin typeface="Calibri"/>
                        <a:ea typeface="Calibri"/>
                        <a:cs typeface="Times New Roman"/>
                      </a:endParaRPr>
                    </a:p>
                  </a:txBody>
                  <a:tcPr marL="53034" marR="530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900" dirty="0">
                          <a:solidFill>
                            <a:schemeClr val="accent4">
                              <a:lumMod val="50000"/>
                            </a:schemeClr>
                          </a:solidFill>
                          <a:latin typeface="Times New Roman"/>
                          <a:ea typeface="Calibri"/>
                          <a:cs typeface="Times New Roman"/>
                        </a:rPr>
                        <a:t>Двуглавый орел</a:t>
                      </a:r>
                      <a:endParaRPr lang="ru-RU" sz="900" dirty="0">
                        <a:solidFill>
                          <a:schemeClr val="accent4">
                            <a:lumMod val="50000"/>
                          </a:schemeClr>
                        </a:solidFill>
                        <a:latin typeface="Calibri"/>
                        <a:ea typeface="Calibri"/>
                        <a:cs typeface="Times New Roman"/>
                      </a:endParaRPr>
                    </a:p>
                  </a:txBody>
                  <a:tcPr marL="53034" marR="530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71570">
                <a:tc>
                  <a:txBody>
                    <a:bodyPr/>
                    <a:lstStyle/>
                    <a:p>
                      <a:pPr algn="l">
                        <a:lnSpc>
                          <a:spcPct val="150000"/>
                        </a:lnSpc>
                        <a:spcAft>
                          <a:spcPts val="0"/>
                        </a:spcAft>
                      </a:pPr>
                      <a:r>
                        <a:rPr lang="ru-RU" sz="900" dirty="0">
                          <a:solidFill>
                            <a:schemeClr val="accent4">
                              <a:lumMod val="50000"/>
                            </a:schemeClr>
                          </a:solidFill>
                          <a:latin typeface="Times New Roman"/>
                          <a:ea typeface="Calibri"/>
                          <a:cs typeface="Times New Roman"/>
                        </a:rPr>
                        <a:t>100 рублей</a:t>
                      </a:r>
                      <a:endParaRPr lang="ru-RU" sz="900" dirty="0">
                        <a:solidFill>
                          <a:schemeClr val="accent4">
                            <a:lumMod val="50000"/>
                          </a:schemeClr>
                        </a:solidFill>
                        <a:latin typeface="Calibri"/>
                        <a:ea typeface="Calibri"/>
                        <a:cs typeface="Times New Roman"/>
                      </a:endParaRPr>
                    </a:p>
                  </a:txBody>
                  <a:tcPr marL="53034" marR="530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900" dirty="0">
                          <a:solidFill>
                            <a:schemeClr val="accent4">
                              <a:lumMod val="50000"/>
                            </a:schemeClr>
                          </a:solidFill>
                          <a:latin typeface="Times New Roman"/>
                          <a:ea typeface="Calibri"/>
                          <a:cs typeface="Times New Roman"/>
                        </a:rPr>
                        <a:t>белый</a:t>
                      </a:r>
                      <a:endParaRPr lang="ru-RU" sz="900" dirty="0">
                        <a:solidFill>
                          <a:schemeClr val="accent4">
                            <a:lumMod val="50000"/>
                          </a:schemeClr>
                        </a:solidFill>
                        <a:latin typeface="Calibri"/>
                        <a:ea typeface="Calibri"/>
                        <a:cs typeface="Times New Roman"/>
                      </a:endParaRPr>
                    </a:p>
                  </a:txBody>
                  <a:tcPr marL="53034" marR="530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900" dirty="0">
                          <a:solidFill>
                            <a:schemeClr val="accent4">
                              <a:lumMod val="50000"/>
                            </a:schemeClr>
                          </a:solidFill>
                          <a:latin typeface="Times New Roman"/>
                          <a:ea typeface="Calibri"/>
                          <a:cs typeface="Times New Roman"/>
                        </a:rPr>
                        <a:t>1 раз текстом</a:t>
                      </a:r>
                      <a:endParaRPr lang="ru-RU" sz="900" dirty="0">
                        <a:solidFill>
                          <a:schemeClr val="accent4">
                            <a:lumMod val="50000"/>
                          </a:schemeClr>
                        </a:solidFill>
                        <a:latin typeface="Calibri"/>
                        <a:ea typeface="Calibri"/>
                        <a:cs typeface="Times New Roman"/>
                      </a:endParaRPr>
                    </a:p>
                  </a:txBody>
                  <a:tcPr marL="53034" marR="530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900" dirty="0">
                          <a:solidFill>
                            <a:schemeClr val="accent4">
                              <a:lumMod val="50000"/>
                            </a:schemeClr>
                          </a:solidFill>
                          <a:latin typeface="Times New Roman"/>
                          <a:ea typeface="Calibri"/>
                          <a:cs typeface="Times New Roman"/>
                        </a:rPr>
                        <a:t>3 подписи </a:t>
                      </a:r>
                      <a:endParaRPr lang="ru-RU" sz="900" dirty="0">
                        <a:solidFill>
                          <a:schemeClr val="accent4">
                            <a:lumMod val="50000"/>
                          </a:schemeClr>
                        </a:solidFill>
                        <a:latin typeface="Calibri"/>
                        <a:ea typeface="Calibri"/>
                        <a:cs typeface="Times New Roman"/>
                      </a:endParaRPr>
                    </a:p>
                  </a:txBody>
                  <a:tcPr marL="53034" marR="530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ru-RU" sz="900" dirty="0">
                        <a:latin typeface="Times New Roman"/>
                        <a:ea typeface="Calibri"/>
                        <a:cs typeface="Times New Roman"/>
                      </a:endParaRPr>
                    </a:p>
                  </a:txBody>
                  <a:tcPr marL="53034" marR="530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124" name="Рисунок 5"/>
          <p:cNvPicPr>
            <a:picLocks noChangeAspect="1" noChangeArrowheads="1"/>
          </p:cNvPicPr>
          <p:nvPr/>
        </p:nvPicPr>
        <p:blipFill>
          <a:blip r:embed="rId3"/>
          <a:srcRect/>
          <a:stretch>
            <a:fillRect/>
          </a:stretch>
        </p:blipFill>
        <p:spPr bwMode="auto">
          <a:xfrm>
            <a:off x="5500694" y="5429264"/>
            <a:ext cx="2500330" cy="1000108"/>
          </a:xfrm>
          <a:prstGeom prst="rect">
            <a:avLst/>
          </a:prstGeom>
          <a:noFill/>
          <a:ln w="9525">
            <a:noFill/>
            <a:miter lim="800000"/>
            <a:headEnd/>
            <a:tailEnd/>
          </a:ln>
        </p:spPr>
      </p:pic>
      <p:pic>
        <p:nvPicPr>
          <p:cNvPr id="5125" name="Рисунок 3"/>
          <p:cNvPicPr>
            <a:picLocks noChangeAspect="1" noChangeArrowheads="1"/>
          </p:cNvPicPr>
          <p:nvPr/>
        </p:nvPicPr>
        <p:blipFill>
          <a:blip r:embed="rId4"/>
          <a:srcRect/>
          <a:stretch>
            <a:fillRect/>
          </a:stretch>
        </p:blipFill>
        <p:spPr bwMode="auto">
          <a:xfrm>
            <a:off x="5715008" y="2214554"/>
            <a:ext cx="2047875" cy="1238250"/>
          </a:xfrm>
          <a:prstGeom prst="rect">
            <a:avLst/>
          </a:prstGeom>
          <a:noFill/>
          <a:ln w="9525">
            <a:noFill/>
            <a:miter lim="800000"/>
            <a:headEnd/>
            <a:tailEnd/>
          </a:ln>
        </p:spPr>
      </p:pic>
      <p:sp>
        <p:nvSpPr>
          <p:cNvPr id="512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5126" name="Object 6"/>
          <p:cNvGraphicFramePr>
            <a:graphicFrameLocks noChangeAspect="1"/>
          </p:cNvGraphicFramePr>
          <p:nvPr/>
        </p:nvGraphicFramePr>
        <p:xfrm>
          <a:off x="5786446" y="3357562"/>
          <a:ext cx="1971675" cy="857256"/>
        </p:xfrm>
        <a:graphic>
          <a:graphicData uri="http://schemas.openxmlformats.org/presentationml/2006/ole">
            <p:oleObj spid="_x0000_s5126" name="Точечный рисунок" r:id="rId5" imgW="3723810" imgH="2362530" progId="PBrush">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fltVal val="0"/>
                                          </p:val>
                                        </p:tav>
                                        <p:tav tm="100000">
                                          <p:val>
                                            <p:strVal val="#ppt_w"/>
                                          </p:val>
                                        </p:tav>
                                      </p:tavLst>
                                    </p:anim>
                                    <p:anim calcmode="lin" valueType="num">
                                      <p:cBhvr>
                                        <p:cTn id="13" dur="1000" fill="hold"/>
                                        <p:tgtEl>
                                          <p:spTgt spid="4"/>
                                        </p:tgtEl>
                                        <p:attrNameLst>
                                          <p:attrName>ppt_h</p:attrName>
                                        </p:attrNameLst>
                                      </p:cBhvr>
                                      <p:tavLst>
                                        <p:tav tm="0">
                                          <p:val>
                                            <p:fltVal val="0"/>
                                          </p:val>
                                        </p:tav>
                                        <p:tav tm="100000">
                                          <p:val>
                                            <p:strVal val="#ppt_h"/>
                                          </p:val>
                                        </p:tav>
                                      </p:tavLst>
                                    </p:anim>
                                    <p:anim calcmode="lin" valueType="num">
                                      <p:cBhvr>
                                        <p:cTn id="14"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6" fill="hold">
                      <p:stCondLst>
                        <p:cond delay="indefinite"/>
                      </p:stCondLst>
                      <p:childTnLst>
                        <p:par>
                          <p:cTn id="17" fill="hold">
                            <p:stCondLst>
                              <p:cond delay="0"/>
                            </p:stCondLst>
                            <p:childTnLst>
                              <p:par>
                                <p:cTn id="18" presetID="15" presetClass="entr" presetSubtype="0" fill="hold" nodeType="clickEffect">
                                  <p:stCondLst>
                                    <p:cond delay="0"/>
                                  </p:stCondLst>
                                  <p:childTnLst>
                                    <p:set>
                                      <p:cBhvr>
                                        <p:cTn id="19" dur="1" fill="hold">
                                          <p:stCondLst>
                                            <p:cond delay="0"/>
                                          </p:stCondLst>
                                        </p:cTn>
                                        <p:tgtEl>
                                          <p:spTgt spid="5125"/>
                                        </p:tgtEl>
                                        <p:attrNameLst>
                                          <p:attrName>style.visibility</p:attrName>
                                        </p:attrNameLst>
                                      </p:cBhvr>
                                      <p:to>
                                        <p:strVal val="visible"/>
                                      </p:to>
                                    </p:set>
                                    <p:anim calcmode="lin" valueType="num">
                                      <p:cBhvr>
                                        <p:cTn id="20" dur="1000" fill="hold"/>
                                        <p:tgtEl>
                                          <p:spTgt spid="5125"/>
                                        </p:tgtEl>
                                        <p:attrNameLst>
                                          <p:attrName>ppt_w</p:attrName>
                                        </p:attrNameLst>
                                      </p:cBhvr>
                                      <p:tavLst>
                                        <p:tav tm="0">
                                          <p:val>
                                            <p:fltVal val="0"/>
                                          </p:val>
                                        </p:tav>
                                        <p:tav tm="100000">
                                          <p:val>
                                            <p:strVal val="#ppt_w"/>
                                          </p:val>
                                        </p:tav>
                                      </p:tavLst>
                                    </p:anim>
                                    <p:anim calcmode="lin" valueType="num">
                                      <p:cBhvr>
                                        <p:cTn id="21" dur="1000" fill="hold"/>
                                        <p:tgtEl>
                                          <p:spTgt spid="5125"/>
                                        </p:tgtEl>
                                        <p:attrNameLst>
                                          <p:attrName>ppt_h</p:attrName>
                                        </p:attrNameLst>
                                      </p:cBhvr>
                                      <p:tavLst>
                                        <p:tav tm="0">
                                          <p:val>
                                            <p:fltVal val="0"/>
                                          </p:val>
                                        </p:tav>
                                        <p:tav tm="100000">
                                          <p:val>
                                            <p:strVal val="#ppt_h"/>
                                          </p:val>
                                        </p:tav>
                                      </p:tavLst>
                                    </p:anim>
                                    <p:anim calcmode="lin" valueType="num">
                                      <p:cBhvr>
                                        <p:cTn id="22" dur="1000" fill="hold"/>
                                        <p:tgtEl>
                                          <p:spTgt spid="5125"/>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512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4" fill="hold">
                      <p:stCondLst>
                        <p:cond delay="indefinite"/>
                      </p:stCondLst>
                      <p:childTnLst>
                        <p:par>
                          <p:cTn id="25" fill="hold">
                            <p:stCondLst>
                              <p:cond delay="0"/>
                            </p:stCondLst>
                            <p:childTnLst>
                              <p:par>
                                <p:cTn id="26" presetID="15" presetClass="entr" presetSubtype="0" fill="hold" nodeType="clickEffect">
                                  <p:stCondLst>
                                    <p:cond delay="0"/>
                                  </p:stCondLst>
                                  <p:childTnLst>
                                    <p:set>
                                      <p:cBhvr>
                                        <p:cTn id="27" dur="1" fill="hold">
                                          <p:stCondLst>
                                            <p:cond delay="0"/>
                                          </p:stCondLst>
                                        </p:cTn>
                                        <p:tgtEl>
                                          <p:spTgt spid="5126"/>
                                        </p:tgtEl>
                                        <p:attrNameLst>
                                          <p:attrName>style.visibility</p:attrName>
                                        </p:attrNameLst>
                                      </p:cBhvr>
                                      <p:to>
                                        <p:strVal val="visible"/>
                                      </p:to>
                                    </p:set>
                                    <p:anim calcmode="lin" valueType="num">
                                      <p:cBhvr>
                                        <p:cTn id="28" dur="1000" fill="hold"/>
                                        <p:tgtEl>
                                          <p:spTgt spid="5126"/>
                                        </p:tgtEl>
                                        <p:attrNameLst>
                                          <p:attrName>ppt_w</p:attrName>
                                        </p:attrNameLst>
                                      </p:cBhvr>
                                      <p:tavLst>
                                        <p:tav tm="0">
                                          <p:val>
                                            <p:fltVal val="0"/>
                                          </p:val>
                                        </p:tav>
                                        <p:tav tm="100000">
                                          <p:val>
                                            <p:strVal val="#ppt_w"/>
                                          </p:val>
                                        </p:tav>
                                      </p:tavLst>
                                    </p:anim>
                                    <p:anim calcmode="lin" valueType="num">
                                      <p:cBhvr>
                                        <p:cTn id="29" dur="1000" fill="hold"/>
                                        <p:tgtEl>
                                          <p:spTgt spid="5126"/>
                                        </p:tgtEl>
                                        <p:attrNameLst>
                                          <p:attrName>ppt_h</p:attrName>
                                        </p:attrNameLst>
                                      </p:cBhvr>
                                      <p:tavLst>
                                        <p:tav tm="0">
                                          <p:val>
                                            <p:fltVal val="0"/>
                                          </p:val>
                                        </p:tav>
                                        <p:tav tm="100000">
                                          <p:val>
                                            <p:strVal val="#ppt_h"/>
                                          </p:val>
                                        </p:tav>
                                      </p:tavLst>
                                    </p:anim>
                                    <p:anim calcmode="lin" valueType="num">
                                      <p:cBhvr>
                                        <p:cTn id="30" dur="1000" fill="hold"/>
                                        <p:tgtEl>
                                          <p:spTgt spid="5126"/>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512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2" fill="hold">
                      <p:stCondLst>
                        <p:cond delay="indefinite"/>
                      </p:stCondLst>
                      <p:childTnLst>
                        <p:par>
                          <p:cTn id="33" fill="hold">
                            <p:stCondLst>
                              <p:cond delay="0"/>
                            </p:stCondLst>
                            <p:childTnLst>
                              <p:par>
                                <p:cTn id="34" presetID="15" presetClass="entr" presetSubtype="0" fill="hold" nodeType="clickEffect">
                                  <p:stCondLst>
                                    <p:cond delay="0"/>
                                  </p:stCondLst>
                                  <p:childTnLst>
                                    <p:set>
                                      <p:cBhvr>
                                        <p:cTn id="35" dur="1" fill="hold">
                                          <p:stCondLst>
                                            <p:cond delay="0"/>
                                          </p:stCondLst>
                                        </p:cTn>
                                        <p:tgtEl>
                                          <p:spTgt spid="5124"/>
                                        </p:tgtEl>
                                        <p:attrNameLst>
                                          <p:attrName>style.visibility</p:attrName>
                                        </p:attrNameLst>
                                      </p:cBhvr>
                                      <p:to>
                                        <p:strVal val="visible"/>
                                      </p:to>
                                    </p:set>
                                    <p:anim calcmode="lin" valueType="num">
                                      <p:cBhvr>
                                        <p:cTn id="36" dur="1000" fill="hold"/>
                                        <p:tgtEl>
                                          <p:spTgt spid="5124"/>
                                        </p:tgtEl>
                                        <p:attrNameLst>
                                          <p:attrName>ppt_w</p:attrName>
                                        </p:attrNameLst>
                                      </p:cBhvr>
                                      <p:tavLst>
                                        <p:tav tm="0">
                                          <p:val>
                                            <p:fltVal val="0"/>
                                          </p:val>
                                        </p:tav>
                                        <p:tav tm="100000">
                                          <p:val>
                                            <p:strVal val="#ppt_w"/>
                                          </p:val>
                                        </p:tav>
                                      </p:tavLst>
                                    </p:anim>
                                    <p:anim calcmode="lin" valueType="num">
                                      <p:cBhvr>
                                        <p:cTn id="37" dur="1000" fill="hold"/>
                                        <p:tgtEl>
                                          <p:spTgt spid="5124"/>
                                        </p:tgtEl>
                                        <p:attrNameLst>
                                          <p:attrName>ppt_h</p:attrName>
                                        </p:attrNameLst>
                                      </p:cBhvr>
                                      <p:tavLst>
                                        <p:tav tm="0">
                                          <p:val>
                                            <p:fltVal val="0"/>
                                          </p:val>
                                        </p:tav>
                                        <p:tav tm="100000">
                                          <p:val>
                                            <p:strVal val="#ppt_h"/>
                                          </p:val>
                                        </p:tav>
                                      </p:tavLst>
                                    </p:anim>
                                    <p:anim calcmode="lin" valueType="num">
                                      <p:cBhvr>
                                        <p:cTn id="38" dur="1000" fill="hold"/>
                                        <p:tgtEl>
                                          <p:spTgt spid="5124"/>
                                        </p:tgtEl>
                                        <p:attrNameLst>
                                          <p:attrName>ppt_x</p:attrName>
                                        </p:attrNameLst>
                                      </p:cBhvr>
                                      <p:tavLst>
                                        <p:tav tm="0" fmla="#ppt_x+(cos(-2*pi*(1-$))*-#ppt_x-sin(-2*pi*(1-$))*(1-#ppt_y))*(1-$)">
                                          <p:val>
                                            <p:fltVal val="0"/>
                                          </p:val>
                                        </p:tav>
                                        <p:tav tm="100000">
                                          <p:val>
                                            <p:fltVal val="1"/>
                                          </p:val>
                                        </p:tav>
                                      </p:tavLst>
                                    </p:anim>
                                    <p:anim calcmode="lin" valueType="num">
                                      <p:cBhvr>
                                        <p:cTn id="39" dur="1000" fill="hold"/>
                                        <p:tgtEl>
                                          <p:spTgt spid="512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939784"/>
          </a:xfrm>
        </p:spPr>
        <p:txBody>
          <a:bodyPr>
            <a:normAutofit fontScale="90000"/>
          </a:bodyPr>
          <a:lstStyle/>
          <a:p>
            <a:r>
              <a:rPr lang="ru-RU" dirty="0" smtClean="0">
                <a:solidFill>
                  <a:srgbClr val="FFC000"/>
                </a:solidFill>
              </a:rPr>
              <a:t>2.10.  Характеристика денежных купюр при Екатерине </a:t>
            </a:r>
            <a:r>
              <a:rPr lang="en-US" dirty="0" smtClean="0">
                <a:solidFill>
                  <a:srgbClr val="FFC000"/>
                </a:solidFill>
              </a:rPr>
              <a:t>II</a:t>
            </a:r>
            <a:r>
              <a:rPr lang="ru-RU" dirty="0" smtClean="0">
                <a:solidFill>
                  <a:srgbClr val="FFC000"/>
                </a:solidFill>
              </a:rPr>
              <a:t>.</a:t>
            </a:r>
            <a:endParaRPr lang="ru-RU" dirty="0">
              <a:solidFill>
                <a:srgbClr val="FFC000"/>
              </a:solidFill>
            </a:endParaRPr>
          </a:p>
        </p:txBody>
      </p:sp>
      <p:sp>
        <p:nvSpPr>
          <p:cNvPr id="3" name="Содержимое 2"/>
          <p:cNvSpPr>
            <a:spLocks noGrp="1"/>
          </p:cNvSpPr>
          <p:nvPr>
            <p:ph sz="quarter" idx="1"/>
          </p:nvPr>
        </p:nvSpPr>
        <p:spPr>
          <a:xfrm>
            <a:off x="214282" y="1214422"/>
            <a:ext cx="3714776" cy="5643578"/>
          </a:xfrm>
        </p:spPr>
        <p:txBody>
          <a:bodyPr>
            <a:normAutofit fontScale="77500" lnSpcReduction="20000"/>
          </a:bodyPr>
          <a:lstStyle/>
          <a:p>
            <a:r>
              <a:rPr lang="ru-RU" dirty="0" smtClean="0">
                <a:solidFill>
                  <a:schemeClr val="accent4">
                    <a:lumMod val="50000"/>
                  </a:schemeClr>
                </a:solidFill>
              </a:rPr>
              <a:t>Ассигнации второго образца (100; 50 и 25- рублевые) выпускались на белой бумаге нового сорта, но с прежними изображениями. В отличие от старых на них имелись не четыре, а три подписи: советника правления банков, директора банка и кассира, при этом на 10 и 5 рублевых ассигнациях подпись советника правления ставилась на оборотной стороне. Старые ассигнации, </a:t>
            </a:r>
            <a:r>
              <a:rPr lang="ru-RU" dirty="0" err="1" smtClean="0">
                <a:solidFill>
                  <a:schemeClr val="accent4">
                    <a:lumMod val="50000"/>
                  </a:schemeClr>
                </a:solidFill>
              </a:rPr>
              <a:t>вымененные</a:t>
            </a:r>
            <a:r>
              <a:rPr lang="ru-RU" dirty="0" smtClean="0">
                <a:solidFill>
                  <a:schemeClr val="accent4">
                    <a:lumMod val="50000"/>
                  </a:schemeClr>
                </a:solidFill>
              </a:rPr>
              <a:t> на новые, публично сжигались на площади перед Сенатом в Санкт-Петербурге. Просуществовали ассигнации второго выпуска до 1818 года. </a:t>
            </a:r>
          </a:p>
          <a:p>
            <a:endParaRPr lang="ru-RU" dirty="0"/>
          </a:p>
        </p:txBody>
      </p:sp>
      <p:pic>
        <p:nvPicPr>
          <p:cNvPr id="4097" name="Рисунок 4"/>
          <p:cNvPicPr>
            <a:picLocks noChangeAspect="1" noChangeArrowheads="1"/>
          </p:cNvPicPr>
          <p:nvPr/>
        </p:nvPicPr>
        <p:blipFill>
          <a:blip r:embed="rId2"/>
          <a:srcRect/>
          <a:stretch>
            <a:fillRect/>
          </a:stretch>
        </p:blipFill>
        <p:spPr bwMode="auto">
          <a:xfrm>
            <a:off x="3929058" y="1357298"/>
            <a:ext cx="4448175" cy="471490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4097"/>
                                        </p:tgtEl>
                                        <p:attrNameLst>
                                          <p:attrName>style.visibility</p:attrName>
                                        </p:attrNameLst>
                                      </p:cBhvr>
                                      <p:to>
                                        <p:strVal val="visible"/>
                                      </p:to>
                                    </p:set>
                                    <p:anim calcmode="lin" valueType="num">
                                      <p:cBhvr>
                                        <p:cTn id="7" dur="1000" fill="hold"/>
                                        <p:tgtEl>
                                          <p:spTgt spid="4097"/>
                                        </p:tgtEl>
                                        <p:attrNameLst>
                                          <p:attrName>ppt_w</p:attrName>
                                        </p:attrNameLst>
                                      </p:cBhvr>
                                      <p:tavLst>
                                        <p:tav tm="0">
                                          <p:val>
                                            <p:fltVal val="0"/>
                                          </p:val>
                                        </p:tav>
                                        <p:tav tm="100000">
                                          <p:val>
                                            <p:strVal val="#ppt_w"/>
                                          </p:val>
                                        </p:tav>
                                      </p:tavLst>
                                    </p:anim>
                                    <p:anim calcmode="lin" valueType="num">
                                      <p:cBhvr>
                                        <p:cTn id="8" dur="1000" fill="hold"/>
                                        <p:tgtEl>
                                          <p:spTgt spid="4097"/>
                                        </p:tgtEl>
                                        <p:attrNameLst>
                                          <p:attrName>ppt_h</p:attrName>
                                        </p:attrNameLst>
                                      </p:cBhvr>
                                      <p:tavLst>
                                        <p:tav tm="0">
                                          <p:val>
                                            <p:fltVal val="0"/>
                                          </p:val>
                                        </p:tav>
                                        <p:tav tm="100000">
                                          <p:val>
                                            <p:strVal val="#ppt_h"/>
                                          </p:val>
                                        </p:tav>
                                      </p:tavLst>
                                    </p:anim>
                                    <p:anim calcmode="lin" valueType="num">
                                      <p:cBhvr>
                                        <p:cTn id="9" dur="1000" fill="hold"/>
                                        <p:tgtEl>
                                          <p:spTgt spid="409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09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8" presetClass="entr" presetSubtype="16"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diamond(in)">
                                      <p:cBhvr>
                                        <p:cTn id="15" dur="20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35" presetClass="entr" presetSubtype="0" fill="hold" nodeType="click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fade">
                                      <p:cBhvr>
                                        <p:cTn id="20" dur="2000"/>
                                        <p:tgtEl>
                                          <p:spTgt spid="3">
                                            <p:txEl>
                                              <p:pRg st="0" end="0"/>
                                            </p:txEl>
                                          </p:spTgt>
                                        </p:tgtEl>
                                      </p:cBhvr>
                                    </p:animEffect>
                                    <p:anim calcmode="lin" valueType="num">
                                      <p:cBhvr>
                                        <p:cTn id="21"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22"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3"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5000628" cy="6858000"/>
          </a:xfrm>
        </p:spPr>
        <p:txBody>
          <a:bodyPr>
            <a:normAutofit fontScale="62500" lnSpcReduction="20000"/>
          </a:bodyPr>
          <a:lstStyle/>
          <a:p>
            <a:r>
              <a:rPr lang="ru-RU" dirty="0" smtClean="0">
                <a:solidFill>
                  <a:schemeClr val="accent4">
                    <a:lumMod val="50000"/>
                  </a:schemeClr>
                </a:solidFill>
              </a:rPr>
              <a:t>Несмотря на торжественные обещания и заверения Екатерины II не выпускать ассигнации более, чем на 100 млн. рублей, сделанные в 1786 году, царское слово было нарушено уже через два года. В 1797 году началась очередная многолетняя русско-турецкая война (1787-1791 гг.). Дефициты государственного бюджета стали хроническими, и для их покрытия правительство вынуждено было прибегнуть к увеличению массы ассигнаций в обращении, К концу царствования Екатерины II, которая умерла в 1796 году, в обращении находилось ассигнаций на 157,7 млн. рублей, т.е. на 57,7 млн. больше, чем предусматривал манифест от 28 июня 1786 года.[10] В этой связи многие владельцы ассигнаций стремились разменять их на звонкую монету. Поскольку для выполнения разменной операции Государственный ассигнационный банк не располагал монетой в достаточном размере, правительство вынуждено было к концу 80-х годов XVIII века приостановить размен, что было произведено без издания специального правительственного акта. Одновременно с этим из обращения стала исчезать золотая и серебряная монета. К концу царствования Екатерины II основным средством обращения и платежа выступали государственные ассигнации, массовый выпуск которых привел к падению их реальной ценности в сравнении с серебряным рублем. Начался длительный период инфляционного обращения ассигнаций. </a:t>
            </a:r>
          </a:p>
          <a:p>
            <a:endParaRPr lang="ru-RU" dirty="0"/>
          </a:p>
        </p:txBody>
      </p:sp>
      <p:pic>
        <p:nvPicPr>
          <p:cNvPr id="3073" name="Рисунок 3"/>
          <p:cNvPicPr>
            <a:picLocks noChangeAspect="1" noChangeArrowheads="1"/>
          </p:cNvPicPr>
          <p:nvPr/>
        </p:nvPicPr>
        <p:blipFill>
          <a:blip r:embed="rId2"/>
          <a:srcRect/>
          <a:stretch>
            <a:fillRect/>
          </a:stretch>
        </p:blipFill>
        <p:spPr bwMode="auto">
          <a:xfrm>
            <a:off x="5143504" y="1285860"/>
            <a:ext cx="3533775" cy="26384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3073"/>
                                        </p:tgtEl>
                                        <p:attrNameLst>
                                          <p:attrName>style.visibility</p:attrName>
                                        </p:attrNameLst>
                                      </p:cBhvr>
                                      <p:to>
                                        <p:strVal val="visible"/>
                                      </p:to>
                                    </p:set>
                                    <p:anim calcmode="lin" valueType="num">
                                      <p:cBhvr>
                                        <p:cTn id="7" dur="1000" fill="hold"/>
                                        <p:tgtEl>
                                          <p:spTgt spid="3073"/>
                                        </p:tgtEl>
                                        <p:attrNameLst>
                                          <p:attrName>ppt_w</p:attrName>
                                        </p:attrNameLst>
                                      </p:cBhvr>
                                      <p:tavLst>
                                        <p:tav tm="0">
                                          <p:val>
                                            <p:fltVal val="0"/>
                                          </p:val>
                                        </p:tav>
                                        <p:tav tm="100000">
                                          <p:val>
                                            <p:strVal val="#ppt_w"/>
                                          </p:val>
                                        </p:tav>
                                      </p:tavLst>
                                    </p:anim>
                                    <p:anim calcmode="lin" valueType="num">
                                      <p:cBhvr>
                                        <p:cTn id="8" dur="1000" fill="hold"/>
                                        <p:tgtEl>
                                          <p:spTgt spid="3073"/>
                                        </p:tgtEl>
                                        <p:attrNameLst>
                                          <p:attrName>ppt_h</p:attrName>
                                        </p:attrNameLst>
                                      </p:cBhvr>
                                      <p:tavLst>
                                        <p:tav tm="0">
                                          <p:val>
                                            <p:fltVal val="0"/>
                                          </p:val>
                                        </p:tav>
                                        <p:tav tm="100000">
                                          <p:val>
                                            <p:strVal val="#ppt_h"/>
                                          </p:val>
                                        </p:tav>
                                      </p:tavLst>
                                    </p:anim>
                                    <p:anim calcmode="lin" valueType="num">
                                      <p:cBhvr>
                                        <p:cTn id="9" dur="1000" fill="hold"/>
                                        <p:tgtEl>
                                          <p:spTgt spid="307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07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2000"/>
                                        <p:tgtEl>
                                          <p:spTgt spid="3">
                                            <p:txEl>
                                              <p:pRg st="0" end="0"/>
                                            </p:txEl>
                                          </p:spTgt>
                                        </p:tgtEl>
                                      </p:cBhvr>
                                    </p:animEffect>
                                    <p:anim calcmode="lin" valueType="num">
                                      <p:cBhvr>
                                        <p:cTn id="16"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7"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8"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ru-RU" dirty="0" smtClean="0">
                <a:solidFill>
                  <a:srgbClr val="FFC000"/>
                </a:solidFill>
              </a:rPr>
              <a:t>2.1.   Предисловие</a:t>
            </a:r>
            <a:endParaRPr lang="ru-RU" dirty="0">
              <a:solidFill>
                <a:srgbClr val="FFC000"/>
              </a:solidFill>
            </a:endParaRPr>
          </a:p>
        </p:txBody>
      </p:sp>
      <p:sp>
        <p:nvSpPr>
          <p:cNvPr id="3" name="Содержимое 2"/>
          <p:cNvSpPr>
            <a:spLocks noGrp="1"/>
          </p:cNvSpPr>
          <p:nvPr>
            <p:ph sz="quarter" idx="1"/>
          </p:nvPr>
        </p:nvSpPr>
        <p:spPr>
          <a:xfrm>
            <a:off x="457200" y="1600200"/>
            <a:ext cx="8186766" cy="5114948"/>
          </a:xfrm>
        </p:spPr>
        <p:txBody>
          <a:bodyPr>
            <a:normAutofit fontScale="85000" lnSpcReduction="20000"/>
          </a:bodyPr>
          <a:lstStyle/>
          <a:p>
            <a:r>
              <a:rPr lang="ru-RU" dirty="0" smtClean="0">
                <a:solidFill>
                  <a:schemeClr val="accent4">
                    <a:lumMod val="50000"/>
                  </a:schemeClr>
                </a:solidFill>
              </a:rPr>
              <a:t> Деньги! знакомое для всех нас слово. Приходя в магазин, мы  подаём  каждый раз  продавцу  эти  деньги  и  не задумываемся о том,  какая же у этих денег история. Нас больше  волнует, а сколько их у нас?  Можем ли мы купить тот товар, который нам нужен. А чтобы купить этот товар нам не нужно думать, как эти деньги доставить в магазин .Потому, что бумажные деньги могут поместиться и в кошельке. Это ещё при Петре </a:t>
            </a:r>
            <a:r>
              <a:rPr lang="en-US" dirty="0" smtClean="0">
                <a:solidFill>
                  <a:schemeClr val="accent4">
                    <a:lumMod val="50000"/>
                  </a:schemeClr>
                </a:solidFill>
              </a:rPr>
              <a:t>I </a:t>
            </a:r>
            <a:r>
              <a:rPr lang="ru-RU" dirty="0" smtClean="0">
                <a:solidFill>
                  <a:schemeClr val="accent4">
                    <a:lumMod val="50000"/>
                  </a:schemeClr>
                </a:solidFill>
              </a:rPr>
              <a:t>чеканили монеты., </a:t>
            </a:r>
            <a:r>
              <a:rPr lang="ru-RU" dirty="0" err="1" smtClean="0">
                <a:solidFill>
                  <a:schemeClr val="accent4">
                    <a:lumMod val="50000"/>
                  </a:schemeClr>
                </a:solidFill>
              </a:rPr>
              <a:t>серебрянные</a:t>
            </a:r>
            <a:r>
              <a:rPr lang="ru-RU" dirty="0" smtClean="0">
                <a:solidFill>
                  <a:schemeClr val="accent4">
                    <a:lumMod val="50000"/>
                  </a:schemeClr>
                </a:solidFill>
              </a:rPr>
              <a:t> рубли, потому, что товара ещё мало было, и можно ещё было рассчитываться медными и </a:t>
            </a:r>
            <a:r>
              <a:rPr lang="ru-RU" dirty="0" err="1" smtClean="0">
                <a:solidFill>
                  <a:schemeClr val="accent4">
                    <a:lumMod val="50000"/>
                  </a:schemeClr>
                </a:solidFill>
              </a:rPr>
              <a:t>серебрянными</a:t>
            </a:r>
            <a:r>
              <a:rPr lang="ru-RU" dirty="0" smtClean="0">
                <a:solidFill>
                  <a:schemeClr val="accent4">
                    <a:lumMod val="50000"/>
                  </a:schemeClr>
                </a:solidFill>
              </a:rPr>
              <a:t>  монетами. Но вот товара стало больше и денег тоже надо больше. И поэтому решили медные деньги заменить на бумажные.  Уже  во  II  веке, в Китае, пустили в обиход эти деньги. А когда в России  были пущены в обиход бумажные деньги,  мы не знали. Этот  вопрос нас заинтересовал. И тогда мы решили   исследовать эту тему. Наше исследование мы  решили начать с Екатерины II, так   как,  бумажные деньги, которыми, мы сегодня пользуемся, стали пускать в обиход у нас в России, при Екатерине II . </a:t>
            </a:r>
            <a:endParaRPr lang="ru-RU" dirty="0">
              <a:solidFill>
                <a:schemeClr val="accent4">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8" presetClass="entr" presetSubtype="16"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diamond(in)">
                                      <p:cBhvr>
                                        <p:cTn id="15"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14282" y="0"/>
            <a:ext cx="8501122" cy="6858000"/>
          </a:xfrm>
        </p:spPr>
        <p:txBody>
          <a:bodyPr>
            <a:normAutofit fontScale="92500" lnSpcReduction="20000"/>
          </a:bodyPr>
          <a:lstStyle/>
          <a:p>
            <a:r>
              <a:rPr lang="ru-RU" dirty="0" smtClean="0">
                <a:solidFill>
                  <a:schemeClr val="accent4">
                    <a:lumMod val="50000"/>
                  </a:schemeClr>
                </a:solidFill>
              </a:rPr>
              <a:t>Эмиссия бумажных денег была главной, но не единственной причиной падения курса ассигнаций. Причем, не существовало прямой пропорциональной зависимости между размерами увеличения в обращении ассигнаций и размерами падения их курса. Так, в 1796 году в обращении было ассигнаций на 157,7 млн. рублей и за рубль ассигнациями платили 79 копеек серебром, а в 1794 году при 145,5 млн. рублей - всего 68,5 копеек. Из этого следует, что на размеры лажа (то есть надбавки при обмене бумажных денег на серебряные) оказывали влияние и другие факторы, кроме увеличения количества </a:t>
            </a:r>
            <a:r>
              <a:rPr lang="ru-RU" dirty="0" err="1" smtClean="0">
                <a:solidFill>
                  <a:schemeClr val="accent4">
                    <a:lumMod val="50000"/>
                  </a:schemeClr>
                </a:solidFill>
              </a:rPr>
              <a:t>ассигнаций.Это</a:t>
            </a:r>
            <a:r>
              <a:rPr lang="ru-RU" dirty="0" smtClean="0">
                <a:solidFill>
                  <a:schemeClr val="accent4">
                    <a:lumMod val="50000"/>
                  </a:schemeClr>
                </a:solidFill>
              </a:rPr>
              <a:t> обстоятельство отмечал ММ Сперанский, который в записке «О монетном обращении» писал: «Между количеством выпуска и количеством падения никогда не было и не могло быть точной и определенной соразмерности, ибо хотя главная причина падения (курса ассигнаций) всегда была одна и та же (т.е. увеличение выпуска), но мера его определялась другими содействующими причинами, как то: войной, состоянием внешней торговли и вексельного курса, приращением или уменьшением доходов и кругом обращения ассигнаций».В условиях стремительного роста количества ассигнаций в обращении происходило падение курса ассигнаций по сравнению с курсом серебряного рубля на петербургской бирже, что видно из приводимой ниже таблицы:</a:t>
            </a:r>
            <a:r>
              <a:rPr lang="en-US" dirty="0" smtClean="0">
                <a:solidFill>
                  <a:schemeClr val="accent4">
                    <a:lumMod val="50000"/>
                  </a:schemeClr>
                </a:solidFill>
              </a:rPr>
              <a:t>I</a:t>
            </a:r>
            <a:r>
              <a:rPr lang="ru-RU" dirty="0" smtClean="0">
                <a:solidFill>
                  <a:schemeClr val="accent4">
                    <a:lumMod val="50000"/>
                  </a:schemeClr>
                </a:solidFill>
              </a:rPr>
              <a:t>. </a:t>
            </a:r>
            <a:endParaRPr lang="ru-RU" dirty="0">
              <a:solidFill>
                <a:schemeClr val="accent4">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357166"/>
            <a:ext cx="7467600" cy="1071546"/>
          </a:xfrm>
        </p:spPr>
        <p:txBody>
          <a:bodyPr>
            <a:normAutofit fontScale="90000"/>
          </a:bodyPr>
          <a:lstStyle/>
          <a:p>
            <a:r>
              <a:rPr lang="ru-RU" dirty="0" smtClean="0">
                <a:solidFill>
                  <a:srgbClr val="FFC000"/>
                </a:solidFill>
              </a:rPr>
              <a:t>Таблица № 2 Курс ассигнаций времён Екатерины Второй.</a:t>
            </a:r>
            <a:r>
              <a:rPr lang="ru-RU" dirty="0" smtClean="0"/>
              <a:t/>
            </a:r>
            <a:br>
              <a:rPr lang="ru-RU" dirty="0" smtClean="0"/>
            </a:br>
            <a:endParaRPr lang="ru-RU" dirty="0"/>
          </a:p>
        </p:txBody>
      </p:sp>
      <p:graphicFrame>
        <p:nvGraphicFramePr>
          <p:cNvPr id="4" name="Таблица 3"/>
          <p:cNvGraphicFramePr>
            <a:graphicFrameLocks noGrp="1"/>
          </p:cNvGraphicFramePr>
          <p:nvPr/>
        </p:nvGraphicFramePr>
        <p:xfrm>
          <a:off x="357158" y="1357299"/>
          <a:ext cx="8143932" cy="4429155"/>
        </p:xfrm>
        <a:graphic>
          <a:graphicData uri="http://schemas.openxmlformats.org/drawingml/2006/table">
            <a:tbl>
              <a:tblPr/>
              <a:tblGrid>
                <a:gridCol w="3304894"/>
                <a:gridCol w="2419139"/>
                <a:gridCol w="2419899"/>
              </a:tblGrid>
              <a:tr h="1748351">
                <a:tc>
                  <a:txBody>
                    <a:bodyPr/>
                    <a:lstStyle/>
                    <a:p>
                      <a:pPr algn="ctr">
                        <a:lnSpc>
                          <a:spcPct val="150000"/>
                        </a:lnSpc>
                        <a:spcAft>
                          <a:spcPts val="0"/>
                        </a:spcAft>
                      </a:pPr>
                      <a:endParaRPr lang="ru-RU" sz="1100" dirty="0">
                        <a:latin typeface="Times New Roman"/>
                        <a:ea typeface="Calibri"/>
                        <a:cs typeface="Times New Roman"/>
                      </a:endParaRPr>
                    </a:p>
                    <a:p>
                      <a:pPr algn="ctr">
                        <a:lnSpc>
                          <a:spcPct val="150000"/>
                        </a:lnSpc>
                        <a:spcAft>
                          <a:spcPts val="0"/>
                        </a:spcAft>
                      </a:pPr>
                      <a:r>
                        <a:rPr lang="ru-RU" sz="1100" dirty="0">
                          <a:solidFill>
                            <a:schemeClr val="accent4">
                              <a:lumMod val="50000"/>
                            </a:schemeClr>
                          </a:solidFill>
                          <a:latin typeface="Times New Roman"/>
                          <a:ea typeface="Calibri"/>
                          <a:cs typeface="Times New Roman"/>
                        </a:rPr>
                        <a:t>Годы</a:t>
                      </a:r>
                      <a:endParaRPr lang="ru-RU" sz="1000" dirty="0">
                        <a:solidFill>
                          <a:schemeClr val="accent4">
                            <a:lumMod val="50000"/>
                          </a:schemeClr>
                        </a:solidFill>
                        <a:latin typeface="Calibri"/>
                        <a:ea typeface="Calibri"/>
                        <a:cs typeface="Times New Roman"/>
                      </a:endParaRPr>
                    </a:p>
                  </a:txBody>
                  <a:tcPr marL="61306" marR="613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ru-RU" sz="1100" dirty="0">
                        <a:latin typeface="Times New Roman"/>
                        <a:ea typeface="Calibri"/>
                        <a:cs typeface="Times New Roman"/>
                      </a:endParaRPr>
                    </a:p>
                    <a:p>
                      <a:pPr algn="ctr">
                        <a:lnSpc>
                          <a:spcPct val="150000"/>
                        </a:lnSpc>
                        <a:spcAft>
                          <a:spcPts val="0"/>
                        </a:spcAft>
                      </a:pPr>
                      <a:r>
                        <a:rPr lang="ru-RU" sz="1100" dirty="0">
                          <a:solidFill>
                            <a:schemeClr val="accent4">
                              <a:lumMod val="50000"/>
                            </a:schemeClr>
                          </a:solidFill>
                          <a:latin typeface="Times New Roman"/>
                          <a:ea typeface="Calibri"/>
                          <a:cs typeface="Times New Roman"/>
                        </a:rPr>
                        <a:t>Курс ассигнационного рубля (1769-1796 гг.)</a:t>
                      </a:r>
                      <a:endParaRPr lang="ru-RU" sz="1000" dirty="0">
                        <a:solidFill>
                          <a:schemeClr val="accent4">
                            <a:lumMod val="50000"/>
                          </a:schemeClr>
                        </a:solidFill>
                        <a:latin typeface="Calibri"/>
                        <a:ea typeface="Calibri"/>
                        <a:cs typeface="Times New Roman"/>
                      </a:endParaRPr>
                    </a:p>
                    <a:p>
                      <a:pPr algn="ctr">
                        <a:lnSpc>
                          <a:spcPct val="150000"/>
                        </a:lnSpc>
                        <a:spcAft>
                          <a:spcPts val="0"/>
                        </a:spcAft>
                      </a:pPr>
                      <a:r>
                        <a:rPr lang="ru-RU" sz="1100" dirty="0">
                          <a:solidFill>
                            <a:schemeClr val="accent4">
                              <a:lumMod val="50000"/>
                            </a:schemeClr>
                          </a:solidFill>
                          <a:latin typeface="Times New Roman"/>
                          <a:ea typeface="Calibri"/>
                          <a:cs typeface="Times New Roman"/>
                        </a:rPr>
                        <a:t>Курс, коп.</a:t>
                      </a:r>
                      <a:endParaRPr lang="ru-RU" sz="1000" dirty="0">
                        <a:solidFill>
                          <a:schemeClr val="accent4">
                            <a:lumMod val="50000"/>
                          </a:schemeClr>
                        </a:solidFill>
                        <a:latin typeface="Calibri"/>
                        <a:ea typeface="Calibri"/>
                        <a:cs typeface="Times New Roman"/>
                      </a:endParaRPr>
                    </a:p>
                  </a:txBody>
                  <a:tcPr marL="61306" marR="613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ru-RU" sz="1100" dirty="0">
                        <a:latin typeface="Times New Roman"/>
                        <a:ea typeface="Calibri"/>
                        <a:cs typeface="Times New Roman"/>
                      </a:endParaRPr>
                    </a:p>
                    <a:p>
                      <a:pPr algn="ctr">
                        <a:lnSpc>
                          <a:spcPct val="150000"/>
                        </a:lnSpc>
                        <a:spcAft>
                          <a:spcPts val="0"/>
                        </a:spcAft>
                      </a:pPr>
                      <a:r>
                        <a:rPr lang="ru-RU" sz="1100" dirty="0">
                          <a:solidFill>
                            <a:schemeClr val="accent4">
                              <a:lumMod val="50000"/>
                            </a:schemeClr>
                          </a:solidFill>
                          <a:latin typeface="Times New Roman"/>
                          <a:ea typeface="Calibri"/>
                          <a:cs typeface="Times New Roman"/>
                        </a:rPr>
                        <a:t>Сумма ассигнаций в обращении на конец года, руб</a:t>
                      </a:r>
                      <a:r>
                        <a:rPr lang="ru-RU" sz="1100" dirty="0">
                          <a:latin typeface="Times New Roman"/>
                          <a:ea typeface="Calibri"/>
                          <a:cs typeface="Times New Roman"/>
                        </a:rPr>
                        <a:t>.</a:t>
                      </a:r>
                      <a:endParaRPr lang="ru-RU" sz="1000" dirty="0">
                        <a:latin typeface="Calibri"/>
                        <a:ea typeface="Calibri"/>
                        <a:cs typeface="Times New Roman"/>
                      </a:endParaRPr>
                    </a:p>
                  </a:txBody>
                  <a:tcPr marL="61306" marR="613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0201">
                <a:tc>
                  <a:txBody>
                    <a:bodyPr/>
                    <a:lstStyle/>
                    <a:p>
                      <a:pPr algn="ctr">
                        <a:lnSpc>
                          <a:spcPct val="115000"/>
                        </a:lnSpc>
                        <a:spcAft>
                          <a:spcPts val="0"/>
                        </a:spcAft>
                      </a:pPr>
                      <a:endParaRPr lang="ru-RU" sz="1100" dirty="0">
                        <a:latin typeface="Times New Roman"/>
                        <a:ea typeface="Calibri"/>
                        <a:cs typeface="Times New Roman"/>
                      </a:endParaRPr>
                    </a:p>
                    <a:p>
                      <a:pPr algn="ctr">
                        <a:lnSpc>
                          <a:spcPct val="115000"/>
                        </a:lnSpc>
                        <a:spcAft>
                          <a:spcPts val="0"/>
                        </a:spcAft>
                      </a:pPr>
                      <a:r>
                        <a:rPr lang="ru-RU" sz="1100" dirty="0">
                          <a:solidFill>
                            <a:schemeClr val="accent4">
                              <a:lumMod val="50000"/>
                            </a:schemeClr>
                          </a:solidFill>
                          <a:latin typeface="Times New Roman"/>
                          <a:ea typeface="Calibri"/>
                          <a:cs typeface="Times New Roman"/>
                        </a:rPr>
                        <a:t>1769</a:t>
                      </a:r>
                      <a:endParaRPr lang="ru-RU" sz="1000" dirty="0">
                        <a:solidFill>
                          <a:schemeClr val="accent4">
                            <a:lumMod val="50000"/>
                          </a:schemeClr>
                        </a:solidFill>
                        <a:latin typeface="Calibri"/>
                        <a:ea typeface="Calibri"/>
                        <a:cs typeface="Times New Roman"/>
                      </a:endParaRPr>
                    </a:p>
                  </a:txBody>
                  <a:tcPr marL="61306" marR="613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100" dirty="0">
                        <a:solidFill>
                          <a:schemeClr val="accent4">
                            <a:lumMod val="50000"/>
                          </a:schemeClr>
                        </a:solidFill>
                        <a:latin typeface="Times New Roman"/>
                        <a:ea typeface="Calibri"/>
                        <a:cs typeface="Times New Roman"/>
                      </a:endParaRPr>
                    </a:p>
                    <a:p>
                      <a:pPr algn="ctr">
                        <a:lnSpc>
                          <a:spcPct val="115000"/>
                        </a:lnSpc>
                        <a:spcAft>
                          <a:spcPts val="0"/>
                        </a:spcAft>
                      </a:pPr>
                      <a:r>
                        <a:rPr lang="ru-RU" sz="1100" dirty="0">
                          <a:solidFill>
                            <a:schemeClr val="accent4">
                              <a:lumMod val="50000"/>
                            </a:schemeClr>
                          </a:solidFill>
                          <a:latin typeface="Times New Roman"/>
                          <a:ea typeface="Calibri"/>
                          <a:cs typeface="Times New Roman"/>
                        </a:rPr>
                        <a:t>99,0</a:t>
                      </a:r>
                      <a:endParaRPr lang="ru-RU" sz="1000" dirty="0">
                        <a:solidFill>
                          <a:schemeClr val="accent4">
                            <a:lumMod val="50000"/>
                          </a:schemeClr>
                        </a:solidFill>
                        <a:latin typeface="Calibri"/>
                        <a:ea typeface="Calibri"/>
                        <a:cs typeface="Times New Roman"/>
                      </a:endParaRPr>
                    </a:p>
                  </a:txBody>
                  <a:tcPr marL="61306" marR="613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100" dirty="0">
                        <a:latin typeface="Times New Roman"/>
                        <a:ea typeface="Calibri"/>
                        <a:cs typeface="Times New Roman"/>
                      </a:endParaRPr>
                    </a:p>
                    <a:p>
                      <a:pPr algn="ctr">
                        <a:lnSpc>
                          <a:spcPct val="115000"/>
                        </a:lnSpc>
                        <a:spcAft>
                          <a:spcPts val="0"/>
                        </a:spcAft>
                      </a:pPr>
                      <a:r>
                        <a:rPr lang="ru-RU" sz="1100" dirty="0">
                          <a:solidFill>
                            <a:schemeClr val="accent4">
                              <a:lumMod val="50000"/>
                            </a:schemeClr>
                          </a:solidFill>
                          <a:latin typeface="Times New Roman"/>
                          <a:ea typeface="Calibri"/>
                          <a:cs typeface="Times New Roman"/>
                        </a:rPr>
                        <a:t>2 619 975</a:t>
                      </a:r>
                      <a:endParaRPr lang="ru-RU" sz="1000" dirty="0">
                        <a:solidFill>
                          <a:schemeClr val="accent4">
                            <a:lumMod val="50000"/>
                          </a:schemeClr>
                        </a:solidFill>
                        <a:latin typeface="Calibri"/>
                        <a:ea typeface="Calibri"/>
                        <a:cs typeface="Times New Roman"/>
                      </a:endParaRPr>
                    </a:p>
                  </a:txBody>
                  <a:tcPr marL="61306" marR="613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0201">
                <a:tc>
                  <a:txBody>
                    <a:bodyPr/>
                    <a:lstStyle/>
                    <a:p>
                      <a:pPr algn="ctr">
                        <a:lnSpc>
                          <a:spcPct val="115000"/>
                        </a:lnSpc>
                        <a:spcAft>
                          <a:spcPts val="0"/>
                        </a:spcAft>
                      </a:pPr>
                      <a:endParaRPr lang="ru-RU" sz="1100" dirty="0">
                        <a:latin typeface="Times New Roman"/>
                        <a:ea typeface="Calibri"/>
                        <a:cs typeface="Times New Roman"/>
                      </a:endParaRPr>
                    </a:p>
                    <a:p>
                      <a:pPr algn="ctr">
                        <a:lnSpc>
                          <a:spcPct val="115000"/>
                        </a:lnSpc>
                        <a:spcAft>
                          <a:spcPts val="0"/>
                        </a:spcAft>
                      </a:pPr>
                      <a:r>
                        <a:rPr lang="ru-RU" sz="1100" dirty="0">
                          <a:solidFill>
                            <a:schemeClr val="accent4">
                              <a:lumMod val="50000"/>
                            </a:schemeClr>
                          </a:solidFill>
                          <a:latin typeface="Times New Roman"/>
                          <a:ea typeface="Calibri"/>
                          <a:cs typeface="Times New Roman"/>
                        </a:rPr>
                        <a:t>1780</a:t>
                      </a:r>
                      <a:endParaRPr lang="ru-RU" sz="1000" dirty="0">
                        <a:solidFill>
                          <a:schemeClr val="accent4">
                            <a:lumMod val="50000"/>
                          </a:schemeClr>
                        </a:solidFill>
                        <a:latin typeface="Calibri"/>
                        <a:ea typeface="Calibri"/>
                        <a:cs typeface="Times New Roman"/>
                      </a:endParaRPr>
                    </a:p>
                  </a:txBody>
                  <a:tcPr marL="61306" marR="613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100" dirty="0">
                        <a:latin typeface="Times New Roman"/>
                        <a:ea typeface="Calibri"/>
                        <a:cs typeface="Times New Roman"/>
                      </a:endParaRPr>
                    </a:p>
                    <a:p>
                      <a:pPr algn="ctr">
                        <a:lnSpc>
                          <a:spcPct val="115000"/>
                        </a:lnSpc>
                        <a:spcAft>
                          <a:spcPts val="0"/>
                        </a:spcAft>
                      </a:pPr>
                      <a:r>
                        <a:rPr lang="ru-RU" sz="1100" dirty="0">
                          <a:solidFill>
                            <a:schemeClr val="accent4">
                              <a:lumMod val="50000"/>
                            </a:schemeClr>
                          </a:solidFill>
                          <a:latin typeface="Times New Roman"/>
                          <a:ea typeface="Calibri"/>
                          <a:cs typeface="Times New Roman"/>
                        </a:rPr>
                        <a:t>99,0</a:t>
                      </a:r>
                      <a:endParaRPr lang="ru-RU" sz="1000" dirty="0">
                        <a:solidFill>
                          <a:schemeClr val="accent4">
                            <a:lumMod val="50000"/>
                          </a:schemeClr>
                        </a:solidFill>
                        <a:latin typeface="Calibri"/>
                        <a:ea typeface="Calibri"/>
                        <a:cs typeface="Times New Roman"/>
                      </a:endParaRPr>
                    </a:p>
                  </a:txBody>
                  <a:tcPr marL="61306" marR="613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100" dirty="0">
                        <a:latin typeface="Times New Roman"/>
                        <a:ea typeface="Calibri"/>
                        <a:cs typeface="Times New Roman"/>
                      </a:endParaRPr>
                    </a:p>
                    <a:p>
                      <a:pPr algn="ctr">
                        <a:lnSpc>
                          <a:spcPct val="115000"/>
                        </a:lnSpc>
                        <a:spcAft>
                          <a:spcPts val="0"/>
                        </a:spcAft>
                      </a:pPr>
                      <a:r>
                        <a:rPr lang="ru-RU" sz="1100" dirty="0">
                          <a:solidFill>
                            <a:schemeClr val="accent4">
                              <a:lumMod val="50000"/>
                            </a:schemeClr>
                          </a:solidFill>
                          <a:latin typeface="Times New Roman"/>
                          <a:ea typeface="Calibri"/>
                          <a:cs typeface="Times New Roman"/>
                        </a:rPr>
                        <a:t>24 500 000</a:t>
                      </a:r>
                      <a:endParaRPr lang="ru-RU" sz="1000" dirty="0">
                        <a:solidFill>
                          <a:schemeClr val="accent4">
                            <a:lumMod val="50000"/>
                          </a:schemeClr>
                        </a:solidFill>
                        <a:latin typeface="Calibri"/>
                        <a:ea typeface="Calibri"/>
                        <a:cs typeface="Times New Roman"/>
                      </a:endParaRPr>
                    </a:p>
                  </a:txBody>
                  <a:tcPr marL="61306" marR="613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0201">
                <a:tc>
                  <a:txBody>
                    <a:bodyPr/>
                    <a:lstStyle/>
                    <a:p>
                      <a:pPr algn="ctr">
                        <a:lnSpc>
                          <a:spcPct val="115000"/>
                        </a:lnSpc>
                        <a:spcAft>
                          <a:spcPts val="0"/>
                        </a:spcAft>
                      </a:pPr>
                      <a:endParaRPr lang="ru-RU" sz="1100" dirty="0">
                        <a:latin typeface="Times New Roman"/>
                        <a:ea typeface="Calibri"/>
                        <a:cs typeface="Times New Roman"/>
                      </a:endParaRPr>
                    </a:p>
                    <a:p>
                      <a:pPr algn="ctr">
                        <a:lnSpc>
                          <a:spcPct val="115000"/>
                        </a:lnSpc>
                        <a:spcAft>
                          <a:spcPts val="0"/>
                        </a:spcAft>
                      </a:pPr>
                      <a:r>
                        <a:rPr lang="ru-RU" sz="1100" dirty="0">
                          <a:solidFill>
                            <a:schemeClr val="accent4">
                              <a:lumMod val="50000"/>
                            </a:schemeClr>
                          </a:solidFill>
                          <a:latin typeface="Times New Roman"/>
                          <a:ea typeface="Calibri"/>
                          <a:cs typeface="Times New Roman"/>
                        </a:rPr>
                        <a:t>1790</a:t>
                      </a:r>
                      <a:endParaRPr lang="ru-RU" sz="1000" dirty="0">
                        <a:solidFill>
                          <a:schemeClr val="accent4">
                            <a:lumMod val="50000"/>
                          </a:schemeClr>
                        </a:solidFill>
                        <a:latin typeface="Calibri"/>
                        <a:ea typeface="Calibri"/>
                        <a:cs typeface="Times New Roman"/>
                      </a:endParaRPr>
                    </a:p>
                  </a:txBody>
                  <a:tcPr marL="61306" marR="613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100" dirty="0">
                        <a:solidFill>
                          <a:schemeClr val="accent4">
                            <a:lumMod val="50000"/>
                          </a:schemeClr>
                        </a:solidFill>
                        <a:latin typeface="Times New Roman"/>
                        <a:ea typeface="Calibri"/>
                        <a:cs typeface="Times New Roman"/>
                      </a:endParaRPr>
                    </a:p>
                    <a:p>
                      <a:pPr algn="ctr">
                        <a:lnSpc>
                          <a:spcPct val="115000"/>
                        </a:lnSpc>
                        <a:spcAft>
                          <a:spcPts val="0"/>
                        </a:spcAft>
                      </a:pPr>
                      <a:r>
                        <a:rPr lang="ru-RU" sz="1100" dirty="0">
                          <a:solidFill>
                            <a:schemeClr val="accent4">
                              <a:lumMod val="50000"/>
                            </a:schemeClr>
                          </a:solidFill>
                          <a:latin typeface="Times New Roman"/>
                          <a:ea typeface="Calibri"/>
                          <a:cs typeface="Times New Roman"/>
                        </a:rPr>
                        <a:t>87,0</a:t>
                      </a:r>
                      <a:endParaRPr lang="ru-RU" sz="1000" dirty="0">
                        <a:solidFill>
                          <a:schemeClr val="accent4">
                            <a:lumMod val="50000"/>
                          </a:schemeClr>
                        </a:solidFill>
                        <a:latin typeface="Calibri"/>
                        <a:ea typeface="Calibri"/>
                        <a:cs typeface="Times New Roman"/>
                      </a:endParaRPr>
                    </a:p>
                  </a:txBody>
                  <a:tcPr marL="61306" marR="613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100" dirty="0">
                        <a:latin typeface="Times New Roman"/>
                        <a:ea typeface="Calibri"/>
                        <a:cs typeface="Times New Roman"/>
                      </a:endParaRPr>
                    </a:p>
                    <a:p>
                      <a:pPr algn="ctr">
                        <a:lnSpc>
                          <a:spcPct val="115000"/>
                        </a:lnSpc>
                        <a:spcAft>
                          <a:spcPts val="0"/>
                        </a:spcAft>
                      </a:pPr>
                      <a:r>
                        <a:rPr lang="ru-RU" sz="1100" dirty="0">
                          <a:solidFill>
                            <a:schemeClr val="accent4">
                              <a:lumMod val="50000"/>
                            </a:schemeClr>
                          </a:solidFill>
                          <a:latin typeface="Times New Roman"/>
                          <a:ea typeface="Calibri"/>
                          <a:cs typeface="Times New Roman"/>
                        </a:rPr>
                        <a:t>111000 000</a:t>
                      </a:r>
                      <a:endParaRPr lang="ru-RU" sz="1000" dirty="0">
                        <a:solidFill>
                          <a:schemeClr val="accent4">
                            <a:lumMod val="50000"/>
                          </a:schemeClr>
                        </a:solidFill>
                        <a:latin typeface="Calibri"/>
                        <a:ea typeface="Calibri"/>
                        <a:cs typeface="Times New Roman"/>
                      </a:endParaRPr>
                    </a:p>
                  </a:txBody>
                  <a:tcPr marL="61306" marR="613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0201">
                <a:tc>
                  <a:txBody>
                    <a:bodyPr/>
                    <a:lstStyle/>
                    <a:p>
                      <a:pPr algn="ctr">
                        <a:lnSpc>
                          <a:spcPct val="115000"/>
                        </a:lnSpc>
                        <a:spcAft>
                          <a:spcPts val="0"/>
                        </a:spcAft>
                      </a:pPr>
                      <a:endParaRPr lang="ru-RU" sz="1100" dirty="0">
                        <a:latin typeface="Times New Roman"/>
                        <a:ea typeface="Calibri"/>
                        <a:cs typeface="Times New Roman"/>
                      </a:endParaRPr>
                    </a:p>
                    <a:p>
                      <a:pPr algn="ctr">
                        <a:lnSpc>
                          <a:spcPct val="115000"/>
                        </a:lnSpc>
                        <a:spcAft>
                          <a:spcPts val="0"/>
                        </a:spcAft>
                      </a:pPr>
                      <a:r>
                        <a:rPr lang="ru-RU" sz="1100" dirty="0">
                          <a:solidFill>
                            <a:schemeClr val="accent4">
                              <a:lumMod val="50000"/>
                            </a:schemeClr>
                          </a:solidFill>
                          <a:latin typeface="Times New Roman"/>
                          <a:ea typeface="Calibri"/>
                          <a:cs typeface="Times New Roman"/>
                        </a:rPr>
                        <a:t>1796</a:t>
                      </a:r>
                      <a:endParaRPr lang="ru-RU" sz="1000" dirty="0">
                        <a:solidFill>
                          <a:schemeClr val="accent4">
                            <a:lumMod val="50000"/>
                          </a:schemeClr>
                        </a:solidFill>
                        <a:latin typeface="Calibri"/>
                        <a:ea typeface="Calibri"/>
                        <a:cs typeface="Times New Roman"/>
                      </a:endParaRPr>
                    </a:p>
                  </a:txBody>
                  <a:tcPr marL="61306" marR="613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100" dirty="0">
                        <a:solidFill>
                          <a:schemeClr val="accent4">
                            <a:lumMod val="50000"/>
                          </a:schemeClr>
                        </a:solidFill>
                        <a:latin typeface="Times New Roman"/>
                        <a:ea typeface="Calibri"/>
                        <a:cs typeface="Times New Roman"/>
                      </a:endParaRPr>
                    </a:p>
                    <a:p>
                      <a:pPr algn="ctr">
                        <a:lnSpc>
                          <a:spcPct val="115000"/>
                        </a:lnSpc>
                        <a:spcAft>
                          <a:spcPts val="0"/>
                        </a:spcAft>
                      </a:pPr>
                      <a:r>
                        <a:rPr lang="ru-RU" sz="1100" dirty="0">
                          <a:solidFill>
                            <a:schemeClr val="accent4">
                              <a:lumMod val="50000"/>
                            </a:schemeClr>
                          </a:solidFill>
                          <a:latin typeface="Times New Roman"/>
                          <a:ea typeface="Calibri"/>
                          <a:cs typeface="Times New Roman"/>
                        </a:rPr>
                        <a:t>79,0</a:t>
                      </a:r>
                      <a:endParaRPr lang="ru-RU" sz="1000" dirty="0">
                        <a:solidFill>
                          <a:schemeClr val="accent4">
                            <a:lumMod val="50000"/>
                          </a:schemeClr>
                        </a:solidFill>
                        <a:latin typeface="Calibri"/>
                        <a:ea typeface="Calibri"/>
                        <a:cs typeface="Times New Roman"/>
                      </a:endParaRPr>
                    </a:p>
                  </a:txBody>
                  <a:tcPr marL="61306" marR="613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100" dirty="0">
                        <a:latin typeface="Times New Roman"/>
                        <a:ea typeface="Calibri"/>
                        <a:cs typeface="Times New Roman"/>
                      </a:endParaRPr>
                    </a:p>
                    <a:p>
                      <a:pPr algn="ctr">
                        <a:lnSpc>
                          <a:spcPct val="115000"/>
                        </a:lnSpc>
                        <a:spcAft>
                          <a:spcPts val="0"/>
                        </a:spcAft>
                      </a:pPr>
                      <a:r>
                        <a:rPr lang="ru-RU" sz="1100" dirty="0">
                          <a:solidFill>
                            <a:schemeClr val="accent4">
                              <a:lumMod val="50000"/>
                            </a:schemeClr>
                          </a:solidFill>
                          <a:latin typeface="Times New Roman"/>
                          <a:ea typeface="Calibri"/>
                          <a:cs typeface="Times New Roman"/>
                        </a:rPr>
                        <a:t>157 703 640</a:t>
                      </a:r>
                      <a:endParaRPr lang="ru-RU" sz="1000" dirty="0">
                        <a:solidFill>
                          <a:schemeClr val="accent4">
                            <a:lumMod val="50000"/>
                          </a:schemeClr>
                        </a:solidFill>
                        <a:latin typeface="Calibri"/>
                        <a:ea typeface="Calibri"/>
                        <a:cs typeface="Times New Roman"/>
                      </a:endParaRPr>
                    </a:p>
                  </a:txBody>
                  <a:tcPr marL="61306" marR="613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fltVal val="0"/>
                                          </p:val>
                                        </p:tav>
                                        <p:tav tm="100000">
                                          <p:val>
                                            <p:strVal val="#ppt_w"/>
                                          </p:val>
                                        </p:tav>
                                      </p:tavLst>
                                    </p:anim>
                                    <p:anim calcmode="lin" valueType="num">
                                      <p:cBhvr>
                                        <p:cTn id="13" dur="1000" fill="hold"/>
                                        <p:tgtEl>
                                          <p:spTgt spid="4"/>
                                        </p:tgtEl>
                                        <p:attrNameLst>
                                          <p:attrName>ppt_h</p:attrName>
                                        </p:attrNameLst>
                                      </p:cBhvr>
                                      <p:tavLst>
                                        <p:tav tm="0">
                                          <p:val>
                                            <p:fltVal val="0"/>
                                          </p:val>
                                        </p:tav>
                                        <p:tav tm="100000">
                                          <p:val>
                                            <p:strVal val="#ppt_h"/>
                                          </p:val>
                                        </p:tav>
                                      </p:tavLst>
                                    </p:anim>
                                    <p:anim calcmode="lin" valueType="num">
                                      <p:cBhvr>
                                        <p:cTn id="14"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9144000" cy="6858000"/>
          </a:xfrm>
        </p:spPr>
        <p:txBody>
          <a:bodyPr>
            <a:normAutofit fontScale="92500" lnSpcReduction="10000"/>
          </a:bodyPr>
          <a:lstStyle/>
          <a:p>
            <a:r>
              <a:rPr lang="ru-RU" dirty="0" smtClean="0">
                <a:solidFill>
                  <a:schemeClr val="accent4">
                    <a:lumMod val="50000"/>
                  </a:schemeClr>
                </a:solidFill>
              </a:rPr>
              <a:t>Таким образом, в 1796 году за 1 рубль ассигнациями давали 79 копеек серебром, т.е. ассигнационный рубль обесценился на пятую часть. </a:t>
            </a:r>
          </a:p>
          <a:p>
            <a:r>
              <a:rPr lang="ru-RU" dirty="0" smtClean="0">
                <a:solidFill>
                  <a:schemeClr val="accent4">
                    <a:lumMod val="50000"/>
                  </a:schemeClr>
                </a:solidFill>
              </a:rPr>
              <a:t>Обмен медной монеты на ассигнации и наоборот все время осуществлялся беспрепятственно и рубль за рубль. Равенство тех и других было точно определено в Монетном уставе, в котором прямо сказано, что «во всех платежах можно употреблять государственные ассигнации или медную монету в равном достоинстве, и если род монеты в договоре не определен, то должно разуметь те или другие из сих денег».[13] Таким образом, медная монета была тесно связана с ассигнациями. Поэтому падение биржевого курса ассигнаций соответственно повлекло за собой падение курса медной монеты по отношению к серебру, несмотря на то, что содержание ее осталось прежнее, и рыночная цена на медь повышалась. Данные за 1786 -1796 годы свидетельствуют о полном совпадении курса ассигнаций с курсом медной монеты. И это вполне естественно, так как медной монеты за указанные годы было выпущено на 18,5 млн., а ассигнаций - на 112 млн. рублей. </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4)">
                                      <p:cBhvr>
                                        <p:cTn id="7" dur="2000"/>
                                        <p:tgtEl>
                                          <p:spTgt spid="3">
                                            <p:txEl>
                                              <p:pRg st="0" end="0"/>
                                            </p:txEl>
                                          </p:spTgt>
                                        </p:tgtEl>
                                      </p:cBhvr>
                                    </p:animEffect>
                                  </p:childTnLst>
                                </p:cTn>
                              </p:par>
                              <p:par>
                                <p:cTn id="8" presetID="21"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heel(4)">
                                      <p:cBhvr>
                                        <p:cTn id="10"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500042"/>
            <a:ext cx="7467600" cy="5973910"/>
          </a:xfrm>
        </p:spPr>
        <p:txBody>
          <a:bodyPr/>
          <a:lstStyle/>
          <a:p>
            <a:r>
              <a:rPr lang="ru-RU" dirty="0" smtClean="0">
                <a:solidFill>
                  <a:schemeClr val="accent4">
                    <a:lumMod val="50000"/>
                  </a:schemeClr>
                </a:solidFill>
              </a:rPr>
              <a:t> Екатерина Великая на </a:t>
            </a:r>
            <a:r>
              <a:rPr lang="ru-RU" dirty="0" err="1" smtClean="0">
                <a:solidFill>
                  <a:schemeClr val="accent4">
                    <a:lumMod val="50000"/>
                  </a:schemeClr>
                </a:solidFill>
              </a:rPr>
              <a:t>катеньке</a:t>
            </a:r>
            <a:r>
              <a:rPr lang="ru-RU" dirty="0" smtClean="0">
                <a:solidFill>
                  <a:schemeClr val="accent4">
                    <a:lumMod val="50000"/>
                  </a:schemeClr>
                </a:solidFill>
              </a:rPr>
              <a:t> — царской сторублёвке 1898 и 1910 г.</a:t>
            </a:r>
          </a:p>
          <a:p>
            <a:r>
              <a:rPr lang="ru-RU" dirty="0" smtClean="0">
                <a:solidFill>
                  <a:schemeClr val="accent4">
                    <a:lumMod val="50000"/>
                  </a:schemeClr>
                </a:solidFill>
              </a:rPr>
              <a:t>Мы </a:t>
            </a:r>
            <a:r>
              <a:rPr lang="ru-RU" dirty="0" err="1" smtClean="0">
                <a:solidFill>
                  <a:schemeClr val="accent4">
                    <a:lumMod val="50000"/>
                  </a:schemeClr>
                </a:solidFill>
              </a:rPr>
              <a:t>проследили,что</a:t>
            </a:r>
            <a:r>
              <a:rPr lang="ru-RU" dirty="0" smtClean="0">
                <a:solidFill>
                  <a:schemeClr val="accent4">
                    <a:lumMod val="50000"/>
                  </a:schemeClr>
                </a:solidFill>
              </a:rPr>
              <a:t> в денежном обращении Российской империи с конца XVIII века фактически появились две единицы: серебряный рубль и рубль ассигнационный. При этом серебряный рубль менялся на ассигнации всегда .</a:t>
            </a:r>
            <a:endParaRPr lang="ru-RU" dirty="0">
              <a:solidFill>
                <a:schemeClr val="accent4">
                  <a:lumMod val="50000"/>
                </a:schemeClr>
              </a:solidFill>
            </a:endParaRPr>
          </a:p>
        </p:txBody>
      </p:sp>
      <p:pic>
        <p:nvPicPr>
          <p:cNvPr id="36865" name="Рисунок 8"/>
          <p:cNvPicPr>
            <a:picLocks noChangeAspect="1" noChangeArrowheads="1"/>
          </p:cNvPicPr>
          <p:nvPr/>
        </p:nvPicPr>
        <p:blipFill>
          <a:blip r:embed="rId2"/>
          <a:srcRect/>
          <a:stretch>
            <a:fillRect/>
          </a:stretch>
        </p:blipFill>
        <p:spPr bwMode="auto">
          <a:xfrm>
            <a:off x="4786314" y="4572008"/>
            <a:ext cx="3838575" cy="2038350"/>
          </a:xfrm>
          <a:prstGeom prst="rect">
            <a:avLst/>
          </a:prstGeom>
          <a:noFill/>
          <a:ln w="9525">
            <a:noFill/>
            <a:miter lim="800000"/>
            <a:headEnd/>
            <a:tailEnd/>
          </a:ln>
        </p:spPr>
      </p:pic>
      <p:pic>
        <p:nvPicPr>
          <p:cNvPr id="36866" name="Picture 2" descr="320px-russiap5b-100rubles-1898-donatedta_f"/>
          <p:cNvPicPr>
            <a:picLocks noChangeAspect="1" noChangeArrowheads="1"/>
          </p:cNvPicPr>
          <p:nvPr/>
        </p:nvPicPr>
        <p:blipFill>
          <a:blip r:embed="rId3"/>
          <a:srcRect/>
          <a:stretch>
            <a:fillRect/>
          </a:stretch>
        </p:blipFill>
        <p:spPr bwMode="auto">
          <a:xfrm>
            <a:off x="357158" y="3714752"/>
            <a:ext cx="3786214" cy="18573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36866"/>
                                        </p:tgtEl>
                                        <p:attrNameLst>
                                          <p:attrName>style.visibility</p:attrName>
                                        </p:attrNameLst>
                                      </p:cBhvr>
                                      <p:to>
                                        <p:strVal val="visible"/>
                                      </p:to>
                                    </p:set>
                                    <p:anim calcmode="lin" valueType="num">
                                      <p:cBhvr>
                                        <p:cTn id="7" dur="1000" fill="hold"/>
                                        <p:tgtEl>
                                          <p:spTgt spid="36866"/>
                                        </p:tgtEl>
                                        <p:attrNameLst>
                                          <p:attrName>ppt_w</p:attrName>
                                        </p:attrNameLst>
                                      </p:cBhvr>
                                      <p:tavLst>
                                        <p:tav tm="0">
                                          <p:val>
                                            <p:fltVal val="0"/>
                                          </p:val>
                                        </p:tav>
                                        <p:tav tm="100000">
                                          <p:val>
                                            <p:strVal val="#ppt_w"/>
                                          </p:val>
                                        </p:tav>
                                      </p:tavLst>
                                    </p:anim>
                                    <p:anim calcmode="lin" valueType="num">
                                      <p:cBhvr>
                                        <p:cTn id="8" dur="1000" fill="hold"/>
                                        <p:tgtEl>
                                          <p:spTgt spid="36866"/>
                                        </p:tgtEl>
                                        <p:attrNameLst>
                                          <p:attrName>ppt_h</p:attrName>
                                        </p:attrNameLst>
                                      </p:cBhvr>
                                      <p:tavLst>
                                        <p:tav tm="0">
                                          <p:val>
                                            <p:fltVal val="0"/>
                                          </p:val>
                                        </p:tav>
                                        <p:tav tm="100000">
                                          <p:val>
                                            <p:strVal val="#ppt_h"/>
                                          </p:val>
                                        </p:tav>
                                      </p:tavLst>
                                    </p:anim>
                                    <p:anim calcmode="lin" valueType="num">
                                      <p:cBhvr>
                                        <p:cTn id="9" dur="1000" fill="hold"/>
                                        <p:tgtEl>
                                          <p:spTgt spid="3686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686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36865"/>
                                        </p:tgtEl>
                                        <p:attrNameLst>
                                          <p:attrName>style.visibility</p:attrName>
                                        </p:attrNameLst>
                                      </p:cBhvr>
                                      <p:to>
                                        <p:strVal val="visible"/>
                                      </p:to>
                                    </p:set>
                                    <p:anim calcmode="lin" valueType="num">
                                      <p:cBhvr>
                                        <p:cTn id="15" dur="1000" fill="hold"/>
                                        <p:tgtEl>
                                          <p:spTgt spid="36865"/>
                                        </p:tgtEl>
                                        <p:attrNameLst>
                                          <p:attrName>ppt_w</p:attrName>
                                        </p:attrNameLst>
                                      </p:cBhvr>
                                      <p:tavLst>
                                        <p:tav tm="0">
                                          <p:val>
                                            <p:fltVal val="0"/>
                                          </p:val>
                                        </p:tav>
                                        <p:tav tm="100000">
                                          <p:val>
                                            <p:strVal val="#ppt_w"/>
                                          </p:val>
                                        </p:tav>
                                      </p:tavLst>
                                    </p:anim>
                                    <p:anim calcmode="lin" valueType="num">
                                      <p:cBhvr>
                                        <p:cTn id="16" dur="1000" fill="hold"/>
                                        <p:tgtEl>
                                          <p:spTgt spid="36865"/>
                                        </p:tgtEl>
                                        <p:attrNameLst>
                                          <p:attrName>ppt_h</p:attrName>
                                        </p:attrNameLst>
                                      </p:cBhvr>
                                      <p:tavLst>
                                        <p:tav tm="0">
                                          <p:val>
                                            <p:fltVal val="0"/>
                                          </p:val>
                                        </p:tav>
                                        <p:tav tm="100000">
                                          <p:val>
                                            <p:strVal val="#ppt_h"/>
                                          </p:val>
                                        </p:tav>
                                      </p:tavLst>
                                    </p:anim>
                                    <p:anim calcmode="lin" valueType="num">
                                      <p:cBhvr>
                                        <p:cTn id="17" dur="1000" fill="hold"/>
                                        <p:tgtEl>
                                          <p:spTgt spid="3686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686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21" presetClass="entr" presetSubtype="4" fill="hold"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Effect transition="in" filter="wheel(4)">
                                      <p:cBhvr>
                                        <p:cTn id="23" dur="2000"/>
                                        <p:tgtEl>
                                          <p:spTgt spid="3">
                                            <p:txEl>
                                              <p:pRg st="0" end="0"/>
                                            </p:txEl>
                                          </p:spTgt>
                                        </p:tgtEl>
                                      </p:cBhvr>
                                    </p:animEffect>
                                  </p:childTnLst>
                                </p:cTn>
                              </p:par>
                              <p:par>
                                <p:cTn id="24" presetID="21" presetClass="entr" presetSubtype="4" fill="hold" nodeType="with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Effect transition="in" filter="wheel(4)">
                                      <p:cBhvr>
                                        <p:cTn id="26"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725470"/>
          </a:xfrm>
        </p:spPr>
        <p:txBody>
          <a:bodyPr/>
          <a:lstStyle/>
          <a:p>
            <a:r>
              <a:rPr lang="ru-RU" dirty="0" smtClean="0"/>
              <a:t> </a:t>
            </a:r>
            <a:r>
              <a:rPr lang="ru-RU" dirty="0" smtClean="0">
                <a:solidFill>
                  <a:srgbClr val="FFC000"/>
                </a:solidFill>
              </a:rPr>
              <a:t>3.  Выводы:</a:t>
            </a:r>
            <a:endParaRPr lang="ru-RU" dirty="0">
              <a:solidFill>
                <a:srgbClr val="FFC000"/>
              </a:solidFill>
            </a:endParaRPr>
          </a:p>
        </p:txBody>
      </p:sp>
      <p:sp>
        <p:nvSpPr>
          <p:cNvPr id="3" name="Содержимое 2"/>
          <p:cNvSpPr>
            <a:spLocks noGrp="1"/>
          </p:cNvSpPr>
          <p:nvPr>
            <p:ph sz="quarter" idx="1"/>
          </p:nvPr>
        </p:nvSpPr>
        <p:spPr>
          <a:xfrm>
            <a:off x="457200" y="1000108"/>
            <a:ext cx="7467600" cy="5473844"/>
          </a:xfrm>
        </p:spPr>
        <p:txBody>
          <a:bodyPr>
            <a:normAutofit fontScale="77500" lnSpcReduction="20000"/>
          </a:bodyPr>
          <a:lstStyle/>
          <a:p>
            <a:r>
              <a:rPr lang="ru-RU" dirty="0" smtClean="0">
                <a:solidFill>
                  <a:schemeClr val="accent4">
                    <a:lumMod val="50000"/>
                  </a:schemeClr>
                </a:solidFill>
              </a:rPr>
              <a:t>1.При исследовании денежных купюр времен Екатерины </a:t>
            </a:r>
            <a:r>
              <a:rPr lang="en-US" dirty="0" smtClean="0">
                <a:solidFill>
                  <a:schemeClr val="accent4">
                    <a:lumMod val="50000"/>
                  </a:schemeClr>
                </a:solidFill>
              </a:rPr>
              <a:t>II</a:t>
            </a:r>
            <a:r>
              <a:rPr lang="ru-RU" dirty="0" smtClean="0">
                <a:solidFill>
                  <a:schemeClr val="accent4">
                    <a:lumMod val="50000"/>
                  </a:schemeClr>
                </a:solidFill>
              </a:rPr>
              <a:t> , выяснилось ,  что деньги были связаны  с войной, состоянием внешней политики и состоянием вексельного курса.</a:t>
            </a:r>
          </a:p>
          <a:p>
            <a:r>
              <a:rPr lang="ru-RU" dirty="0" smtClean="0">
                <a:solidFill>
                  <a:schemeClr val="accent4">
                    <a:lumMod val="50000"/>
                  </a:schemeClr>
                </a:solidFill>
              </a:rPr>
              <a:t> </a:t>
            </a:r>
          </a:p>
          <a:p>
            <a:r>
              <a:rPr lang="ru-RU" dirty="0" smtClean="0">
                <a:solidFill>
                  <a:schemeClr val="accent4">
                    <a:lumMod val="50000"/>
                  </a:schemeClr>
                </a:solidFill>
              </a:rPr>
              <a:t> </a:t>
            </a:r>
          </a:p>
          <a:p>
            <a:r>
              <a:rPr lang="ru-RU" dirty="0" smtClean="0">
                <a:solidFill>
                  <a:schemeClr val="accent4">
                    <a:lumMod val="50000"/>
                  </a:schemeClr>
                </a:solidFill>
              </a:rPr>
              <a:t> </a:t>
            </a:r>
          </a:p>
          <a:p>
            <a:r>
              <a:rPr lang="ru-RU" dirty="0" smtClean="0">
                <a:solidFill>
                  <a:schemeClr val="accent4">
                    <a:lumMod val="50000"/>
                  </a:schemeClr>
                </a:solidFill>
              </a:rPr>
              <a:t>2. Денежные знаки  подписывались советниками Екатерины </a:t>
            </a:r>
            <a:r>
              <a:rPr lang="en-US" dirty="0" smtClean="0">
                <a:solidFill>
                  <a:schemeClr val="accent4">
                    <a:lumMod val="50000"/>
                  </a:schemeClr>
                </a:solidFill>
              </a:rPr>
              <a:t>II</a:t>
            </a:r>
            <a:r>
              <a:rPr lang="ru-RU" dirty="0" smtClean="0">
                <a:solidFill>
                  <a:schemeClr val="accent4">
                    <a:lumMod val="50000"/>
                  </a:schemeClr>
                </a:solidFill>
              </a:rPr>
              <a:t>.</a:t>
            </a:r>
          </a:p>
          <a:p>
            <a:r>
              <a:rPr lang="ru-RU" dirty="0" smtClean="0">
                <a:solidFill>
                  <a:schemeClr val="accent4">
                    <a:lumMod val="50000"/>
                  </a:schemeClr>
                </a:solidFill>
              </a:rPr>
              <a:t> </a:t>
            </a:r>
          </a:p>
          <a:p>
            <a:r>
              <a:rPr lang="ru-RU" dirty="0" smtClean="0">
                <a:solidFill>
                  <a:schemeClr val="accent4">
                    <a:lumMod val="50000"/>
                  </a:schemeClr>
                </a:solidFill>
              </a:rPr>
              <a:t> </a:t>
            </a:r>
          </a:p>
          <a:p>
            <a:r>
              <a:rPr lang="ru-RU" dirty="0" smtClean="0">
                <a:solidFill>
                  <a:schemeClr val="accent4">
                    <a:lumMod val="50000"/>
                  </a:schemeClr>
                </a:solidFill>
              </a:rPr>
              <a:t> </a:t>
            </a:r>
          </a:p>
          <a:p>
            <a:r>
              <a:rPr lang="ru-RU" dirty="0" smtClean="0">
                <a:solidFill>
                  <a:schemeClr val="accent4">
                    <a:lumMod val="50000"/>
                  </a:schemeClr>
                </a:solidFill>
              </a:rPr>
              <a:t>3. Нужно отметить что деньги во времена Екатерины </a:t>
            </a:r>
            <a:r>
              <a:rPr lang="en-US" dirty="0" smtClean="0">
                <a:solidFill>
                  <a:schemeClr val="accent4">
                    <a:lumMod val="50000"/>
                  </a:schemeClr>
                </a:solidFill>
              </a:rPr>
              <a:t>II</a:t>
            </a:r>
            <a:r>
              <a:rPr lang="ru-RU" dirty="0" smtClean="0">
                <a:solidFill>
                  <a:schemeClr val="accent4">
                    <a:lumMod val="50000"/>
                  </a:schemeClr>
                </a:solidFill>
              </a:rPr>
              <a:t> , занимали важное место  в жизни государства.</a:t>
            </a:r>
          </a:p>
          <a:p>
            <a:r>
              <a:rPr lang="ru-RU" dirty="0" smtClean="0">
                <a:solidFill>
                  <a:schemeClr val="accent4">
                    <a:lumMod val="50000"/>
                  </a:schemeClr>
                </a:solidFill>
              </a:rPr>
              <a:t> </a:t>
            </a:r>
          </a:p>
          <a:p>
            <a:r>
              <a:rPr lang="ru-RU" dirty="0" smtClean="0">
                <a:solidFill>
                  <a:schemeClr val="accent4">
                    <a:lumMod val="50000"/>
                  </a:schemeClr>
                </a:solidFill>
              </a:rPr>
              <a:t> </a:t>
            </a:r>
          </a:p>
          <a:p>
            <a:r>
              <a:rPr lang="ru-RU" dirty="0" smtClean="0">
                <a:solidFill>
                  <a:schemeClr val="accent4">
                    <a:lumMod val="50000"/>
                  </a:schemeClr>
                </a:solidFill>
              </a:rPr>
              <a:t> </a:t>
            </a:r>
          </a:p>
          <a:p>
            <a:r>
              <a:rPr lang="ru-RU" dirty="0" smtClean="0">
                <a:solidFill>
                  <a:schemeClr val="accent4">
                    <a:lumMod val="50000"/>
                  </a:schemeClr>
                </a:solidFill>
              </a:rPr>
              <a:t>4.  Екатерина </a:t>
            </a:r>
            <a:r>
              <a:rPr lang="en-US" dirty="0" smtClean="0">
                <a:solidFill>
                  <a:schemeClr val="accent4">
                    <a:lumMod val="50000"/>
                  </a:schemeClr>
                </a:solidFill>
              </a:rPr>
              <a:t>II</a:t>
            </a:r>
            <a:r>
              <a:rPr lang="ru-RU" dirty="0" smtClean="0">
                <a:solidFill>
                  <a:schemeClr val="accent4">
                    <a:lumMod val="50000"/>
                  </a:schemeClr>
                </a:solidFill>
              </a:rPr>
              <a:t> ввела в обиход бумажные деньги, которые и сейчас очень актуальны.</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heel(4)">
                                      <p:cBhvr>
                                        <p:cTn id="12" dur="2000"/>
                                        <p:tgtEl>
                                          <p:spTgt spid="3">
                                            <p:txEl>
                                              <p:pRg st="0" end="0"/>
                                            </p:txEl>
                                          </p:spTgt>
                                        </p:tgtEl>
                                      </p:cBhvr>
                                    </p:animEffect>
                                  </p:childTnLst>
                                </p:cTn>
                              </p:par>
                              <p:par>
                                <p:cTn id="13" presetID="21" presetClass="entr" presetSubtype="4"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heel(4)">
                                      <p:cBhvr>
                                        <p:cTn id="15" dur="2000"/>
                                        <p:tgtEl>
                                          <p:spTgt spid="3">
                                            <p:txEl>
                                              <p:pRg st="1" end="1"/>
                                            </p:txEl>
                                          </p:spTgt>
                                        </p:tgtEl>
                                      </p:cBhvr>
                                    </p:animEffect>
                                  </p:childTnLst>
                                </p:cTn>
                              </p:par>
                              <p:par>
                                <p:cTn id="16" presetID="21" presetClass="entr" presetSubtype="4"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wheel(4)">
                                      <p:cBhvr>
                                        <p:cTn id="18" dur="2000"/>
                                        <p:tgtEl>
                                          <p:spTgt spid="3">
                                            <p:txEl>
                                              <p:pRg st="2" end="2"/>
                                            </p:txEl>
                                          </p:spTgt>
                                        </p:tgtEl>
                                      </p:cBhvr>
                                    </p:animEffect>
                                  </p:childTnLst>
                                </p:cTn>
                              </p:par>
                              <p:par>
                                <p:cTn id="19" presetID="21"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heel(4)">
                                      <p:cBhvr>
                                        <p:cTn id="21" dur="2000"/>
                                        <p:tgtEl>
                                          <p:spTgt spid="3">
                                            <p:txEl>
                                              <p:pRg st="3" end="3"/>
                                            </p:txEl>
                                          </p:spTgt>
                                        </p:tgtEl>
                                      </p:cBhvr>
                                    </p:animEffect>
                                  </p:childTnLst>
                                </p:cTn>
                              </p:par>
                              <p:par>
                                <p:cTn id="22" presetID="21" presetClass="entr" presetSubtype="4"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heel(4)">
                                      <p:cBhvr>
                                        <p:cTn id="24" dur="2000"/>
                                        <p:tgtEl>
                                          <p:spTgt spid="3">
                                            <p:txEl>
                                              <p:pRg st="4" end="4"/>
                                            </p:txEl>
                                          </p:spTgt>
                                        </p:tgtEl>
                                      </p:cBhvr>
                                    </p:animEffect>
                                  </p:childTnLst>
                                </p:cTn>
                              </p:par>
                              <p:par>
                                <p:cTn id="25" presetID="21"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heel(4)">
                                      <p:cBhvr>
                                        <p:cTn id="27" dur="2000"/>
                                        <p:tgtEl>
                                          <p:spTgt spid="3">
                                            <p:txEl>
                                              <p:pRg st="5" end="5"/>
                                            </p:txEl>
                                          </p:spTgt>
                                        </p:tgtEl>
                                      </p:cBhvr>
                                    </p:animEffect>
                                  </p:childTnLst>
                                </p:cTn>
                              </p:par>
                              <p:par>
                                <p:cTn id="28" presetID="21" presetClass="entr" presetSubtype="4" fill="hold" nodeType="with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wheel(4)">
                                      <p:cBhvr>
                                        <p:cTn id="30" dur="2000"/>
                                        <p:tgtEl>
                                          <p:spTgt spid="3">
                                            <p:txEl>
                                              <p:pRg st="6" end="6"/>
                                            </p:txEl>
                                          </p:spTgt>
                                        </p:tgtEl>
                                      </p:cBhvr>
                                    </p:animEffect>
                                  </p:childTnLst>
                                </p:cTn>
                              </p:par>
                              <p:par>
                                <p:cTn id="31" presetID="21" presetClass="entr" presetSubtype="4" fill="hold"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wheel(4)">
                                      <p:cBhvr>
                                        <p:cTn id="33" dur="2000"/>
                                        <p:tgtEl>
                                          <p:spTgt spid="3">
                                            <p:txEl>
                                              <p:pRg st="7" end="7"/>
                                            </p:txEl>
                                          </p:spTgt>
                                        </p:tgtEl>
                                      </p:cBhvr>
                                    </p:animEffect>
                                  </p:childTnLst>
                                </p:cTn>
                              </p:par>
                              <p:par>
                                <p:cTn id="34" presetID="21" presetClass="entr" presetSubtype="4" fill="hold" nodeType="withEffect">
                                  <p:stCondLst>
                                    <p:cond delay="0"/>
                                  </p:stCondLst>
                                  <p:childTnLst>
                                    <p:set>
                                      <p:cBhvr>
                                        <p:cTn id="35" dur="1" fill="hold">
                                          <p:stCondLst>
                                            <p:cond delay="0"/>
                                          </p:stCondLst>
                                        </p:cTn>
                                        <p:tgtEl>
                                          <p:spTgt spid="3">
                                            <p:txEl>
                                              <p:pRg st="8" end="8"/>
                                            </p:txEl>
                                          </p:spTgt>
                                        </p:tgtEl>
                                        <p:attrNameLst>
                                          <p:attrName>style.visibility</p:attrName>
                                        </p:attrNameLst>
                                      </p:cBhvr>
                                      <p:to>
                                        <p:strVal val="visible"/>
                                      </p:to>
                                    </p:set>
                                    <p:animEffect transition="in" filter="wheel(4)">
                                      <p:cBhvr>
                                        <p:cTn id="36" dur="2000"/>
                                        <p:tgtEl>
                                          <p:spTgt spid="3">
                                            <p:txEl>
                                              <p:pRg st="8" end="8"/>
                                            </p:txEl>
                                          </p:spTgt>
                                        </p:tgtEl>
                                      </p:cBhvr>
                                    </p:animEffect>
                                  </p:childTnLst>
                                </p:cTn>
                              </p:par>
                              <p:par>
                                <p:cTn id="37" presetID="21" presetClass="entr" presetSubtype="4" fill="hold" nodeType="with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Effect transition="in" filter="wheel(4)">
                                      <p:cBhvr>
                                        <p:cTn id="39" dur="2000"/>
                                        <p:tgtEl>
                                          <p:spTgt spid="3">
                                            <p:txEl>
                                              <p:pRg st="9" end="9"/>
                                            </p:txEl>
                                          </p:spTgt>
                                        </p:tgtEl>
                                      </p:cBhvr>
                                    </p:animEffect>
                                  </p:childTnLst>
                                </p:cTn>
                              </p:par>
                              <p:par>
                                <p:cTn id="40" presetID="21" presetClass="entr" presetSubtype="4" fill="hold" nodeType="withEffect">
                                  <p:stCondLst>
                                    <p:cond delay="0"/>
                                  </p:stCondLst>
                                  <p:childTnLst>
                                    <p:set>
                                      <p:cBhvr>
                                        <p:cTn id="41" dur="1" fill="hold">
                                          <p:stCondLst>
                                            <p:cond delay="0"/>
                                          </p:stCondLst>
                                        </p:cTn>
                                        <p:tgtEl>
                                          <p:spTgt spid="3">
                                            <p:txEl>
                                              <p:pRg st="10" end="10"/>
                                            </p:txEl>
                                          </p:spTgt>
                                        </p:tgtEl>
                                        <p:attrNameLst>
                                          <p:attrName>style.visibility</p:attrName>
                                        </p:attrNameLst>
                                      </p:cBhvr>
                                      <p:to>
                                        <p:strVal val="visible"/>
                                      </p:to>
                                    </p:set>
                                    <p:animEffect transition="in" filter="wheel(4)">
                                      <p:cBhvr>
                                        <p:cTn id="42" dur="2000"/>
                                        <p:tgtEl>
                                          <p:spTgt spid="3">
                                            <p:txEl>
                                              <p:pRg st="10" end="10"/>
                                            </p:txEl>
                                          </p:spTgt>
                                        </p:tgtEl>
                                      </p:cBhvr>
                                    </p:animEffect>
                                  </p:childTnLst>
                                </p:cTn>
                              </p:par>
                              <p:par>
                                <p:cTn id="43" presetID="21" presetClass="entr" presetSubtype="4" fill="hold" nodeType="withEffect">
                                  <p:stCondLst>
                                    <p:cond delay="0"/>
                                  </p:stCondLst>
                                  <p:childTnLst>
                                    <p:set>
                                      <p:cBhvr>
                                        <p:cTn id="44" dur="1" fill="hold">
                                          <p:stCondLst>
                                            <p:cond delay="0"/>
                                          </p:stCondLst>
                                        </p:cTn>
                                        <p:tgtEl>
                                          <p:spTgt spid="3">
                                            <p:txEl>
                                              <p:pRg st="11" end="11"/>
                                            </p:txEl>
                                          </p:spTgt>
                                        </p:tgtEl>
                                        <p:attrNameLst>
                                          <p:attrName>style.visibility</p:attrName>
                                        </p:attrNameLst>
                                      </p:cBhvr>
                                      <p:to>
                                        <p:strVal val="visible"/>
                                      </p:to>
                                    </p:set>
                                    <p:animEffect transition="in" filter="wheel(4)">
                                      <p:cBhvr>
                                        <p:cTn id="45" dur="2000"/>
                                        <p:tgtEl>
                                          <p:spTgt spid="3">
                                            <p:txEl>
                                              <p:pRg st="11" end="11"/>
                                            </p:txEl>
                                          </p:spTgt>
                                        </p:tgtEl>
                                      </p:cBhvr>
                                    </p:animEffect>
                                  </p:childTnLst>
                                </p:cTn>
                              </p:par>
                              <p:par>
                                <p:cTn id="46" presetID="21" presetClass="entr" presetSubtype="4" fill="hold" nodeType="withEffect">
                                  <p:stCondLst>
                                    <p:cond delay="0"/>
                                  </p:stCondLst>
                                  <p:childTnLst>
                                    <p:set>
                                      <p:cBhvr>
                                        <p:cTn id="47" dur="1" fill="hold">
                                          <p:stCondLst>
                                            <p:cond delay="0"/>
                                          </p:stCondLst>
                                        </p:cTn>
                                        <p:tgtEl>
                                          <p:spTgt spid="3">
                                            <p:txEl>
                                              <p:pRg st="12" end="12"/>
                                            </p:txEl>
                                          </p:spTgt>
                                        </p:tgtEl>
                                        <p:attrNameLst>
                                          <p:attrName>style.visibility</p:attrName>
                                        </p:attrNameLst>
                                      </p:cBhvr>
                                      <p:to>
                                        <p:strVal val="visible"/>
                                      </p:to>
                                    </p:set>
                                    <p:animEffect transition="in" filter="wheel(4)">
                                      <p:cBhvr>
                                        <p:cTn id="48" dur="20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7467600" cy="439718"/>
          </a:xfrm>
        </p:spPr>
        <p:txBody>
          <a:bodyPr>
            <a:normAutofit fontScale="90000"/>
          </a:bodyPr>
          <a:lstStyle/>
          <a:p>
            <a:r>
              <a:rPr lang="ru-RU" dirty="0" smtClean="0">
                <a:solidFill>
                  <a:srgbClr val="FFC000"/>
                </a:solidFill>
              </a:rPr>
              <a:t>Литература</a:t>
            </a:r>
            <a:endParaRPr lang="ru-RU" dirty="0">
              <a:solidFill>
                <a:srgbClr val="FFC000"/>
              </a:solidFill>
            </a:endParaRPr>
          </a:p>
        </p:txBody>
      </p:sp>
      <p:sp>
        <p:nvSpPr>
          <p:cNvPr id="3" name="Содержимое 2"/>
          <p:cNvSpPr>
            <a:spLocks noGrp="1"/>
          </p:cNvSpPr>
          <p:nvPr>
            <p:ph sz="quarter" idx="1"/>
          </p:nvPr>
        </p:nvSpPr>
        <p:spPr>
          <a:xfrm>
            <a:off x="457200" y="714356"/>
            <a:ext cx="7467600" cy="5759596"/>
          </a:xfrm>
        </p:spPr>
        <p:txBody>
          <a:bodyPr/>
          <a:lstStyle/>
          <a:p>
            <a:r>
              <a:rPr lang="ru-RU" dirty="0" smtClean="0">
                <a:solidFill>
                  <a:schemeClr val="accent4">
                    <a:lumMod val="50000"/>
                  </a:schemeClr>
                </a:solidFill>
              </a:rPr>
              <a:t>1 «Деньги во времена Екатерины </a:t>
            </a:r>
            <a:r>
              <a:rPr lang="en-US" dirty="0" smtClean="0">
                <a:solidFill>
                  <a:schemeClr val="accent4">
                    <a:lumMod val="50000"/>
                  </a:schemeClr>
                </a:solidFill>
              </a:rPr>
              <a:t>II</a:t>
            </a:r>
            <a:r>
              <a:rPr lang="ru-RU" dirty="0" smtClean="0">
                <a:solidFill>
                  <a:schemeClr val="accent4">
                    <a:lumMod val="50000"/>
                  </a:schemeClr>
                </a:solidFill>
              </a:rPr>
              <a:t>» - История Российского государства, А. О. </a:t>
            </a:r>
            <a:r>
              <a:rPr lang="ru-RU" dirty="0" err="1" smtClean="0">
                <a:solidFill>
                  <a:schemeClr val="accent4">
                    <a:lumMod val="50000"/>
                  </a:schemeClr>
                </a:solidFill>
              </a:rPr>
              <a:t>Ишимова</a:t>
            </a:r>
            <a:r>
              <a:rPr lang="ru-RU" dirty="0" smtClean="0">
                <a:solidFill>
                  <a:schemeClr val="accent4">
                    <a:lumMod val="50000"/>
                  </a:schemeClr>
                </a:solidFill>
              </a:rPr>
              <a:t> Москва «Современник» 1993 год.</a:t>
            </a:r>
          </a:p>
          <a:p>
            <a:r>
              <a:rPr lang="ru-RU" dirty="0" smtClean="0">
                <a:solidFill>
                  <a:schemeClr val="accent4">
                    <a:lumMod val="50000"/>
                  </a:schemeClr>
                </a:solidFill>
              </a:rPr>
              <a:t>2 Детская энциклопедия: «История бумажных денег» Интернет Сайт </a:t>
            </a:r>
            <a:r>
              <a:rPr lang="en-US" dirty="0" smtClean="0">
                <a:solidFill>
                  <a:schemeClr val="accent4">
                    <a:lumMod val="50000"/>
                  </a:schemeClr>
                </a:solidFill>
              </a:rPr>
              <a:t> E-mail</a:t>
            </a:r>
            <a:r>
              <a:rPr lang="ru-RU" dirty="0" smtClean="0">
                <a:solidFill>
                  <a:schemeClr val="accent4">
                    <a:lumMod val="50000"/>
                  </a:schemeClr>
                </a:solidFill>
              </a:rPr>
              <a:t>: </a:t>
            </a:r>
            <a:r>
              <a:rPr lang="en-US" dirty="0" err="1" smtClean="0">
                <a:solidFill>
                  <a:schemeClr val="accent4">
                    <a:lumMod val="50000"/>
                  </a:schemeClr>
                </a:solidFill>
              </a:rPr>
              <a:t>globus</a:t>
            </a:r>
            <a:r>
              <a:rPr lang="en-US" dirty="0" smtClean="0">
                <a:solidFill>
                  <a:schemeClr val="accent4">
                    <a:lumMod val="50000"/>
                  </a:schemeClr>
                </a:solidFill>
              </a:rPr>
              <a:t> –</a:t>
            </a:r>
            <a:r>
              <a:rPr lang="en-US" dirty="0" err="1" smtClean="0">
                <a:solidFill>
                  <a:schemeClr val="accent4">
                    <a:lumMod val="50000"/>
                  </a:schemeClr>
                </a:solidFill>
              </a:rPr>
              <a:t>kniga</a:t>
            </a:r>
            <a:r>
              <a:rPr lang="en-US" dirty="0" smtClean="0">
                <a:solidFill>
                  <a:schemeClr val="accent4">
                    <a:lumMod val="50000"/>
                  </a:schemeClr>
                </a:solidFill>
              </a:rPr>
              <a:t> @ </a:t>
            </a:r>
            <a:r>
              <a:rPr lang="en-US" dirty="0" err="1" smtClean="0">
                <a:solidFill>
                  <a:schemeClr val="accent4">
                    <a:lumMod val="50000"/>
                  </a:schemeClr>
                </a:solidFill>
              </a:rPr>
              <a:t>Maii</a:t>
            </a:r>
            <a:r>
              <a:rPr lang="en-US" dirty="0" smtClean="0">
                <a:solidFill>
                  <a:schemeClr val="accent4">
                    <a:lumMod val="50000"/>
                  </a:schemeClr>
                </a:solidFill>
              </a:rPr>
              <a:t> </a:t>
            </a:r>
            <a:r>
              <a:rPr lang="en-US" dirty="0" err="1" smtClean="0">
                <a:solidFill>
                  <a:schemeClr val="accent4">
                    <a:lumMod val="50000"/>
                  </a:schemeClr>
                </a:solidFill>
              </a:rPr>
              <a:t>Ru</a:t>
            </a:r>
            <a:r>
              <a:rPr lang="en-US" dirty="0" smtClean="0">
                <a:solidFill>
                  <a:schemeClr val="accent4">
                    <a:lumMod val="50000"/>
                  </a:schemeClr>
                </a:solidFill>
              </a:rPr>
              <a:t> www. </a:t>
            </a:r>
            <a:r>
              <a:rPr lang="en-US" dirty="0" err="1" smtClean="0">
                <a:solidFill>
                  <a:schemeClr val="accent4">
                    <a:lumMod val="50000"/>
                  </a:schemeClr>
                </a:solidFill>
              </a:rPr>
              <a:t>Globus</a:t>
            </a:r>
            <a:r>
              <a:rPr lang="en-US" dirty="0" smtClean="0">
                <a:solidFill>
                  <a:schemeClr val="accent4">
                    <a:lumMod val="50000"/>
                  </a:schemeClr>
                </a:solidFill>
              </a:rPr>
              <a:t> – </a:t>
            </a:r>
            <a:r>
              <a:rPr lang="en-US" dirty="0" err="1" smtClean="0">
                <a:solidFill>
                  <a:schemeClr val="accent4">
                    <a:lumMod val="50000"/>
                  </a:schemeClr>
                </a:solidFill>
              </a:rPr>
              <a:t>kniga</a:t>
            </a:r>
            <a:r>
              <a:rPr lang="en-US" dirty="0" smtClean="0">
                <a:solidFill>
                  <a:schemeClr val="accent4">
                    <a:lumMod val="50000"/>
                  </a:schemeClr>
                </a:solidFill>
              </a:rPr>
              <a:t>. </a:t>
            </a:r>
            <a:r>
              <a:rPr lang="en-US" dirty="0" err="1" smtClean="0">
                <a:solidFill>
                  <a:schemeClr val="accent4">
                    <a:lumMod val="50000"/>
                  </a:schemeClr>
                </a:solidFill>
              </a:rPr>
              <a:t>ru</a:t>
            </a:r>
            <a:r>
              <a:rPr lang="en-US" dirty="0" smtClean="0">
                <a:solidFill>
                  <a:schemeClr val="accent4">
                    <a:lumMod val="50000"/>
                  </a:schemeClr>
                </a:solidFill>
              </a:rPr>
              <a:t>.</a:t>
            </a:r>
          </a:p>
          <a:p>
            <a:r>
              <a:rPr lang="en-US" dirty="0" smtClean="0">
                <a:solidFill>
                  <a:schemeClr val="accent4">
                    <a:lumMod val="50000"/>
                  </a:schemeClr>
                </a:solidFill>
              </a:rPr>
              <a:t>3</a:t>
            </a:r>
            <a:r>
              <a:rPr lang="ru-RU" dirty="0" smtClean="0">
                <a:solidFill>
                  <a:schemeClr val="accent4">
                    <a:lumMod val="50000"/>
                  </a:schemeClr>
                </a:solidFill>
              </a:rPr>
              <a:t> «Бумажные деньги во времена Екатерины </a:t>
            </a:r>
            <a:r>
              <a:rPr lang="en-US" dirty="0" smtClean="0">
                <a:solidFill>
                  <a:schemeClr val="accent4">
                    <a:lumMod val="50000"/>
                  </a:schemeClr>
                </a:solidFill>
              </a:rPr>
              <a:t>II</a:t>
            </a:r>
            <a:r>
              <a:rPr lang="ru-RU" dirty="0" smtClean="0">
                <a:solidFill>
                  <a:schemeClr val="accent4">
                    <a:lumMod val="50000"/>
                  </a:schemeClr>
                </a:solidFill>
              </a:rPr>
              <a:t>» Журнал «</a:t>
            </a:r>
            <a:r>
              <a:rPr lang="ru-RU" dirty="0" err="1" smtClean="0">
                <a:solidFill>
                  <a:schemeClr val="accent4">
                    <a:lumMod val="50000"/>
                  </a:schemeClr>
                </a:solidFill>
              </a:rPr>
              <a:t>Соврименник</a:t>
            </a:r>
            <a:r>
              <a:rPr lang="ru-RU" dirty="0" smtClean="0">
                <a:solidFill>
                  <a:schemeClr val="accent4">
                    <a:lumMod val="50000"/>
                  </a:schemeClr>
                </a:solidFill>
              </a:rPr>
              <a:t>» А. О </a:t>
            </a:r>
            <a:r>
              <a:rPr lang="ru-RU" dirty="0" err="1" smtClean="0">
                <a:solidFill>
                  <a:schemeClr val="accent4">
                    <a:lumMod val="50000"/>
                  </a:schemeClr>
                </a:solidFill>
              </a:rPr>
              <a:t>Ишимова</a:t>
            </a:r>
            <a:r>
              <a:rPr lang="ru-RU" dirty="0" smtClean="0">
                <a:solidFill>
                  <a:schemeClr val="accent4">
                    <a:lumMod val="50000"/>
                  </a:schemeClr>
                </a:solidFill>
              </a:rPr>
              <a:t>. Москва 1994 год.</a:t>
            </a:r>
          </a:p>
          <a:p>
            <a:r>
              <a:rPr lang="ru-RU" dirty="0" smtClean="0">
                <a:solidFill>
                  <a:schemeClr val="accent4">
                    <a:lumMod val="50000"/>
                  </a:schemeClr>
                </a:solidFill>
              </a:rPr>
              <a:t>4 «Денежная реформа во времена Екатерины </a:t>
            </a:r>
            <a:r>
              <a:rPr lang="en-US" dirty="0" smtClean="0">
                <a:solidFill>
                  <a:schemeClr val="accent4">
                    <a:lumMod val="50000"/>
                  </a:schemeClr>
                </a:solidFill>
              </a:rPr>
              <a:t>II</a:t>
            </a:r>
            <a:r>
              <a:rPr lang="ru-RU" dirty="0" smtClean="0">
                <a:solidFill>
                  <a:schemeClr val="accent4">
                    <a:lumMod val="50000"/>
                  </a:schemeClr>
                </a:solidFill>
              </a:rPr>
              <a:t>» Журнал «История в школе» 1997год. А. О. </a:t>
            </a:r>
            <a:r>
              <a:rPr lang="ru-RU" dirty="0" err="1" smtClean="0">
                <a:solidFill>
                  <a:schemeClr val="accent4">
                    <a:lumMod val="50000"/>
                  </a:schemeClr>
                </a:solidFill>
              </a:rPr>
              <a:t>Ишимова</a:t>
            </a:r>
            <a:r>
              <a:rPr lang="ru-RU" dirty="0" smtClean="0">
                <a:solidFill>
                  <a:schemeClr val="accent4">
                    <a:lumMod val="50000"/>
                  </a:schemeClr>
                </a:solidFill>
              </a:rPr>
              <a:t>.</a:t>
            </a:r>
            <a:endParaRPr lang="ru-RU" dirty="0">
              <a:solidFill>
                <a:schemeClr val="accent4">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heel(4)">
                                      <p:cBhvr>
                                        <p:cTn id="12" dur="2000"/>
                                        <p:tgtEl>
                                          <p:spTgt spid="3">
                                            <p:txEl>
                                              <p:pRg st="0" end="0"/>
                                            </p:txEl>
                                          </p:spTgt>
                                        </p:tgtEl>
                                      </p:cBhvr>
                                    </p:animEffect>
                                  </p:childTnLst>
                                </p:cTn>
                              </p:par>
                              <p:par>
                                <p:cTn id="13" presetID="21" presetClass="entr" presetSubtype="4"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heel(4)">
                                      <p:cBhvr>
                                        <p:cTn id="15" dur="2000"/>
                                        <p:tgtEl>
                                          <p:spTgt spid="3">
                                            <p:txEl>
                                              <p:pRg st="1" end="1"/>
                                            </p:txEl>
                                          </p:spTgt>
                                        </p:tgtEl>
                                      </p:cBhvr>
                                    </p:animEffect>
                                  </p:childTnLst>
                                </p:cTn>
                              </p:par>
                              <p:par>
                                <p:cTn id="16" presetID="21" presetClass="entr" presetSubtype="4"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wheel(4)">
                                      <p:cBhvr>
                                        <p:cTn id="18" dur="2000"/>
                                        <p:tgtEl>
                                          <p:spTgt spid="3">
                                            <p:txEl>
                                              <p:pRg st="2" end="2"/>
                                            </p:txEl>
                                          </p:spTgt>
                                        </p:tgtEl>
                                      </p:cBhvr>
                                    </p:animEffect>
                                  </p:childTnLst>
                                </p:cTn>
                              </p:par>
                              <p:par>
                                <p:cTn id="19" presetID="21"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heel(4)">
                                      <p:cBhvr>
                                        <p:cTn id="21"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FFC000"/>
                </a:solidFill>
              </a:rPr>
              <a:t> 2.2 Причины   появление  бумажных  денег во  времена Екатерины II.</a:t>
            </a:r>
            <a:endParaRPr lang="ru-RU" dirty="0">
              <a:solidFill>
                <a:srgbClr val="FFC000"/>
              </a:solidFill>
            </a:endParaRPr>
          </a:p>
        </p:txBody>
      </p:sp>
      <p:sp>
        <p:nvSpPr>
          <p:cNvPr id="3" name="Содержимое 2"/>
          <p:cNvSpPr>
            <a:spLocks noGrp="1"/>
          </p:cNvSpPr>
          <p:nvPr>
            <p:ph sz="quarter" idx="1"/>
          </p:nvPr>
        </p:nvSpPr>
        <p:spPr>
          <a:xfrm>
            <a:off x="285720" y="1500174"/>
            <a:ext cx="8429684" cy="5143536"/>
          </a:xfrm>
        </p:spPr>
        <p:txBody>
          <a:bodyPr>
            <a:normAutofit fontScale="85000" lnSpcReduction="20000"/>
          </a:bodyPr>
          <a:lstStyle/>
          <a:p>
            <a:r>
              <a:rPr lang="ru-RU" dirty="0" smtClean="0">
                <a:solidFill>
                  <a:schemeClr val="accent4">
                    <a:lumMod val="50000"/>
                  </a:schemeClr>
                </a:solidFill>
              </a:rPr>
              <a:t>Нас заинтересовал вопрос, а почему должны были пустить в обиход бумажные деньги, при Екатерине </a:t>
            </a:r>
            <a:r>
              <a:rPr lang="en-US" dirty="0" smtClean="0">
                <a:solidFill>
                  <a:schemeClr val="accent4">
                    <a:lumMod val="50000"/>
                  </a:schemeClr>
                </a:solidFill>
              </a:rPr>
              <a:t>II</a:t>
            </a:r>
            <a:r>
              <a:rPr lang="ru-RU" dirty="0" smtClean="0">
                <a:solidFill>
                  <a:schemeClr val="accent4">
                    <a:lumMod val="50000"/>
                  </a:schemeClr>
                </a:solidFill>
              </a:rPr>
              <a:t>, а не в другое время? И вот какие данные, нами были найдены. На протяжении почти всего ХVIII в. Российская империя вела многочисленные военные кампании, которые требовали значительных расходов. Обычно для этих целей использовались серебряные деньги, ценившиеся на европейских рынках и являвшиеся средством международных расчетов. Однако российская казна испытывала постоянный дефицит серебра. Интенсивный выпуск медных денег в период правления императрицы Елизаветы Петровны не смог удовлетворить запросы государства и насытить казну серебром. Поэтому генерал-прокурор Сената Я. П. Шаховской предложил правительству вариант, связанный с хождением бумажных денег – «</a:t>
            </a:r>
            <a:r>
              <a:rPr lang="ru-RU" dirty="0" err="1" smtClean="0">
                <a:solidFill>
                  <a:schemeClr val="accent4">
                    <a:lumMod val="50000"/>
                  </a:schemeClr>
                </a:solidFill>
              </a:rPr>
              <a:t>цидул</a:t>
            </a:r>
            <a:r>
              <a:rPr lang="ru-RU" dirty="0" smtClean="0">
                <a:solidFill>
                  <a:schemeClr val="accent4">
                    <a:lumMod val="50000"/>
                  </a:schemeClr>
                </a:solidFill>
              </a:rPr>
              <a:t>» (искаженное от немецкого </a:t>
            </a:r>
            <a:r>
              <a:rPr lang="ru-RU" dirty="0" err="1" smtClean="0">
                <a:solidFill>
                  <a:schemeClr val="accent4">
                    <a:lumMod val="50000"/>
                  </a:schemeClr>
                </a:solidFill>
              </a:rPr>
              <a:t>Zettel</a:t>
            </a:r>
            <a:r>
              <a:rPr lang="ru-RU" dirty="0" smtClean="0">
                <a:solidFill>
                  <a:schemeClr val="accent4">
                    <a:lumMod val="50000"/>
                  </a:schemeClr>
                </a:solidFill>
              </a:rPr>
              <a:t> – названия бумажных денег, обращавшихся в южных областях Германии). Когда к власти пришла императрица Екатерина II, принятое еще в 1762 г. решение об учреждении Государственного банка, который по образцу Банка Англии имел бы право выпуска банковских билетов, было отложено на несколько лет. </a:t>
            </a:r>
            <a:endParaRPr lang="ru-RU" dirty="0">
              <a:solidFill>
                <a:schemeClr val="accent4">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8" presetClass="entr" presetSubtype="16"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diamond(in)">
                                      <p:cBhvr>
                                        <p:cTn id="15"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sz="quarter" idx="1"/>
          </p:nvPr>
        </p:nvSpPr>
        <p:spPr>
          <a:xfrm>
            <a:off x="214282" y="285728"/>
            <a:ext cx="8358246" cy="6357982"/>
          </a:xfrm>
        </p:spPr>
        <p:txBody>
          <a:bodyPr>
            <a:normAutofit fontScale="92500" lnSpcReduction="20000"/>
          </a:bodyPr>
          <a:lstStyle/>
          <a:p>
            <a:r>
              <a:rPr lang="ru-RU" dirty="0" smtClean="0">
                <a:solidFill>
                  <a:schemeClr val="accent4">
                    <a:lumMod val="50000"/>
                  </a:schemeClr>
                </a:solidFill>
              </a:rPr>
              <a:t>Но разгоравшаяся русско-турецкая война и хронический дефицит государственного бюджета вновь пробудили интерес к идее выпуска бумажных денег. И поэтому в 1768 г. императрице была подана записка, о выгоде хождения бумажных денег. Автором ее был граф К. Е. </a:t>
            </a:r>
            <a:r>
              <a:rPr lang="ru-RU" dirty="0" err="1" smtClean="0">
                <a:solidFill>
                  <a:schemeClr val="accent4">
                    <a:lumMod val="50000"/>
                  </a:schemeClr>
                </a:solidFill>
              </a:rPr>
              <a:t>Сиверс</a:t>
            </a:r>
            <a:r>
              <a:rPr lang="ru-RU" dirty="0" smtClean="0">
                <a:solidFill>
                  <a:schemeClr val="accent4">
                    <a:lumMod val="50000"/>
                  </a:schemeClr>
                </a:solidFill>
              </a:rPr>
              <a:t>. Он же был  и  камергером при дворе Екатерине Второй. В записке К. Е. </a:t>
            </a:r>
            <a:r>
              <a:rPr lang="ru-RU" dirty="0" err="1" smtClean="0">
                <a:solidFill>
                  <a:schemeClr val="accent4">
                    <a:lumMod val="50000"/>
                  </a:schemeClr>
                </a:solidFill>
              </a:rPr>
              <a:t>Сиверса</a:t>
            </a:r>
            <a:r>
              <a:rPr lang="ru-RU" dirty="0" smtClean="0">
                <a:solidFill>
                  <a:schemeClr val="accent4">
                    <a:lumMod val="50000"/>
                  </a:schemeClr>
                </a:solidFill>
              </a:rPr>
              <a:t> оговаривались меры, которые могли быть приняты для ускорения и облегчения денежного обращения и тем самым для лучшего развития торговли. Специально, созданный банк, должен был выпускать «</a:t>
            </a:r>
            <a:r>
              <a:rPr lang="ru-RU" dirty="0" err="1" smtClean="0">
                <a:solidFill>
                  <a:schemeClr val="accent4">
                    <a:lumMod val="50000"/>
                  </a:schemeClr>
                </a:solidFill>
              </a:rPr>
              <a:t>цеттели</a:t>
            </a:r>
            <a:r>
              <a:rPr lang="ru-RU" dirty="0" smtClean="0">
                <a:solidFill>
                  <a:schemeClr val="accent4">
                    <a:lumMod val="50000"/>
                  </a:schemeClr>
                </a:solidFill>
              </a:rPr>
              <a:t>», то есть – ассигнации, которые могли свободно обмениваться на звонкую монету и приниматься как законное платежное средство.29 декабря 1768 г. был обнародован манифест об учреждении в Санкт-Петербурге и Москве государственных банков для обмена ассигнаций. И мы поняли , что причиной введения бумажных денег объявлялась «тягость медной монеты», затруднявшая ее обращении, и  подлинную причину введения государственных ассигнаций еще до открытия банков , назвал князь А. А. Вяземский: они, по его мнению, должны были покрыть расходы, связанные с русско-турецкой войной.</a:t>
            </a:r>
          </a:p>
          <a:p>
            <a:endParaRPr lang="ru-RU" dirty="0">
              <a:solidFill>
                <a:schemeClr val="accent4">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anim calcmode="lin" valueType="num">
                                      <p:cBhvr>
                                        <p:cTn id="8" dur="2000" fill="hold"/>
                                        <p:tgtEl>
                                          <p:spTgt spid="4">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4">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C000"/>
                </a:solidFill>
              </a:rPr>
              <a:t>2.3. Манифест- о новых ассигнациях.</a:t>
            </a:r>
            <a:endParaRPr lang="ru-RU" dirty="0">
              <a:solidFill>
                <a:srgbClr val="FFC000"/>
              </a:solidFill>
            </a:endParaRPr>
          </a:p>
        </p:txBody>
      </p:sp>
      <p:sp>
        <p:nvSpPr>
          <p:cNvPr id="3" name="Содержимое 2"/>
          <p:cNvSpPr>
            <a:spLocks noGrp="1"/>
          </p:cNvSpPr>
          <p:nvPr>
            <p:ph sz="quarter" idx="1"/>
          </p:nvPr>
        </p:nvSpPr>
        <p:spPr>
          <a:xfrm>
            <a:off x="285720" y="1500174"/>
            <a:ext cx="8358246" cy="5159504"/>
          </a:xfrm>
        </p:spPr>
        <p:txBody>
          <a:bodyPr>
            <a:normAutofit fontScale="70000" lnSpcReduction="20000"/>
          </a:bodyPr>
          <a:lstStyle/>
          <a:p>
            <a:r>
              <a:rPr lang="ru-RU" dirty="0" smtClean="0">
                <a:solidFill>
                  <a:schemeClr val="accent4">
                    <a:lumMod val="50000"/>
                  </a:schemeClr>
                </a:solidFill>
              </a:rPr>
              <a:t>Продолжая, работать над этой темой,  нам нужно было понять и разобраться, какие новые ассигнации были изданы? И о чём говорилось, в этом манифесте? А говорилось в документе, вот о чём? Все ассигнации, которые тогда выпускались, имеют хождение наравне с монетой и «являющимся людям с теми ассигнациями выдавать за оные денег, сколько надлежит, немедленно». А также в манифесте было установлено, что выпуск бумажных денег не должен превышать наличную сумму звонкой монеты, находящейся в банке. Изначальный капитал Ассигнационного банка составлял 1 млн. рублей медных денег – по 0,5 млн. рублей Петербургской и Московской конторам, – которые было рекомендовано взять из сумм упраздненного Медного банка. Этот металлический фонд полностью обеспечивал эмиссию бумажных денег, лимит которой был определен в 1 млн. рублей. Вместо пяти номиналов, которые были предусмотрены указом Петра III от 25 мая 1762 г. о выпуске «банковских нот», Екатерина II оставила только четыре – 25; 50; 75 и 100 рублей.  Но не все банковские купюры остались, Купюру номиналом в 75 рублей отменили и их осталось три «из-за непреодолимого соблазна для грамотеев переправлять на совершенно одинаковых белых бумажках двойку на семерку». Казне пришлось выкупить все 75</a:t>
            </a:r>
          </a:p>
          <a:p>
            <a:r>
              <a:rPr lang="ru-RU" dirty="0" smtClean="0">
                <a:solidFill>
                  <a:schemeClr val="accent4">
                    <a:lumMod val="50000"/>
                  </a:schemeClr>
                </a:solidFill>
              </a:rPr>
              <a:t>–рублевые ассигнации и отменить их .</a:t>
            </a:r>
            <a:endParaRPr lang="ru-RU" dirty="0">
              <a:solidFill>
                <a:schemeClr val="accent4">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9" presetClass="entr" presetSubtype="0" accel="10000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3"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4"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5" dur="500" fill="hold"/>
                                        <p:tgtEl>
                                          <p:spTgt spid="3">
                                            <p:txEl>
                                              <p:pRg st="0" end="0"/>
                                            </p:txEl>
                                          </p:spTgt>
                                        </p:tgtEl>
                                        <p:attrNameLst>
                                          <p:attrName>ppt_y</p:attrName>
                                        </p:attrNameLst>
                                      </p:cBhvr>
                                      <p:tavLst>
                                        <p:tav tm="0">
                                          <p:val>
                                            <p:strVal val="#ppt_y"/>
                                          </p:val>
                                        </p:tav>
                                        <p:tav tm="100000">
                                          <p:val>
                                            <p:strVal val="#ppt_y"/>
                                          </p:val>
                                        </p:tav>
                                      </p:tavLst>
                                    </p:anim>
                                  </p:childTnLst>
                                </p:cTn>
                              </p:par>
                              <p:par>
                                <p:cTn id="16" presetID="39" presetClass="entr" presetSubtype="0" accel="100000" fill="hold"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9"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0"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1"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35" presetClass="entr" presetSubtype="0" fill="hold" nodeType="click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Effect transition="in" filter="fade">
                                      <p:cBhvr>
                                        <p:cTn id="26" dur="2000"/>
                                        <p:tgtEl>
                                          <p:spTgt spid="3">
                                            <p:txEl>
                                              <p:pRg st="0" end="0"/>
                                            </p:txEl>
                                          </p:spTgt>
                                        </p:tgtEl>
                                      </p:cBhvr>
                                    </p:animEffect>
                                    <p:anim calcmode="lin" valueType="num">
                                      <p:cBhvr>
                                        <p:cTn id="27"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28"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9" dur="2000" fill="hold"/>
                                        <p:tgtEl>
                                          <p:spTgt spid="3">
                                            <p:txEl>
                                              <p:pRg st="0" end="0"/>
                                            </p:txEl>
                                          </p:spTgt>
                                        </p:tgtEl>
                                        <p:attrNameLst>
                                          <p:attrName>ppt_w</p:attrName>
                                        </p:attrNameLst>
                                      </p:cBhvr>
                                      <p:tavLst>
                                        <p:tav tm="0">
                                          <p:val>
                                            <p:fltVal val="0"/>
                                          </p:val>
                                        </p:tav>
                                        <p:tav tm="100000">
                                          <p:val>
                                            <p:strVal val="#ppt_w"/>
                                          </p:val>
                                        </p:tav>
                                      </p:tavLst>
                                    </p:anim>
                                  </p:childTnLst>
                                </p:cTn>
                              </p:par>
                              <p:par>
                                <p:cTn id="30" presetID="35" presetClass="entr" presetSubtype="0" fill="hold" nodeType="withEffect">
                                  <p:stCondLst>
                                    <p:cond delay="0"/>
                                  </p:stCondLst>
                                  <p:childTnLst>
                                    <p:set>
                                      <p:cBhvr>
                                        <p:cTn id="31" dur="1" fill="hold">
                                          <p:stCondLst>
                                            <p:cond delay="0"/>
                                          </p:stCondLst>
                                        </p:cTn>
                                        <p:tgtEl>
                                          <p:spTgt spid="3">
                                            <p:txEl>
                                              <p:pRg st="1" end="1"/>
                                            </p:txEl>
                                          </p:spTgt>
                                        </p:tgtEl>
                                        <p:attrNameLst>
                                          <p:attrName>style.visibility</p:attrName>
                                        </p:attrNameLst>
                                      </p:cBhvr>
                                      <p:to>
                                        <p:strVal val="visible"/>
                                      </p:to>
                                    </p:set>
                                    <p:animEffect transition="in" filter="fade">
                                      <p:cBhvr>
                                        <p:cTn id="32" dur="2000"/>
                                        <p:tgtEl>
                                          <p:spTgt spid="3">
                                            <p:txEl>
                                              <p:pRg st="1" end="1"/>
                                            </p:txEl>
                                          </p:spTgt>
                                        </p:tgtEl>
                                      </p:cBhvr>
                                    </p:animEffect>
                                    <p:anim calcmode="lin" valueType="num">
                                      <p:cBhvr>
                                        <p:cTn id="33" dur="2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34"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35" dur="2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428604"/>
            <a:ext cx="8258204" cy="6143668"/>
          </a:xfrm>
        </p:spPr>
        <p:txBody>
          <a:bodyPr>
            <a:normAutofit fontScale="92500"/>
          </a:bodyPr>
          <a:lstStyle/>
          <a:p>
            <a:r>
              <a:rPr lang="ru-RU" dirty="0" smtClean="0">
                <a:solidFill>
                  <a:schemeClr val="accent4">
                    <a:lumMod val="50000"/>
                  </a:schemeClr>
                </a:solidFill>
              </a:rPr>
              <a:t>Петербургская контора Ассигнационного банка получила для проведения операций 364 525 рублей ассигнациями и 17 461 100 рублей монетой; Московская – 192 549 и 8 763 550 рублей соответственно. Выпуск ассигнаций стал очень прибыльным делом. Себестоимость их была мизерной по сравнению с серебряной и медной монетой. Автор проекта введения «</a:t>
            </a:r>
            <a:r>
              <a:rPr lang="ru-RU" dirty="0" err="1" smtClean="0">
                <a:solidFill>
                  <a:schemeClr val="accent4">
                    <a:lumMod val="50000"/>
                  </a:schemeClr>
                </a:solidFill>
              </a:rPr>
              <a:t>цеттелей</a:t>
            </a:r>
            <a:r>
              <a:rPr lang="ru-RU" dirty="0" smtClean="0">
                <a:solidFill>
                  <a:schemeClr val="accent4">
                    <a:lumMod val="50000"/>
                  </a:schemeClr>
                </a:solidFill>
              </a:rPr>
              <a:t>» граф К. Е. </a:t>
            </a:r>
            <a:r>
              <a:rPr lang="ru-RU" dirty="0" err="1" smtClean="0">
                <a:solidFill>
                  <a:schemeClr val="accent4">
                    <a:lumMod val="50000"/>
                  </a:schemeClr>
                </a:solidFill>
              </a:rPr>
              <a:t>Сиверс</a:t>
            </a:r>
            <a:r>
              <a:rPr lang="ru-RU" dirty="0" smtClean="0">
                <a:solidFill>
                  <a:schemeClr val="accent4">
                    <a:lumMod val="50000"/>
                  </a:schemeClr>
                </a:solidFill>
              </a:rPr>
              <a:t> не упустил и личную выгоду. Ассигнационная бумага изготавливалась на принадлежавшей ему </a:t>
            </a:r>
            <a:r>
              <a:rPr lang="ru-RU" dirty="0" err="1" smtClean="0">
                <a:solidFill>
                  <a:schemeClr val="accent4">
                    <a:lumMod val="50000"/>
                  </a:schemeClr>
                </a:solidFill>
              </a:rPr>
              <a:t>Красносельской</a:t>
            </a:r>
            <a:r>
              <a:rPr lang="ru-RU" dirty="0" smtClean="0">
                <a:solidFill>
                  <a:schemeClr val="accent4">
                    <a:lumMod val="50000"/>
                  </a:schemeClr>
                </a:solidFill>
              </a:rPr>
              <a:t> бумажной фабрике. С 1 марта по 8 декабря 1772 г. на ней было изготовлено 93,6 тыс. ассигнационных листов, а в 1775 г. – 48,0 тыс. ассигнационных листов. За эту бумагу, на которой печатным станом прокатывались крупные номиналы, Сенат платил по две копейки за лист. Подлинность бумажных денег удостоверялась подписями сенаторов, ставившимися на купюрах, и лишь с 1787 г. – подписями чиновников банка.</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FFC000"/>
                </a:solidFill>
              </a:rPr>
              <a:t>2.4.  Выпуск первых бумажных денег</a:t>
            </a:r>
            <a:br>
              <a:rPr lang="ru-RU" dirty="0" smtClean="0">
                <a:solidFill>
                  <a:srgbClr val="FFC000"/>
                </a:solidFill>
              </a:rPr>
            </a:br>
            <a:r>
              <a:rPr lang="ru-RU" dirty="0" smtClean="0">
                <a:solidFill>
                  <a:srgbClr val="FFC000"/>
                </a:solidFill>
              </a:rPr>
              <a:t>                      при Екатерине Великой.</a:t>
            </a:r>
            <a:endParaRPr lang="ru-RU" dirty="0">
              <a:solidFill>
                <a:srgbClr val="FFC000"/>
              </a:solidFill>
            </a:endParaRPr>
          </a:p>
        </p:txBody>
      </p:sp>
      <p:sp>
        <p:nvSpPr>
          <p:cNvPr id="3" name="Содержимое 2"/>
          <p:cNvSpPr>
            <a:spLocks noGrp="1"/>
          </p:cNvSpPr>
          <p:nvPr>
            <p:ph sz="quarter" idx="1"/>
          </p:nvPr>
        </p:nvSpPr>
        <p:spPr>
          <a:xfrm>
            <a:off x="285720" y="1357298"/>
            <a:ext cx="3571900" cy="5214974"/>
          </a:xfrm>
        </p:spPr>
        <p:txBody>
          <a:bodyPr>
            <a:normAutofit fontScale="62500" lnSpcReduction="20000"/>
          </a:bodyPr>
          <a:lstStyle/>
          <a:p>
            <a:r>
              <a:rPr lang="ru-RU" dirty="0" smtClean="0">
                <a:solidFill>
                  <a:schemeClr val="accent4">
                    <a:lumMod val="50000"/>
                  </a:schemeClr>
                </a:solidFill>
              </a:rPr>
              <a:t>Нами было исследовано, как выглядели первые бумажные </a:t>
            </a:r>
            <a:r>
              <a:rPr lang="ru-RU" dirty="0" err="1" smtClean="0">
                <a:solidFill>
                  <a:schemeClr val="accent4">
                    <a:lumMod val="50000"/>
                  </a:schemeClr>
                </a:solidFill>
              </a:rPr>
              <a:t>купюры,которые</a:t>
            </a:r>
            <a:r>
              <a:rPr lang="ru-RU" dirty="0" smtClean="0">
                <a:solidFill>
                  <a:schemeClr val="accent4">
                    <a:lumMod val="50000"/>
                  </a:schemeClr>
                </a:solidFill>
              </a:rPr>
              <a:t> выпускались, при Екатерине Второй, в чём была особенность этих денег? Почему они отличаются от сегодняшних банкнот? Оказывается, что в1768 (1769) году  были выпущены первые русские бумажные деньги (по преданию, из старых дворцовых салфеток и скатертей).  И эти деньги были выпущены , для покрытия расходов на войну с Турцией. Они печатались на плотной белой бумаге со сложными водяными знаками. Их рисунок состоял из узорчатой рамки и текста, выполненных чёрной краской, и двух овальных медальонов. Обратная сторона была совершенно чистой. По примеру Древнего Китая, каждая ассигнация имела подписи чернилами двух сенаторов и директора банка.</a:t>
            </a:r>
            <a:endParaRPr lang="ru-RU" dirty="0">
              <a:solidFill>
                <a:schemeClr val="accent4">
                  <a:lumMod val="50000"/>
                </a:schemeClr>
              </a:solidFill>
            </a:endParaRPr>
          </a:p>
        </p:txBody>
      </p:sp>
      <p:pic>
        <p:nvPicPr>
          <p:cNvPr id="15361" name="Рисунок 7"/>
          <p:cNvPicPr>
            <a:picLocks noChangeAspect="1" noChangeArrowheads="1"/>
          </p:cNvPicPr>
          <p:nvPr/>
        </p:nvPicPr>
        <p:blipFill>
          <a:blip r:embed="rId2"/>
          <a:srcRect/>
          <a:stretch>
            <a:fillRect/>
          </a:stretch>
        </p:blipFill>
        <p:spPr bwMode="auto">
          <a:xfrm>
            <a:off x="4071934" y="2643182"/>
            <a:ext cx="4152900" cy="25431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4"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6" fill="hold">
                      <p:stCondLst>
                        <p:cond delay="indefinite"/>
                      </p:stCondLst>
                      <p:childTnLst>
                        <p:par>
                          <p:cTn id="17" fill="hold">
                            <p:stCondLst>
                              <p:cond delay="0"/>
                            </p:stCondLst>
                            <p:childTnLst>
                              <p:par>
                                <p:cTn id="18" presetID="15" presetClass="entr" presetSubtype="0" fill="hold" nodeType="clickEffect">
                                  <p:stCondLst>
                                    <p:cond delay="0"/>
                                  </p:stCondLst>
                                  <p:childTnLst>
                                    <p:set>
                                      <p:cBhvr>
                                        <p:cTn id="19" dur="1" fill="hold">
                                          <p:stCondLst>
                                            <p:cond delay="0"/>
                                          </p:stCondLst>
                                        </p:cTn>
                                        <p:tgtEl>
                                          <p:spTgt spid="15361"/>
                                        </p:tgtEl>
                                        <p:attrNameLst>
                                          <p:attrName>style.visibility</p:attrName>
                                        </p:attrNameLst>
                                      </p:cBhvr>
                                      <p:to>
                                        <p:strVal val="visible"/>
                                      </p:to>
                                    </p:set>
                                    <p:anim calcmode="lin" valueType="num">
                                      <p:cBhvr>
                                        <p:cTn id="20" dur="1000" fill="hold"/>
                                        <p:tgtEl>
                                          <p:spTgt spid="15361"/>
                                        </p:tgtEl>
                                        <p:attrNameLst>
                                          <p:attrName>ppt_w</p:attrName>
                                        </p:attrNameLst>
                                      </p:cBhvr>
                                      <p:tavLst>
                                        <p:tav tm="0">
                                          <p:val>
                                            <p:fltVal val="0"/>
                                          </p:val>
                                        </p:tav>
                                        <p:tav tm="100000">
                                          <p:val>
                                            <p:strVal val="#ppt_w"/>
                                          </p:val>
                                        </p:tav>
                                      </p:tavLst>
                                    </p:anim>
                                    <p:anim calcmode="lin" valueType="num">
                                      <p:cBhvr>
                                        <p:cTn id="21" dur="1000" fill="hold"/>
                                        <p:tgtEl>
                                          <p:spTgt spid="15361"/>
                                        </p:tgtEl>
                                        <p:attrNameLst>
                                          <p:attrName>ppt_h</p:attrName>
                                        </p:attrNameLst>
                                      </p:cBhvr>
                                      <p:tavLst>
                                        <p:tav tm="0">
                                          <p:val>
                                            <p:fltVal val="0"/>
                                          </p:val>
                                        </p:tav>
                                        <p:tav tm="100000">
                                          <p:val>
                                            <p:strVal val="#ppt_h"/>
                                          </p:val>
                                        </p:tav>
                                      </p:tavLst>
                                    </p:anim>
                                    <p:anim calcmode="lin" valueType="num">
                                      <p:cBhvr>
                                        <p:cTn id="22" dur="1000" fill="hold"/>
                                        <p:tgtEl>
                                          <p:spTgt spid="15361"/>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1536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4286280" cy="6858000"/>
          </a:xfrm>
        </p:spPr>
        <p:txBody>
          <a:bodyPr>
            <a:normAutofit fontScale="70000" lnSpcReduction="20000"/>
          </a:bodyPr>
          <a:lstStyle/>
          <a:p>
            <a:r>
              <a:rPr lang="ru-RU" dirty="0" smtClean="0">
                <a:solidFill>
                  <a:schemeClr val="accent4">
                    <a:lumMod val="50000"/>
                  </a:schemeClr>
                </a:solidFill>
              </a:rPr>
              <a:t>Бумажный денежный знак времен Екатерины </a:t>
            </a:r>
            <a:r>
              <a:rPr lang="en-US" dirty="0" smtClean="0">
                <a:solidFill>
                  <a:schemeClr val="accent4">
                    <a:lumMod val="50000"/>
                  </a:schemeClr>
                </a:solidFill>
              </a:rPr>
              <a:t>II</a:t>
            </a:r>
            <a:r>
              <a:rPr lang="ru-RU" dirty="0" smtClean="0">
                <a:solidFill>
                  <a:schemeClr val="accent4">
                    <a:lumMod val="50000"/>
                  </a:schemeClr>
                </a:solidFill>
              </a:rPr>
              <a:t>  номиналом в  100 рублей</a:t>
            </a:r>
          </a:p>
          <a:p>
            <a:r>
              <a:rPr lang="ru-RU" dirty="0" smtClean="0">
                <a:solidFill>
                  <a:schemeClr val="accent4">
                    <a:lumMod val="50000"/>
                  </a:schemeClr>
                </a:solidFill>
              </a:rPr>
              <a:t>Почти за 230-летнюю историю обращения бумажных денежных знаков в России государственными, корпоративными и частными лицами было выпущено в обращение более сорока тысяч бумажных денежных знаков. Манифестом Екатерины II от 29 декабря 1768 г. (по старому стилю) был основал "</a:t>
            </a:r>
            <a:r>
              <a:rPr lang="ru-RU" dirty="0" err="1" smtClean="0">
                <a:solidFill>
                  <a:schemeClr val="accent4">
                    <a:lumMod val="50000"/>
                  </a:schemeClr>
                </a:solidFill>
              </a:rPr>
              <a:t>Променный</a:t>
            </a:r>
            <a:r>
              <a:rPr lang="ru-RU" dirty="0" smtClean="0">
                <a:solidFill>
                  <a:schemeClr val="accent4">
                    <a:lumMod val="50000"/>
                  </a:schemeClr>
                </a:solidFill>
              </a:rPr>
              <a:t> Банк", переименованный позднее в "Ассигнационный Банк", который выпустил одновременно в своих двух отделениях – С. Петербургском и Московском первые ассигнации номиналом в 25, 50  и 100 рублей, в двух вариантах - по месту выпуска. Хотя выпуск по манифесту 1769 г. и объяснялся "облегчением при торговых расчетах и удобством, пересылки", что было отчасти верным, на самом же деле это был "вынужденный кредит" главным обр. для ведения Русско-турецкой войны, начавшейся в 1768 году, и требовавшей громадных средств. За время 1769 - 1785 г.г. было выпущено на 45 миллионов рублей.</a:t>
            </a:r>
            <a:endParaRPr lang="ru-RU" dirty="0">
              <a:solidFill>
                <a:schemeClr val="accent4">
                  <a:lumMod val="50000"/>
                </a:schemeClr>
              </a:solidFill>
            </a:endParaRPr>
          </a:p>
        </p:txBody>
      </p:sp>
      <p:pic>
        <p:nvPicPr>
          <p:cNvPr id="14337" name="Рисунок 1"/>
          <p:cNvPicPr>
            <a:picLocks noChangeAspect="1" noChangeArrowheads="1"/>
          </p:cNvPicPr>
          <p:nvPr/>
        </p:nvPicPr>
        <p:blipFill>
          <a:blip r:embed="rId2"/>
          <a:srcRect/>
          <a:stretch>
            <a:fillRect/>
          </a:stretch>
        </p:blipFill>
        <p:spPr bwMode="auto">
          <a:xfrm>
            <a:off x="4643438" y="1142984"/>
            <a:ext cx="3786214" cy="35004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3">
                                            <p:txEl>
                                              <p:pRg st="0" end="0"/>
                                            </p:txEl>
                                          </p:spTgt>
                                        </p:tgtEl>
                                        <p:attrNameLst>
                                          <p:attrName>ppt_w</p:attrName>
                                        </p:attrNameLst>
                                      </p:cBhvr>
                                      <p:tavLst>
                                        <p:tav tm="0">
                                          <p:val>
                                            <p:fltVal val="0"/>
                                          </p:val>
                                        </p:tav>
                                        <p:tav tm="100000">
                                          <p:val>
                                            <p:strVal val="#ppt_w"/>
                                          </p:val>
                                        </p:tav>
                                      </p:tavLst>
                                    </p:anim>
                                  </p:childTnLst>
                                </p:cTn>
                              </p:par>
                              <p:par>
                                <p:cTn id="11" presetID="35"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2000"/>
                                        <p:tgtEl>
                                          <p:spTgt spid="3">
                                            <p:txEl>
                                              <p:pRg st="1" end="1"/>
                                            </p:txEl>
                                          </p:spTgt>
                                        </p:tgtEl>
                                      </p:cBhvr>
                                    </p:animEffect>
                                    <p:anim calcmode="lin" valueType="num">
                                      <p:cBhvr>
                                        <p:cTn id="14" dur="2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15"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6" dur="2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17" fill="hold">
                      <p:stCondLst>
                        <p:cond delay="indefinite"/>
                      </p:stCondLst>
                      <p:childTnLst>
                        <p:par>
                          <p:cTn id="18" fill="hold">
                            <p:stCondLst>
                              <p:cond delay="0"/>
                            </p:stCondLst>
                            <p:childTnLst>
                              <p:par>
                                <p:cTn id="19" presetID="15" presetClass="entr" presetSubtype="0" fill="hold" nodeType="clickEffect">
                                  <p:stCondLst>
                                    <p:cond delay="0"/>
                                  </p:stCondLst>
                                  <p:childTnLst>
                                    <p:set>
                                      <p:cBhvr>
                                        <p:cTn id="20" dur="1" fill="hold">
                                          <p:stCondLst>
                                            <p:cond delay="0"/>
                                          </p:stCondLst>
                                        </p:cTn>
                                        <p:tgtEl>
                                          <p:spTgt spid="14337"/>
                                        </p:tgtEl>
                                        <p:attrNameLst>
                                          <p:attrName>style.visibility</p:attrName>
                                        </p:attrNameLst>
                                      </p:cBhvr>
                                      <p:to>
                                        <p:strVal val="visible"/>
                                      </p:to>
                                    </p:set>
                                    <p:anim calcmode="lin" valueType="num">
                                      <p:cBhvr>
                                        <p:cTn id="21" dur="1000" fill="hold"/>
                                        <p:tgtEl>
                                          <p:spTgt spid="14337"/>
                                        </p:tgtEl>
                                        <p:attrNameLst>
                                          <p:attrName>ppt_w</p:attrName>
                                        </p:attrNameLst>
                                      </p:cBhvr>
                                      <p:tavLst>
                                        <p:tav tm="0">
                                          <p:val>
                                            <p:fltVal val="0"/>
                                          </p:val>
                                        </p:tav>
                                        <p:tav tm="100000">
                                          <p:val>
                                            <p:strVal val="#ppt_w"/>
                                          </p:val>
                                        </p:tav>
                                      </p:tavLst>
                                    </p:anim>
                                    <p:anim calcmode="lin" valueType="num">
                                      <p:cBhvr>
                                        <p:cTn id="22" dur="1000" fill="hold"/>
                                        <p:tgtEl>
                                          <p:spTgt spid="14337"/>
                                        </p:tgtEl>
                                        <p:attrNameLst>
                                          <p:attrName>ppt_h</p:attrName>
                                        </p:attrNameLst>
                                      </p:cBhvr>
                                      <p:tavLst>
                                        <p:tav tm="0">
                                          <p:val>
                                            <p:fltVal val="0"/>
                                          </p:val>
                                        </p:tav>
                                        <p:tav tm="100000">
                                          <p:val>
                                            <p:strVal val="#ppt_h"/>
                                          </p:val>
                                        </p:tav>
                                      </p:tavLst>
                                    </p:anim>
                                    <p:anim calcmode="lin" valueType="num">
                                      <p:cBhvr>
                                        <p:cTn id="23" dur="1000" fill="hold"/>
                                        <p:tgtEl>
                                          <p:spTgt spid="14337"/>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1433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00034" y="785794"/>
            <a:ext cx="8115328" cy="5429288"/>
          </a:xfrm>
        </p:spPr>
        <p:txBody>
          <a:bodyPr/>
          <a:lstStyle/>
          <a:p>
            <a:r>
              <a:rPr lang="ru-RU" dirty="0" smtClean="0"/>
              <a:t> </a:t>
            </a:r>
            <a:r>
              <a:rPr lang="ru-RU" dirty="0" smtClean="0">
                <a:solidFill>
                  <a:schemeClr val="accent4">
                    <a:lumMod val="50000"/>
                  </a:schemeClr>
                </a:solidFill>
              </a:rPr>
              <a:t>Ассигнации не были «полноценными», т.е. не обеспечивались полностью серебром, т.к. по мере постоянно увеличивающихся выпусков, теряли свою "внутреннюю стоимость". Ассигнации первого образца выпускались четырех достоинств - 100,  50 и 25 рублей и действовали с 1769 по 1786 год. Они были двух видов - московские (с оплатой только в Московском банке) и петербургские (с оплатой в Петербургском банке), однако с 1771 года эти ограничения были сняты</a:t>
            </a:r>
            <a:endParaRPr lang="ru-RU" dirty="0">
              <a:solidFill>
                <a:schemeClr val="accent4">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100</TotalTime>
  <Words>3311</Words>
  <Application>Microsoft Office PowerPoint</Application>
  <PresentationFormat>Экран (4:3)</PresentationFormat>
  <Paragraphs>127</Paragraphs>
  <Slides>25</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25</vt:i4>
      </vt:variant>
    </vt:vector>
  </HeadingPairs>
  <TitlesOfParts>
    <vt:vector size="27" baseType="lpstr">
      <vt:lpstr>Эркер</vt:lpstr>
      <vt:lpstr>Точечный рисунок</vt:lpstr>
      <vt:lpstr>Исследовательская  работа по истории. История бумажных денег во времена Екатерины II </vt:lpstr>
      <vt:lpstr> 2.1.   Предисловие</vt:lpstr>
      <vt:lpstr> 2.2 Причины   появление  бумажных  денег во  времена Екатерины II.</vt:lpstr>
      <vt:lpstr>Слайд 4</vt:lpstr>
      <vt:lpstr>2.3. Манифест- о новых ассигнациях.</vt:lpstr>
      <vt:lpstr>Слайд 6</vt:lpstr>
      <vt:lpstr>2.4.  Выпуск первых бумажных денег                       при Екатерине Великой.</vt:lpstr>
      <vt:lpstr>Слайд 8</vt:lpstr>
      <vt:lpstr>Слайд 9</vt:lpstr>
      <vt:lpstr>2.5.     Изменения  в  выпуске бумажных купюр.</vt:lpstr>
      <vt:lpstr>Слайд 11</vt:lpstr>
      <vt:lpstr> 2.6.   Учреждение  имперских банков.</vt:lpstr>
      <vt:lpstr> 2.7.   Начало денежной реформы.</vt:lpstr>
      <vt:lpstr> 2. 8.   Первые русские ассигнации.</vt:lpstr>
      <vt:lpstr>Слайд 15</vt:lpstr>
      <vt:lpstr>2.9.  Экономические проблемы.</vt:lpstr>
      <vt:lpstr> Таблица № 1   Банкноты при Екатерине Второй.</vt:lpstr>
      <vt:lpstr>2.10.  Характеристика денежных купюр при Екатерине II.</vt:lpstr>
      <vt:lpstr>Слайд 19</vt:lpstr>
      <vt:lpstr>Слайд 20</vt:lpstr>
      <vt:lpstr>Таблица № 2 Курс ассигнаций времён Екатерины Второй. </vt:lpstr>
      <vt:lpstr>Слайд 22</vt:lpstr>
      <vt:lpstr>Слайд 23</vt:lpstr>
      <vt:lpstr> 3.  Выводы:</vt:lpstr>
      <vt:lpstr>Литература</vt:lpstr>
    </vt:vector>
  </TitlesOfParts>
  <Company>Кутузовская СОШ</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Исследовательская  работа по истории. История бумажных денег во времена Екатерины II </dc:title>
  <dc:creator>МОУ</dc:creator>
  <cp:lastModifiedBy>WORK</cp:lastModifiedBy>
  <cp:revision>11</cp:revision>
  <dcterms:created xsi:type="dcterms:W3CDTF">2003-01-04T12:04:53Z</dcterms:created>
  <dcterms:modified xsi:type="dcterms:W3CDTF">2012-02-26T09:11:56Z</dcterms:modified>
</cp:coreProperties>
</file>