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70" r:id="rId2"/>
    <p:sldId id="268" r:id="rId3"/>
    <p:sldId id="256" r:id="rId4"/>
    <p:sldId id="257" r:id="rId5"/>
    <p:sldId id="258" r:id="rId6"/>
    <p:sldId id="259" r:id="rId7"/>
    <p:sldId id="260" r:id="rId8"/>
    <p:sldId id="261" r:id="rId9"/>
    <p:sldId id="263" r:id="rId10"/>
    <p:sldId id="264" r:id="rId11"/>
    <p:sldId id="265" r:id="rId12"/>
    <p:sldId id="266" r:id="rId13"/>
    <p:sldId id="262" r:id="rId14"/>
    <p:sldId id="267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2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533228-8B78-4E3B-B155-0CFE3279084F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80F0DB-9F4D-484B-A61A-0912AF6E2F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0F0DB-9F4D-484B-A61A-0912AF6E2F8F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4BB86-E97A-4B4C-BF0A-54D1FC1D3096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603E-CF60-4033-AC90-1A5F6505E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4BB86-E97A-4B4C-BF0A-54D1FC1D3096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603E-CF60-4033-AC90-1A5F6505E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4BB86-E97A-4B4C-BF0A-54D1FC1D3096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603E-CF60-4033-AC90-1A5F6505E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4BB86-E97A-4B4C-BF0A-54D1FC1D3096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603E-CF60-4033-AC90-1A5F6505E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4BB86-E97A-4B4C-BF0A-54D1FC1D3096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603E-CF60-4033-AC90-1A5F6505E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4BB86-E97A-4B4C-BF0A-54D1FC1D3096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603E-CF60-4033-AC90-1A5F6505E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4BB86-E97A-4B4C-BF0A-54D1FC1D3096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603E-CF60-4033-AC90-1A5F6505E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4BB86-E97A-4B4C-BF0A-54D1FC1D3096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603E-CF60-4033-AC90-1A5F6505E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4BB86-E97A-4B4C-BF0A-54D1FC1D3096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603E-CF60-4033-AC90-1A5F6505E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4BB86-E97A-4B4C-BF0A-54D1FC1D3096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603E-CF60-4033-AC90-1A5F6505E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4BB86-E97A-4B4C-BF0A-54D1FC1D3096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603E-CF60-4033-AC90-1A5F6505E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54BB86-E97A-4B4C-BF0A-54D1FC1D3096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A603E-CF60-4033-AC90-1A5F6505E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Relationship Id="rId9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Relationship Id="rId9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f:\Documents%20and%20Settings\ilya\&#1041;&#1077;&#1090;&#1093;&#1086;&#1074;&#1077;&#1085;%20&#1050;%20&#1069;&#1083;&#1080;&#1079;&#1077;.mp3" TargetMode="External"/><Relationship Id="rId1" Type="http://schemas.openxmlformats.org/officeDocument/2006/relationships/tags" Target="../tags/tag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image" Target="../media/image10.jpeg"/><Relationship Id="rId7" Type="http://schemas.openxmlformats.org/officeDocument/2006/relationships/hyperlink" Target="/author/a417.shtml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/1153.shtml" TargetMode="External"/><Relationship Id="rId5" Type="http://schemas.openxmlformats.org/officeDocument/2006/relationships/hyperlink" Target="/1332.shtml" TargetMode="External"/><Relationship Id="rId4" Type="http://schemas.openxmlformats.org/officeDocument/2006/relationships/hyperlink" Target="/655.shtml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24" y="142852"/>
            <a:ext cx="692948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1600" dirty="0" smtClean="0">
                <a:effectLst/>
              </a:rPr>
              <a:t>Муниципальное бюджетное общеобразовательное учреждение</a:t>
            </a:r>
          </a:p>
          <a:p>
            <a:pPr algn="ctr"/>
            <a:r>
              <a:rPr lang="ru-RU" sz="1600" dirty="0" smtClean="0">
                <a:effectLst/>
              </a:rPr>
              <a:t>«Средняя общеобразовательная школа №7»</a:t>
            </a:r>
            <a:endParaRPr lang="ru-RU" sz="1600" dirty="0"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1428736"/>
            <a:ext cx="6947736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i="1" dirty="0" smtClean="0"/>
              <a:t>Проект :   </a:t>
            </a: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  <a:t>«Доброта – это жизнь Человека . </a:t>
            </a: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  <a:t>То</a:t>
            </a:r>
            <a: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  <a:t>, что идет от сердца, </a:t>
            </a:r>
            <a:endParaRPr lang="ru-RU" sz="2800" b="1" i="1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  <a:t>до </a:t>
            </a:r>
            <a: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  <a:t>сердца и доходит</a:t>
            </a:r>
            <a: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  <a:t>. »</a:t>
            </a:r>
            <a:endParaRPr lang="ru-RU" sz="28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00562" y="4000504"/>
            <a:ext cx="42332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Авторы проекта : учащиеся 1 класса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572000" y="450057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Руководитель проекта :  </a:t>
            </a:r>
          </a:p>
          <a:p>
            <a:pPr algn="ctr"/>
            <a:r>
              <a:rPr lang="ru-RU" sz="2000" dirty="0" err="1" smtClean="0"/>
              <a:t>Махлина</a:t>
            </a:r>
            <a:r>
              <a:rPr lang="ru-RU" sz="2000" dirty="0" smtClean="0"/>
              <a:t> Евгения Ильинична.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3214678" y="6215082"/>
            <a:ext cx="1971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Донской  2012 год</a:t>
            </a:r>
            <a:endParaRPr lang="ru-RU" dirty="0"/>
          </a:p>
        </p:txBody>
      </p:sp>
      <p:pic>
        <p:nvPicPr>
          <p:cNvPr id="1026" name="Picture 2" descr="f:\Documents and Settings\ilya\Мои рисунки\солнышк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86710" y="5857892"/>
            <a:ext cx="1156588" cy="771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http://www.proza.ru/pics/2011/09/28/1074.jpg"/>
          <p:cNvPicPr>
            <a:picLocks noChangeAspect="1" noChangeArrowheads="1"/>
          </p:cNvPicPr>
          <p:nvPr/>
        </p:nvPicPr>
        <p:blipFill>
          <a:blip r:embed="rId2"/>
          <a:srcRect t="17813" b="1749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6116" y="0"/>
            <a:ext cx="5400684" cy="500042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latin typeface="+mn-lt"/>
              </a:rPr>
              <a:t>«Собираем мудрые мысли…»</a:t>
            </a:r>
            <a:endParaRPr lang="ru-RU" sz="3200" b="1" i="1" dirty="0">
              <a:latin typeface="+mn-lt"/>
            </a:endParaRPr>
          </a:p>
        </p:txBody>
      </p:sp>
      <p:pic>
        <p:nvPicPr>
          <p:cNvPr id="3074" name="Picture 2" descr="f:\Documents and Settings\ilya\Мои рисунки\06-07-4-1bi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42852"/>
            <a:ext cx="2762247" cy="207168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4282" y="2357430"/>
            <a:ext cx="8786874" cy="61555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Святые   равноапостольные    </a:t>
            </a:r>
            <a:r>
              <a:rPr lang="ru-RU" sz="1600" b="1" dirty="0" smtClean="0"/>
              <a:t>Кирилл  и  </a:t>
            </a:r>
            <a:r>
              <a:rPr lang="ru-RU" sz="1600" b="1" dirty="0" err="1" smtClean="0"/>
              <a:t>Мефодий</a:t>
            </a:r>
            <a:r>
              <a:rPr lang="ru-RU" sz="1600" b="1" dirty="0" smtClean="0"/>
              <a:t>,  </a:t>
            </a:r>
            <a:r>
              <a:rPr lang="ru-RU" sz="1400" b="1" dirty="0" smtClean="0"/>
              <a:t>просветители славян</a:t>
            </a:r>
            <a:r>
              <a:rPr lang="ru-RU" sz="1600" b="1" i="1" dirty="0" smtClean="0">
                <a:solidFill>
                  <a:srgbClr val="C00000"/>
                </a:solidFill>
              </a:rPr>
              <a:t>:  </a:t>
            </a:r>
          </a:p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«Ведайте Добро, Люди»!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/>
          <a:srcRect l="6750" t="14658" r="8871" b="9609"/>
          <a:stretch>
            <a:fillRect/>
          </a:stretch>
        </p:blipFill>
        <p:spPr bwMode="auto">
          <a:xfrm>
            <a:off x="5072066" y="571480"/>
            <a:ext cx="1382671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7554" y="1000108"/>
            <a:ext cx="100064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768" y="928670"/>
            <a:ext cx="1000132" cy="123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214282" y="3214686"/>
            <a:ext cx="54292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«Добрые вести прибавят чести».</a:t>
            </a:r>
            <a:endParaRPr lang="ru-RU" sz="2400" dirty="0" smtClean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43240" y="3857628"/>
            <a:ext cx="52094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«Доброе слово лечит, злое калечит».</a:t>
            </a:r>
            <a:endParaRPr lang="ru-RU" sz="2400" dirty="0" smtClean="0"/>
          </a:p>
        </p:txBody>
      </p:sp>
      <p:sp>
        <p:nvSpPr>
          <p:cNvPr id="14" name="Прямоугольник 13"/>
          <p:cNvSpPr/>
          <p:nvPr/>
        </p:nvSpPr>
        <p:spPr>
          <a:xfrm>
            <a:off x="214282" y="4572008"/>
            <a:ext cx="67151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«Делай другим добро – будешь сам без беды».</a:t>
            </a:r>
            <a:endParaRPr lang="ru-RU" sz="2400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1928794" y="60007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857488" y="5429264"/>
            <a:ext cx="51705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«Живи добрее, будешь всем милее».</a:t>
            </a:r>
            <a:endParaRPr lang="ru-RU" sz="2400" dirty="0"/>
          </a:p>
        </p:txBody>
      </p:sp>
      <p:pic>
        <p:nvPicPr>
          <p:cNvPr id="17" name="Picture 2" descr="f:\Documents and Settings\ilya\Мои рисунки\солнышко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86710" y="5857892"/>
            <a:ext cx="1156588" cy="771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3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4" dur="1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9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4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9" dur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1" build="allAtOnce" animBg="1"/>
      <p:bldP spid="11" grpId="0"/>
      <p:bldP spid="14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643998" cy="857232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l"/>
            <a:r>
              <a:rPr lang="ru-RU" sz="3200" b="1" i="1" dirty="0" smtClean="0">
                <a:latin typeface="+mn-lt"/>
              </a:rPr>
              <a:t>«Творчество оформителей»  (проявить доброту…)</a:t>
            </a:r>
            <a:endParaRPr lang="ru-RU" sz="3200" b="1" i="1" dirty="0">
              <a:latin typeface="+mn-lt"/>
            </a:endParaRPr>
          </a:p>
        </p:txBody>
      </p:sp>
      <p:pic>
        <p:nvPicPr>
          <p:cNvPr id="1026" name="Picture 2" descr="f:\Documents and Settings\ilya\Мои рисунки\800x600_1pcGUtKgDDLF8Vu66G1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732797">
            <a:off x="156121" y="1038745"/>
            <a:ext cx="2221260" cy="1532669"/>
          </a:xfrm>
          <a:prstGeom prst="rect">
            <a:avLst/>
          </a:prstGeom>
          <a:noFill/>
        </p:spPr>
      </p:pic>
      <p:pic>
        <p:nvPicPr>
          <p:cNvPr id="3" name="Picture 2" descr="F:\ФОТО МАМА\1 класс\P1260772.JPG"/>
          <p:cNvPicPr>
            <a:picLocks noChangeAspect="1" noChangeArrowheads="1"/>
          </p:cNvPicPr>
          <p:nvPr/>
        </p:nvPicPr>
        <p:blipFill>
          <a:blip r:embed="rId3" cstate="print"/>
          <a:srcRect l="7163" t="8178" r="3885" b="10040"/>
          <a:stretch>
            <a:fillRect/>
          </a:stretch>
        </p:blipFill>
        <p:spPr bwMode="auto">
          <a:xfrm rot="607537">
            <a:off x="6278411" y="1067758"/>
            <a:ext cx="2550818" cy="1759199"/>
          </a:xfrm>
          <a:prstGeom prst="rect">
            <a:avLst/>
          </a:prstGeom>
          <a:noFill/>
        </p:spPr>
      </p:pic>
      <p:pic>
        <p:nvPicPr>
          <p:cNvPr id="1027" name="Picture 3" descr="F:\ФОТО МАМА\1 класс\P1260774.JPG"/>
          <p:cNvPicPr>
            <a:picLocks noChangeAspect="1" noChangeArrowheads="1"/>
          </p:cNvPicPr>
          <p:nvPr/>
        </p:nvPicPr>
        <p:blipFill>
          <a:blip r:embed="rId4" cstate="print"/>
          <a:srcRect l="14059" t="2743" r="15981" b="2621"/>
          <a:stretch>
            <a:fillRect/>
          </a:stretch>
        </p:blipFill>
        <p:spPr bwMode="auto">
          <a:xfrm rot="586141">
            <a:off x="6450536" y="3233018"/>
            <a:ext cx="2080602" cy="2111187"/>
          </a:xfrm>
          <a:prstGeom prst="rect">
            <a:avLst/>
          </a:prstGeom>
          <a:noFill/>
        </p:spPr>
      </p:pic>
      <p:pic>
        <p:nvPicPr>
          <p:cNvPr id="1028" name="Picture 4" descr="F:\ФОТО МАМА\1 класс\P1270777.JPG"/>
          <p:cNvPicPr>
            <a:picLocks noChangeAspect="1" noChangeArrowheads="1"/>
          </p:cNvPicPr>
          <p:nvPr/>
        </p:nvPicPr>
        <p:blipFill>
          <a:blip r:embed="rId5" cstate="print"/>
          <a:srcRect l="140" t="11912" r="5662" b="1914"/>
          <a:stretch>
            <a:fillRect/>
          </a:stretch>
        </p:blipFill>
        <p:spPr bwMode="auto">
          <a:xfrm>
            <a:off x="2786050" y="857232"/>
            <a:ext cx="2706672" cy="185738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286116" y="2214554"/>
            <a:ext cx="2310376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1200" dirty="0" smtClean="0"/>
              <a:t>Теперь этот котенок живет у нас</a:t>
            </a:r>
            <a:endParaRPr lang="ru-RU" sz="1200" dirty="0"/>
          </a:p>
        </p:txBody>
      </p:sp>
      <p:pic>
        <p:nvPicPr>
          <p:cNvPr id="4" name="Picture 2" descr="f:\Documents and Settings\ilya\рисун\P1300779.JPG"/>
          <p:cNvPicPr>
            <a:picLocks noChangeAspect="1" noChangeArrowheads="1"/>
          </p:cNvPicPr>
          <p:nvPr/>
        </p:nvPicPr>
        <p:blipFill>
          <a:blip r:embed="rId6" cstate="print"/>
          <a:srcRect l="2102" t="3690" r="12856" b="8481"/>
          <a:stretch>
            <a:fillRect/>
          </a:stretch>
        </p:blipFill>
        <p:spPr bwMode="auto">
          <a:xfrm rot="21027899">
            <a:off x="280120" y="3186133"/>
            <a:ext cx="2397719" cy="1857388"/>
          </a:xfrm>
          <a:prstGeom prst="rect">
            <a:avLst/>
          </a:prstGeom>
          <a:noFill/>
        </p:spPr>
      </p:pic>
      <p:pic>
        <p:nvPicPr>
          <p:cNvPr id="5" name="Picture 3" descr="f:\Documents and Settings\ilya\рисун\P1300780.JPG"/>
          <p:cNvPicPr>
            <a:picLocks noChangeAspect="1" noChangeArrowheads="1"/>
          </p:cNvPicPr>
          <p:nvPr/>
        </p:nvPicPr>
        <p:blipFill>
          <a:blip r:embed="rId7" cstate="print"/>
          <a:srcRect l="2649" r="4622" b="8162"/>
          <a:stretch>
            <a:fillRect/>
          </a:stretch>
        </p:blipFill>
        <p:spPr bwMode="auto">
          <a:xfrm>
            <a:off x="3571868" y="2786058"/>
            <a:ext cx="2500330" cy="1857388"/>
          </a:xfrm>
          <a:prstGeom prst="rect">
            <a:avLst/>
          </a:prstGeom>
          <a:noFill/>
        </p:spPr>
      </p:pic>
      <p:pic>
        <p:nvPicPr>
          <p:cNvPr id="6" name="Picture 4" descr="f:\Documents and Settings\ilya\рисун\P1300781.JPG"/>
          <p:cNvPicPr>
            <a:picLocks noChangeAspect="1" noChangeArrowheads="1"/>
          </p:cNvPicPr>
          <p:nvPr/>
        </p:nvPicPr>
        <p:blipFill>
          <a:blip r:embed="rId8" cstate="print"/>
          <a:srcRect l="4791" t="994" r="4178" b="12774"/>
          <a:stretch>
            <a:fillRect/>
          </a:stretch>
        </p:blipFill>
        <p:spPr bwMode="auto">
          <a:xfrm>
            <a:off x="2857488" y="4786322"/>
            <a:ext cx="2714644" cy="1928826"/>
          </a:xfrm>
          <a:prstGeom prst="rect">
            <a:avLst/>
          </a:prstGeom>
          <a:noFill/>
        </p:spPr>
      </p:pic>
      <p:pic>
        <p:nvPicPr>
          <p:cNvPr id="11" name="Picture 2" descr="f:\Documents and Settings\ilya\Мои рисунки\солнышко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786710" y="5857892"/>
            <a:ext cx="1156588" cy="771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8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714356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i="1" dirty="0" smtClean="0">
                <a:latin typeface="+mn-lt"/>
              </a:rPr>
              <a:t>Искренний подарок незнакомому другу.</a:t>
            </a:r>
            <a:endParaRPr lang="ru-RU" sz="3200" i="1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00298" y="642918"/>
            <a:ext cx="1434175" cy="12003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ru-RU" dirty="0" smtClean="0"/>
              <a:t>Это мне?</a:t>
            </a:r>
          </a:p>
          <a:p>
            <a:pPr>
              <a:buFontTx/>
              <a:buChar char="-"/>
            </a:pPr>
            <a:r>
              <a:rPr lang="ru-RU" dirty="0" smtClean="0"/>
              <a:t>Тебе!</a:t>
            </a:r>
          </a:p>
          <a:p>
            <a:pPr>
              <a:buFontTx/>
              <a:buChar char="-"/>
            </a:pPr>
            <a:r>
              <a:rPr lang="ru-RU" dirty="0" smtClean="0"/>
              <a:t>А за что?</a:t>
            </a:r>
          </a:p>
          <a:p>
            <a:pPr>
              <a:buFontTx/>
              <a:buChar char="-"/>
            </a:pPr>
            <a:r>
              <a:rPr lang="ru-RU" dirty="0" smtClean="0"/>
              <a:t>Просто так!</a:t>
            </a:r>
            <a:endParaRPr lang="ru-RU" dirty="0"/>
          </a:p>
        </p:txBody>
      </p:sp>
      <p:pic>
        <p:nvPicPr>
          <p:cNvPr id="1026" name="Picture 2" descr="f:\Documents and Settings\ilya\Мои рисунки\1292208972_prevy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727424">
            <a:off x="815576" y="744146"/>
            <a:ext cx="1576390" cy="157639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71736" y="1928802"/>
            <a:ext cx="6006837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Мы  все вместе решили  подготовить подарок  незнакомым</a:t>
            </a:r>
          </a:p>
          <a:p>
            <a:r>
              <a:rPr lang="ru-RU" dirty="0" smtClean="0"/>
              <a:t>ровесникам   из школы-интерната.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42844" y="2643182"/>
            <a:ext cx="8429684" cy="286232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28596" y="2857496"/>
            <a:ext cx="758509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 Посоветовались с  родителями.</a:t>
            </a:r>
          </a:p>
          <a:p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smtClean="0"/>
              <a:t>Узнали,  </a:t>
            </a:r>
            <a:r>
              <a:rPr lang="ru-RU" dirty="0" smtClean="0"/>
              <a:t>какому  подарку  будут  рады  ребята.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Назначили день,  когда вместе с родителями  пойдем покупать подарок.</a:t>
            </a:r>
          </a:p>
          <a:p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Стали  собирать  игротеку,  чтобы  провести  интересно время  с  новыми</a:t>
            </a:r>
          </a:p>
          <a:p>
            <a:r>
              <a:rPr lang="ru-RU" dirty="0" smtClean="0"/>
              <a:t>     друзьями .</a:t>
            </a:r>
            <a:endParaRPr lang="ru-RU" dirty="0"/>
          </a:p>
        </p:txBody>
      </p:sp>
      <p:pic>
        <p:nvPicPr>
          <p:cNvPr id="8" name="Picture 2" descr="f:\Documents and Settings\ilya\Мои рисунки\солнышк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5857892"/>
            <a:ext cx="1156588" cy="771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1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58" y="142852"/>
            <a:ext cx="8572560" cy="5847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i="1" dirty="0" smtClean="0"/>
              <a:t> Обсуждаем промежуточные итоги работы.</a:t>
            </a:r>
            <a:endParaRPr lang="ru-RU" sz="32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571604" y="785794"/>
            <a:ext cx="33428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B050"/>
                </a:solidFill>
              </a:rPr>
              <a:t> Что знали мы  о Доброте?</a:t>
            </a:r>
            <a:endParaRPr lang="ru-RU" sz="2000" b="1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00298" y="3429000"/>
            <a:ext cx="50111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B0F0"/>
                </a:solidFill>
              </a:rPr>
              <a:t> О чем задумались во время </a:t>
            </a:r>
          </a:p>
          <a:p>
            <a:r>
              <a:rPr lang="ru-RU" sz="2000" b="1" dirty="0" smtClean="0">
                <a:solidFill>
                  <a:srgbClr val="00B0F0"/>
                </a:solidFill>
              </a:rPr>
              <a:t>                                  прохождения проекта?</a:t>
            </a:r>
            <a:endParaRPr lang="ru-RU" sz="2000" b="1" dirty="0">
              <a:solidFill>
                <a:srgbClr val="00B0F0"/>
              </a:solidFill>
            </a:endParaRPr>
          </a:p>
        </p:txBody>
      </p:sp>
      <p:pic>
        <p:nvPicPr>
          <p:cNvPr id="3075" name="Picture 3" descr="F:\ФОТО МАМА\Физкультура\P91406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97332">
            <a:off x="114644" y="1445925"/>
            <a:ext cx="2324920" cy="1743981"/>
          </a:xfrm>
          <a:prstGeom prst="rect">
            <a:avLst/>
          </a:prstGeom>
          <a:noFill/>
        </p:spPr>
      </p:pic>
      <p:pic>
        <p:nvPicPr>
          <p:cNvPr id="3076" name="Picture 4" descr="F:\ФОТО МАМА\1 класс\P12007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87272">
            <a:off x="3647362" y="1352082"/>
            <a:ext cx="2277135" cy="1708137"/>
          </a:xfrm>
          <a:prstGeom prst="rect">
            <a:avLst/>
          </a:prstGeom>
          <a:noFill/>
        </p:spPr>
      </p:pic>
      <p:pic>
        <p:nvPicPr>
          <p:cNvPr id="3079" name="Picture 7" descr="http://img-fotki.yandex.ru/get/5908/21924786.34/0_55d63_b9d92c1b_X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92" y="1000108"/>
            <a:ext cx="1609701" cy="1825748"/>
          </a:xfrm>
          <a:prstGeom prst="rect">
            <a:avLst/>
          </a:prstGeom>
          <a:noFill/>
        </p:spPr>
      </p:pic>
      <p:pic>
        <p:nvPicPr>
          <p:cNvPr id="14" name="Picture 2" descr="http://s48.radikal.ru/i119/1105/93/b4a4896d510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4406573"/>
            <a:ext cx="2166921" cy="1938824"/>
          </a:xfrm>
          <a:prstGeom prst="rect">
            <a:avLst/>
          </a:prstGeom>
          <a:noFill/>
        </p:spPr>
      </p:pic>
      <p:pic>
        <p:nvPicPr>
          <p:cNvPr id="4" name="Picture 4" descr="f:\Documents and Settings\ilya\Мои рисунки\i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58082" y="4143380"/>
            <a:ext cx="1428750" cy="1133475"/>
          </a:xfrm>
          <a:prstGeom prst="rect">
            <a:avLst/>
          </a:prstGeom>
          <a:noFill/>
        </p:spPr>
      </p:pic>
      <p:pic>
        <p:nvPicPr>
          <p:cNvPr id="3073" name="Picture 1" descr="f:\Documents and Settings\ilya\Мои рисунки\index2.php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57884" y="4786322"/>
            <a:ext cx="1676403" cy="1666875"/>
          </a:xfrm>
          <a:prstGeom prst="rect">
            <a:avLst/>
          </a:prstGeom>
          <a:noFill/>
        </p:spPr>
      </p:pic>
      <p:pic>
        <p:nvPicPr>
          <p:cNvPr id="3078" name="Picture 6" descr="http://finance.rol.ru/files_jpg/invalid(61683)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86050" y="4143380"/>
            <a:ext cx="2286000" cy="1714500"/>
          </a:xfrm>
          <a:prstGeom prst="rect">
            <a:avLst/>
          </a:prstGeom>
          <a:noFill/>
        </p:spPr>
      </p:pic>
      <p:pic>
        <p:nvPicPr>
          <p:cNvPr id="12" name="Picture 2" descr="f:\Documents and Settings\ilya\Мои рисунки\солнышко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786710" y="5857892"/>
            <a:ext cx="1156588" cy="771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3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143372" y="714356"/>
            <a:ext cx="3202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Доброта в большом и в малом.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071670" y="214290"/>
            <a:ext cx="3636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Что выяснили нового для себя?</a:t>
            </a:r>
          </a:p>
        </p:txBody>
      </p:sp>
      <p:pic>
        <p:nvPicPr>
          <p:cNvPr id="1027" name="Picture 3" descr="f:\Documents and Settings\ilya\Мои рисунки\67676.jpg"/>
          <p:cNvPicPr>
            <a:picLocks noChangeAspect="1" noChangeArrowheads="1"/>
          </p:cNvPicPr>
          <p:nvPr/>
        </p:nvPicPr>
        <p:blipFill>
          <a:blip r:embed="rId2"/>
          <a:srcRect l="13184" t="20508" r="31884"/>
          <a:stretch>
            <a:fillRect/>
          </a:stretch>
        </p:blipFill>
        <p:spPr bwMode="auto">
          <a:xfrm>
            <a:off x="357158" y="553194"/>
            <a:ext cx="2000264" cy="2170934"/>
          </a:xfrm>
          <a:prstGeom prst="rect">
            <a:avLst/>
          </a:prstGeom>
          <a:noFill/>
        </p:spPr>
      </p:pic>
      <p:pic>
        <p:nvPicPr>
          <p:cNvPr id="1028" name="Picture 4" descr="f:\Documents and Settings\ilya\Мои рисунки\34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98266">
            <a:off x="6277775" y="3131668"/>
            <a:ext cx="2644009" cy="2239631"/>
          </a:xfrm>
          <a:prstGeom prst="rect">
            <a:avLst/>
          </a:prstGeom>
          <a:noFill/>
        </p:spPr>
      </p:pic>
      <p:pic>
        <p:nvPicPr>
          <p:cNvPr id="1029" name="Picture 5" descr="f:\Documents and Settings\ilya\Мои рисунки\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1214422"/>
            <a:ext cx="3810028" cy="2857520"/>
          </a:xfrm>
          <a:prstGeom prst="rect">
            <a:avLst/>
          </a:prstGeom>
          <a:noFill/>
        </p:spPr>
      </p:pic>
      <p:pic>
        <p:nvPicPr>
          <p:cNvPr id="1030" name="Picture 6" descr="f:\Documents and Settings\ilya\Мои рисунки\id16772-0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713152">
            <a:off x="425811" y="4289278"/>
            <a:ext cx="3090937" cy="2059174"/>
          </a:xfrm>
          <a:prstGeom prst="rect">
            <a:avLst/>
          </a:prstGeom>
          <a:noFill/>
        </p:spPr>
      </p:pic>
      <p:pic>
        <p:nvPicPr>
          <p:cNvPr id="8" name="Picture 2" descr="f:\Documents and Settings\ilya\Мои рисунки\солнышко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86710" y="5857892"/>
            <a:ext cx="1156588" cy="771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Documents and Settings\ilya\Мои рисунки\heartinha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2029978" cy="2005019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643306" y="285728"/>
            <a:ext cx="3469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FF0000"/>
                </a:solidFill>
              </a:rPr>
              <a:t> Почему начинать надо с себя?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28926" y="2428868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solidFill>
                  <a:srgbClr val="002060"/>
                </a:solidFill>
                <a:ea typeface="Times New Roman" pitchFamily="18" charset="0"/>
              </a:rPr>
              <a:t>«Чтобы поверить в добро, надо начать его делать»</a:t>
            </a:r>
            <a:endParaRPr lang="ru-RU" sz="3600" b="1" i="1" dirty="0" smtClean="0">
              <a:solidFill>
                <a:srgbClr val="002060"/>
              </a:solidFill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ea typeface="Times New Roman" pitchFamily="18" charset="0"/>
              </a:rPr>
              <a:t>                                                   Л.Н. Толстой</a:t>
            </a:r>
            <a:endParaRPr lang="ru-RU" b="1" i="1" dirty="0" smtClean="0"/>
          </a:p>
        </p:txBody>
      </p:sp>
      <p:pic>
        <p:nvPicPr>
          <p:cNvPr id="5" name="Picture 2" descr="f:\Documents and Settings\ilya\Мои рисунки\солнышк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5857892"/>
            <a:ext cx="1156588" cy="771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proza.ru/pics/2011/09/28/1074.jpg"/>
          <p:cNvPicPr>
            <a:picLocks noChangeAspect="1" noChangeArrowheads="1"/>
          </p:cNvPicPr>
          <p:nvPr/>
        </p:nvPicPr>
        <p:blipFill>
          <a:blip r:embed="rId4"/>
          <a:srcRect t="17813" b="1749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" name="Бетховен К Элизе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tretch>
            <a:fillRect/>
          </a:stretch>
        </p:blipFill>
        <p:spPr>
          <a:xfrm>
            <a:off x="4500562" y="3429000"/>
            <a:ext cx="304800" cy="304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7158" y="357166"/>
            <a:ext cx="8633517" cy="295465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«КОГДА ТВОРИШЬ МИЛОСТЫНЮ,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ПУСТЬ ЛЕВАЯ РУКА ТВОЯ НЕ ЗНАЕТ,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ЧТО ДЕЛАЕТ ПРАВАЯ</a:t>
            </a:r>
            <a:r>
              <a:rPr lang="ru-RU" sz="2800" dirty="0" smtClean="0">
                <a:solidFill>
                  <a:schemeClr val="bg1"/>
                </a:solidFill>
              </a:rPr>
              <a:t>.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НЕ  ДЕЛАЙТЕ ДОБРА  НАПОКАЗ   ЛЮДЯМ»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                            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                                      (Евангелие  </a:t>
            </a:r>
            <a:r>
              <a:rPr lang="ru-RU" sz="2800" b="1" dirty="0" err="1" smtClean="0">
                <a:solidFill>
                  <a:schemeClr val="bg1"/>
                </a:solidFill>
              </a:rPr>
              <a:t>Мф</a:t>
            </a:r>
            <a:r>
              <a:rPr lang="ru-RU" sz="2800" b="1" dirty="0" smtClean="0">
                <a:solidFill>
                  <a:schemeClr val="bg1"/>
                </a:solidFill>
              </a:rPr>
              <a:t>. 6: 1-4)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142976" y="4357694"/>
            <a:ext cx="750750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/>
              <a:t>Проект учеников  1 класса  МБОУ «СОШ№7»</a:t>
            </a:r>
          </a:p>
          <a:p>
            <a:r>
              <a:rPr lang="ru-RU" sz="2800" b="1" i="1" dirty="0" smtClean="0"/>
              <a:t>                     - бессрочный</a:t>
            </a:r>
            <a:r>
              <a:rPr lang="ru-RU" b="1" i="1" dirty="0" smtClean="0"/>
              <a:t>.</a:t>
            </a:r>
            <a:endParaRPr lang="ru-RU" b="1" i="1" dirty="0"/>
          </a:p>
        </p:txBody>
      </p:sp>
      <p:pic>
        <p:nvPicPr>
          <p:cNvPr id="2050" name="Picture 2" descr="f:\Documents and Settings\ilya\Мои рисунки\солнышко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44848" y="5657860"/>
            <a:ext cx="1799152" cy="120014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23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://www.proza.ru/pics/2011/09/28/1074.jpg"/>
          <p:cNvPicPr>
            <a:picLocks noChangeAspect="1" noChangeArrowheads="1"/>
          </p:cNvPicPr>
          <p:nvPr/>
        </p:nvPicPr>
        <p:blipFill>
          <a:blip r:embed="rId2"/>
          <a:srcRect t="17813" b="1749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3500438"/>
            <a:ext cx="8572560" cy="3000396"/>
          </a:xfrm>
        </p:spPr>
        <p:txBody>
          <a:bodyPr>
            <a:normAutofit/>
          </a:bodyPr>
          <a:lstStyle/>
          <a:p>
            <a:pPr algn="l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«Каждый день – </a:t>
            </a:r>
            <a:b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День Добра »                   			</a:t>
            </a: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Ученики 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класса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Documents and Settings\ilya\Мои рисунки\Day_of_Kindnes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4214842" cy="281710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9218" name="Picture 2" descr="f:\Documents and Settings\ilya\Мои рисунки\15206092bb3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57166"/>
            <a:ext cx="4191008" cy="314325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786314" y="3000372"/>
            <a:ext cx="3380541" cy="461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2"/>
                </a:solidFill>
              </a:rPr>
              <a:t>17 февраля – день добра</a:t>
            </a:r>
            <a:endParaRPr lang="ru-RU" sz="2400" dirty="0">
              <a:solidFill>
                <a:schemeClr val="bg2"/>
              </a:solidFill>
            </a:endParaRPr>
          </a:p>
        </p:txBody>
      </p:sp>
      <p:pic>
        <p:nvPicPr>
          <p:cNvPr id="9" name="Picture 2" descr="f:\Documents and Settings\ilya\Мои рисунки\солнышко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086488"/>
            <a:ext cx="1156588" cy="771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642942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Погружение в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проект.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857232"/>
            <a:ext cx="8686800" cy="5340369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научиться жить под девизом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 бы вы ни делали, количество добра в мире должно </a:t>
            </a:r>
            <a:r>
              <a:rPr lang="ru-RU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увеличиваться» 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 Н. Козлов)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Задачи: 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пределение проблемы. 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сделать каждый день – днем доброты.  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доброго можем сделать все вместе.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2. Создание творческих групп – 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корреспонденты, оформители,  «собиратели» мудрых мыслей.</a:t>
            </a:r>
            <a:endParaRPr lang="ru-RU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f:\Documents and Settings\ilya\Мои рисунки\солнышк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5857892"/>
            <a:ext cx="1156588" cy="771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85728"/>
            <a:ext cx="8501122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 Планирование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857232"/>
            <a:ext cx="80010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Обсуждаем: «Что такое </a:t>
            </a:r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доброта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?»</a:t>
            </a:r>
          </a:p>
          <a:p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2. Корреспонденты берут интервью  у </a:t>
            </a:r>
          </a:p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взрослых  и старших друзей.</a:t>
            </a:r>
          </a:p>
          <a:p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3. Узнаем из книг, что значит быть добрым человеком.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f:\Documents and Settings\ilya\Мои рисунки\buch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4786322"/>
            <a:ext cx="1540925" cy="1857364"/>
          </a:xfrm>
          <a:prstGeom prst="rect">
            <a:avLst/>
          </a:prstGeom>
          <a:noFill/>
        </p:spPr>
      </p:pic>
      <p:pic>
        <p:nvPicPr>
          <p:cNvPr id="2051" name="Picture 3" descr="f:\Documents and Settings\ilya\Мои рисунки\77441115_large_Mikrof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3286124"/>
            <a:ext cx="1574391" cy="1047739"/>
          </a:xfrm>
          <a:prstGeom prst="rect">
            <a:avLst/>
          </a:prstGeom>
          <a:noFill/>
        </p:spPr>
      </p:pic>
      <p:pic>
        <p:nvPicPr>
          <p:cNvPr id="2052" name="Picture 4" descr="f:\Documents and Settings\ilya\Мои рисунки\talkin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1428736"/>
            <a:ext cx="1517650" cy="785813"/>
          </a:xfrm>
          <a:prstGeom prst="rect">
            <a:avLst/>
          </a:prstGeom>
          <a:noFill/>
        </p:spPr>
      </p:pic>
      <p:pic>
        <p:nvPicPr>
          <p:cNvPr id="7" name="Picture 2" descr="f:\Documents and Settings\ilya\Мои рисунки\солнышко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86710" y="5929330"/>
            <a:ext cx="1156588" cy="771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14480" y="928670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142852"/>
            <a:ext cx="8215370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III</a:t>
            </a:r>
            <a:r>
              <a:rPr lang="ru-RU" sz="3200" b="1" dirty="0" smtClean="0"/>
              <a:t>. Подготовка  проекта. 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071538" y="714356"/>
            <a:ext cx="7215238" cy="5847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ru-RU" sz="3200" i="1" dirty="0" smtClean="0"/>
              <a:t> </a:t>
            </a:r>
            <a:r>
              <a:rPr lang="ru-RU" sz="3200" b="1" i="1" dirty="0" smtClean="0"/>
              <a:t>Работаем в творческих группах.</a:t>
            </a:r>
          </a:p>
        </p:txBody>
      </p:sp>
      <p:pic>
        <p:nvPicPr>
          <p:cNvPr id="1028" name="Picture 4" descr="f:\Documents and Settings\ilya\Мои рисунки\paper.jpg"/>
          <p:cNvPicPr>
            <a:picLocks noChangeAspect="1" noChangeArrowheads="1"/>
          </p:cNvPicPr>
          <p:nvPr/>
        </p:nvPicPr>
        <p:blipFill>
          <a:blip r:embed="rId2"/>
          <a:srcRect l="9523" t="8333" r="9524" b="8333"/>
          <a:stretch>
            <a:fillRect/>
          </a:stretch>
        </p:blipFill>
        <p:spPr bwMode="auto">
          <a:xfrm>
            <a:off x="0" y="1428736"/>
            <a:ext cx="8858312" cy="5143536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143108" y="1714488"/>
            <a:ext cx="207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Что такое доброта?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571604" y="2143116"/>
            <a:ext cx="735811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Варя: «</a:t>
            </a:r>
            <a:r>
              <a:rPr lang="ru-RU" dirty="0" smtClean="0">
                <a:solidFill>
                  <a:srgbClr val="C00000"/>
                </a:solidFill>
              </a:rPr>
              <a:t>Помощь пожилым людям</a:t>
            </a:r>
            <a:r>
              <a:rPr lang="ru-RU" dirty="0" smtClean="0"/>
              <a:t>».</a:t>
            </a:r>
          </a:p>
          <a:p>
            <a:r>
              <a:rPr lang="ru-RU" dirty="0" smtClean="0"/>
              <a:t>Аня: «Им надо помогать, потому что они не могут справиться сами»</a:t>
            </a:r>
          </a:p>
          <a:p>
            <a:r>
              <a:rPr lang="ru-RU" dirty="0" smtClean="0"/>
              <a:t>Диана: «Им надо помогать, потому что они болеют и много пережили».</a:t>
            </a:r>
          </a:p>
          <a:p>
            <a:r>
              <a:rPr lang="ru-RU" dirty="0" smtClean="0"/>
              <a:t>Саша Г.: «Помогать пожилым  - они прожили много лет </a:t>
            </a:r>
            <a:r>
              <a:rPr lang="ru-RU" dirty="0" smtClean="0">
                <a:solidFill>
                  <a:srgbClr val="C00000"/>
                </a:solidFill>
              </a:rPr>
              <a:t>и больным </a:t>
            </a:r>
            <a:r>
              <a:rPr lang="ru-RU" dirty="0" smtClean="0"/>
              <a:t>– им тяжело».</a:t>
            </a:r>
          </a:p>
          <a:p>
            <a:r>
              <a:rPr lang="ru-RU" dirty="0" smtClean="0"/>
              <a:t>Влада: «Пожилые люди такие, какими мы были, когда были маленькими».</a:t>
            </a:r>
          </a:p>
          <a:p>
            <a:r>
              <a:rPr lang="ru-RU" dirty="0" smtClean="0"/>
              <a:t>Софья: «Совсем маленьким тоже нужно помогать – моей сестренке всего две недели»</a:t>
            </a:r>
          </a:p>
          <a:p>
            <a:endParaRPr lang="ru-RU" dirty="0" smtClean="0"/>
          </a:p>
          <a:p>
            <a:r>
              <a:rPr lang="ru-RU" dirty="0" smtClean="0"/>
              <a:t>Общее мнение: </a:t>
            </a:r>
            <a:r>
              <a:rPr lang="ru-RU" dirty="0" smtClean="0">
                <a:solidFill>
                  <a:srgbClr val="C00000"/>
                </a:solidFill>
              </a:rPr>
              <a:t>«Помогать надо тому, кому нужна помощь».</a:t>
            </a:r>
          </a:p>
          <a:p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8728" y="5643578"/>
            <a:ext cx="7358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Сопереживание.   Сострадание.   Искренность.  Вежливость.  Уважение. </a:t>
            </a:r>
          </a:p>
          <a:p>
            <a:r>
              <a:rPr lang="ru-RU" dirty="0" smtClean="0"/>
              <a:t>Любовь. Прощение.   </a:t>
            </a:r>
            <a:endParaRPr lang="ru-RU" dirty="0"/>
          </a:p>
        </p:txBody>
      </p:sp>
      <p:pic>
        <p:nvPicPr>
          <p:cNvPr id="9" name="Picture 2" descr="f:\Documents and Settings\ilya\Мои рисунки\солнышк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5929330"/>
            <a:ext cx="1156588" cy="771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Documents and Settings\ilya\Мои рисунки\post-18029-12029958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0"/>
            <a:ext cx="3033028" cy="259082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857620" y="214290"/>
            <a:ext cx="5305683" cy="5847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3200" dirty="0" smtClean="0"/>
              <a:t>«</a:t>
            </a:r>
            <a:r>
              <a:rPr lang="ru-RU" sz="3200" b="1" i="1" dirty="0" smtClean="0"/>
              <a:t>Быть</a:t>
            </a:r>
            <a:r>
              <a:rPr lang="ru-RU" sz="3200" dirty="0" smtClean="0"/>
              <a:t> </a:t>
            </a:r>
            <a:r>
              <a:rPr lang="ru-RU" sz="3200" b="1" i="1" dirty="0" smtClean="0"/>
              <a:t>добрым – значит…»</a:t>
            </a:r>
            <a:endParaRPr lang="ru-RU" sz="3200" b="1" i="1" dirty="0"/>
          </a:p>
        </p:txBody>
      </p:sp>
      <p:pic>
        <p:nvPicPr>
          <p:cNvPr id="2051" name="Picture 3" descr="f:\Documents and Settings\ilya\Мои рисунки\paper.jpg"/>
          <p:cNvPicPr>
            <a:picLocks noChangeAspect="1" noChangeArrowheads="1"/>
          </p:cNvPicPr>
          <p:nvPr/>
        </p:nvPicPr>
        <p:blipFill>
          <a:blip r:embed="rId3"/>
          <a:srcRect l="9523" t="8333" r="8333" b="8333"/>
          <a:stretch>
            <a:fillRect/>
          </a:stretch>
        </p:blipFill>
        <p:spPr bwMode="auto">
          <a:xfrm rot="945531">
            <a:off x="4581492" y="1663302"/>
            <a:ext cx="3669532" cy="4786346"/>
          </a:xfrm>
          <a:prstGeom prst="rect">
            <a:avLst/>
          </a:prstGeom>
          <a:noFill/>
        </p:spPr>
      </p:pic>
      <p:pic>
        <p:nvPicPr>
          <p:cNvPr id="6" name="Picture 3" descr="f:\Documents and Settings\ilya\Мои рисунки\paper.jpg"/>
          <p:cNvPicPr>
            <a:picLocks noChangeAspect="1" noChangeArrowheads="1"/>
          </p:cNvPicPr>
          <p:nvPr/>
        </p:nvPicPr>
        <p:blipFill>
          <a:blip r:embed="rId3"/>
          <a:srcRect l="9523" t="8333" r="8333" b="8333"/>
          <a:stretch>
            <a:fillRect/>
          </a:stretch>
        </p:blipFill>
        <p:spPr bwMode="auto">
          <a:xfrm rot="20990094">
            <a:off x="270203" y="2839706"/>
            <a:ext cx="2519362" cy="3286124"/>
          </a:xfrm>
          <a:prstGeom prst="rect">
            <a:avLst/>
          </a:prstGeom>
          <a:noFill/>
        </p:spPr>
      </p:pic>
      <p:pic>
        <p:nvPicPr>
          <p:cNvPr id="2052" name="Picture 4" descr="f:\Documents and Settings\ilya\Мои рисунки\356280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2428868"/>
            <a:ext cx="2046025" cy="136206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 rot="20949321">
            <a:off x="464778" y="3057194"/>
            <a:ext cx="18684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Злиться, драться,</a:t>
            </a:r>
          </a:p>
          <a:p>
            <a:r>
              <a:rPr lang="ru-RU" dirty="0" smtClean="0"/>
              <a:t>Ругаться…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 rot="974189">
            <a:off x="5314517" y="2207815"/>
            <a:ext cx="271484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Помогать  всем. </a:t>
            </a:r>
            <a:br>
              <a:rPr lang="ru-RU" b="1" dirty="0" smtClean="0"/>
            </a:br>
            <a:r>
              <a:rPr lang="ru-RU" b="1" dirty="0" smtClean="0"/>
              <a:t> </a:t>
            </a:r>
          </a:p>
          <a:p>
            <a:r>
              <a:rPr lang="ru-RU" b="1" dirty="0" smtClean="0"/>
              <a:t>Защищать  слабого. </a:t>
            </a:r>
            <a:br>
              <a:rPr lang="ru-RU" b="1" dirty="0" smtClean="0"/>
            </a:br>
            <a:endParaRPr lang="ru-RU" b="1" dirty="0" smtClean="0"/>
          </a:p>
          <a:p>
            <a:r>
              <a:rPr lang="ru-RU" b="1" dirty="0" smtClean="0"/>
              <a:t>Делиться  последним с</a:t>
            </a:r>
          </a:p>
          <a:p>
            <a:r>
              <a:rPr lang="ru-RU" b="1" dirty="0" smtClean="0"/>
              <a:t> другом. </a:t>
            </a:r>
            <a:br>
              <a:rPr lang="ru-RU" b="1" dirty="0" smtClean="0"/>
            </a:br>
            <a:r>
              <a:rPr lang="ru-RU" b="1" dirty="0" smtClean="0"/>
              <a:t> </a:t>
            </a:r>
          </a:p>
          <a:p>
            <a:r>
              <a:rPr lang="ru-RU" b="1" dirty="0" smtClean="0"/>
              <a:t>Не  завидовать. </a:t>
            </a:r>
            <a:br>
              <a:rPr lang="ru-RU" b="1" dirty="0" smtClean="0"/>
            </a:br>
            <a:r>
              <a:rPr lang="ru-RU" b="1" dirty="0" smtClean="0"/>
              <a:t> </a:t>
            </a:r>
          </a:p>
          <a:p>
            <a:r>
              <a:rPr lang="ru-RU" b="1" dirty="0" smtClean="0"/>
              <a:t>Прощать ошибки другим.</a:t>
            </a:r>
          </a:p>
          <a:p>
            <a:endParaRPr lang="ru-RU" b="1" dirty="0" smtClean="0"/>
          </a:p>
          <a:p>
            <a:r>
              <a:rPr lang="ru-RU" b="1" dirty="0" smtClean="0"/>
              <a:t>Уважать старших.</a:t>
            </a:r>
            <a:endParaRPr lang="ru-RU" b="1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00034" y="3214686"/>
            <a:ext cx="1714512" cy="42862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0800000" flipV="1">
            <a:off x="571472" y="2928934"/>
            <a:ext cx="1571636" cy="107157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85786" y="4000504"/>
            <a:ext cx="1714512" cy="193899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Помогать. </a:t>
            </a:r>
          </a:p>
          <a:p>
            <a:r>
              <a:rPr lang="ru-RU" sz="2000" b="1" dirty="0" smtClean="0"/>
              <a:t>   Защищать.</a:t>
            </a:r>
          </a:p>
          <a:p>
            <a:r>
              <a:rPr lang="ru-RU" sz="2000" b="1" dirty="0" smtClean="0"/>
              <a:t> Делиться.</a:t>
            </a:r>
          </a:p>
          <a:p>
            <a:r>
              <a:rPr lang="ru-RU" sz="2000" b="1" dirty="0" smtClean="0"/>
              <a:t>     Прощать.</a:t>
            </a:r>
          </a:p>
          <a:p>
            <a:r>
              <a:rPr lang="ru-RU" sz="2000" b="1" dirty="0" smtClean="0"/>
              <a:t>Уважать.</a:t>
            </a:r>
          </a:p>
          <a:p>
            <a:r>
              <a:rPr lang="ru-RU" sz="2000" b="1" dirty="0" smtClean="0"/>
              <a:t>      Любить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2" name="Picture 2" descr="f:\Documents and Settings\ilya\Мои рисунки\солнышко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86710" y="5857892"/>
            <a:ext cx="1156588" cy="771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6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Documents and Settings\ilya\Мои рисунки\0535c3b175b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71612"/>
            <a:ext cx="1223963" cy="122396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28596" y="0"/>
            <a:ext cx="8134667" cy="107721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/>
              <a:t>«Добрые слова не лень говорить мне </a:t>
            </a:r>
          </a:p>
          <a:p>
            <a:pPr algn="ctr"/>
            <a:r>
              <a:rPr lang="ru-RU" sz="3200" b="1" i="1" dirty="0" smtClean="0"/>
              <a:t> каждый  день»</a:t>
            </a:r>
            <a:endParaRPr lang="ru-RU" sz="3200" b="1" i="1" dirty="0"/>
          </a:p>
        </p:txBody>
      </p:sp>
      <p:pic>
        <p:nvPicPr>
          <p:cNvPr id="4" name="Picture 3" descr="f:\Documents and Settings\ilya\Мои рисунки\paper.jpg"/>
          <p:cNvPicPr>
            <a:picLocks noChangeAspect="1" noChangeArrowheads="1"/>
          </p:cNvPicPr>
          <p:nvPr/>
        </p:nvPicPr>
        <p:blipFill>
          <a:blip r:embed="rId3"/>
          <a:srcRect l="9523" t="8333" r="8333" b="8333"/>
          <a:stretch>
            <a:fillRect/>
          </a:stretch>
        </p:blipFill>
        <p:spPr bwMode="auto">
          <a:xfrm rot="20990094">
            <a:off x="698799" y="3125459"/>
            <a:ext cx="2519362" cy="3286124"/>
          </a:xfrm>
          <a:prstGeom prst="rect">
            <a:avLst/>
          </a:prstGeom>
          <a:noFill/>
        </p:spPr>
      </p:pic>
      <p:pic>
        <p:nvPicPr>
          <p:cNvPr id="7" name="Picture 3" descr="f:\Documents and Settings\ilya\Мои рисунки\paper.jpg"/>
          <p:cNvPicPr>
            <a:picLocks noChangeAspect="1" noChangeArrowheads="1"/>
          </p:cNvPicPr>
          <p:nvPr/>
        </p:nvPicPr>
        <p:blipFill>
          <a:blip r:embed="rId3"/>
          <a:srcRect l="9523" t="8333" r="8333" b="8333"/>
          <a:stretch>
            <a:fillRect/>
          </a:stretch>
        </p:blipFill>
        <p:spPr bwMode="auto">
          <a:xfrm>
            <a:off x="3143240" y="1357298"/>
            <a:ext cx="2786082" cy="3286124"/>
          </a:xfrm>
          <a:prstGeom prst="rect">
            <a:avLst/>
          </a:prstGeom>
          <a:noFill/>
        </p:spPr>
      </p:pic>
      <p:pic>
        <p:nvPicPr>
          <p:cNvPr id="8" name="Picture 3" descr="f:\Documents and Settings\ilya\Мои рисунки\paper.jpg"/>
          <p:cNvPicPr>
            <a:picLocks noChangeAspect="1" noChangeArrowheads="1"/>
          </p:cNvPicPr>
          <p:nvPr/>
        </p:nvPicPr>
        <p:blipFill>
          <a:blip r:embed="rId3"/>
          <a:srcRect l="9523" t="8333" r="8333" b="8333"/>
          <a:stretch>
            <a:fillRect/>
          </a:stretch>
        </p:blipFill>
        <p:spPr bwMode="auto">
          <a:xfrm rot="1262175">
            <a:off x="6118800" y="2057157"/>
            <a:ext cx="2519362" cy="328612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286116" y="1643050"/>
            <a:ext cx="268951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   </a:t>
            </a:r>
            <a:r>
              <a:rPr lang="ru-RU" b="1" dirty="0" smtClean="0"/>
              <a:t>Обязательно </a:t>
            </a:r>
          </a:p>
          <a:p>
            <a:r>
              <a:rPr lang="ru-RU" b="1" dirty="0" smtClean="0"/>
              <a:t>     здороваться со всеми</a:t>
            </a:r>
          </a:p>
          <a:p>
            <a:r>
              <a:rPr lang="ru-RU" b="1" dirty="0" smtClean="0"/>
              <a:t>    взрослыми в здании</a:t>
            </a:r>
          </a:p>
          <a:p>
            <a:r>
              <a:rPr lang="ru-RU" b="1" dirty="0" smtClean="0"/>
              <a:t>     школы! Почему?</a:t>
            </a:r>
          </a:p>
          <a:p>
            <a:r>
              <a:rPr lang="ru-RU" b="1" dirty="0" smtClean="0"/>
              <a:t>      Потому  что</a:t>
            </a:r>
          </a:p>
          <a:p>
            <a:r>
              <a:rPr lang="ru-RU" b="1" dirty="0" smtClean="0"/>
              <a:t>    это - учителя и</a:t>
            </a:r>
          </a:p>
          <a:p>
            <a:r>
              <a:rPr lang="ru-RU" b="1" dirty="0" smtClean="0"/>
              <a:t>     работники школы,</a:t>
            </a:r>
          </a:p>
          <a:p>
            <a:r>
              <a:rPr lang="ru-RU" b="1" dirty="0" smtClean="0"/>
              <a:t>    или родители, то есть</a:t>
            </a:r>
          </a:p>
          <a:p>
            <a:r>
              <a:rPr lang="ru-RU" b="1" dirty="0" smtClean="0"/>
              <a:t>   гости.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А мы- добрые</a:t>
            </a:r>
          </a:p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            хозяева.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21025946">
            <a:off x="722287" y="3629939"/>
            <a:ext cx="25878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</a:t>
            </a:r>
            <a:r>
              <a:rPr lang="ru-RU" dirty="0" smtClean="0">
                <a:solidFill>
                  <a:srgbClr val="FF0000"/>
                </a:solidFill>
              </a:rPr>
              <a:t>Спасибо! </a:t>
            </a:r>
          </a:p>
          <a:p>
            <a:r>
              <a:rPr lang="ru-RU" dirty="0" smtClean="0"/>
              <a:t>       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Пожалуйста!</a:t>
            </a:r>
          </a:p>
          <a:p>
            <a:r>
              <a:rPr lang="ru-RU" dirty="0" smtClean="0"/>
              <a:t>    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Извините!</a:t>
            </a:r>
          </a:p>
          <a:p>
            <a:r>
              <a:rPr lang="ru-RU" dirty="0" smtClean="0"/>
              <a:t>    Здравствуйте! 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До свидания!</a:t>
            </a:r>
          </a:p>
          <a:p>
            <a:r>
              <a:rPr lang="ru-RU" dirty="0" smtClean="0"/>
              <a:t>  </a:t>
            </a:r>
            <a:r>
              <a:rPr lang="ru-RU" dirty="0" smtClean="0">
                <a:solidFill>
                  <a:srgbClr val="FF0000"/>
                </a:solidFill>
              </a:rPr>
              <a:t>Не расстраивайся,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      я тебе помогу!</a:t>
            </a:r>
            <a:endParaRPr lang="ru-RU" dirty="0" smtClean="0">
              <a:solidFill>
                <a:srgbClr val="0070C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1188852">
            <a:off x="6182068" y="2265735"/>
            <a:ext cx="231563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Добрые </a:t>
            </a:r>
            <a:r>
              <a:rPr lang="ru-RU" dirty="0" smtClean="0">
                <a:hlinkClick r:id="rId4" action="ppaction://hlinkfile" tooltip="слова"/>
              </a:rPr>
              <a:t>слова</a:t>
            </a:r>
            <a:r>
              <a:rPr lang="ru-RU" dirty="0" smtClean="0"/>
              <a:t> </a:t>
            </a:r>
          </a:p>
          <a:p>
            <a:r>
              <a:rPr lang="ru-RU" dirty="0" smtClean="0"/>
              <a:t>         оставляют </a:t>
            </a:r>
          </a:p>
          <a:p>
            <a:r>
              <a:rPr lang="ru-RU" dirty="0" smtClean="0"/>
              <a:t>        в душах людей</a:t>
            </a:r>
          </a:p>
          <a:p>
            <a:r>
              <a:rPr lang="ru-RU" dirty="0" smtClean="0"/>
              <a:t>     прекрасный </a:t>
            </a:r>
            <a:r>
              <a:rPr lang="ru-RU" dirty="0" smtClean="0">
                <a:hlinkClick r:id="rId5" action="ppaction://hlinkfile" tooltip="след"/>
              </a:rPr>
              <a:t>след</a:t>
            </a:r>
            <a:r>
              <a:rPr lang="ru-RU" dirty="0" smtClean="0"/>
              <a:t>. </a:t>
            </a:r>
          </a:p>
          <a:p>
            <a:r>
              <a:rPr lang="ru-RU" dirty="0" smtClean="0"/>
              <a:t>        Они смягчают,</a:t>
            </a:r>
          </a:p>
          <a:p>
            <a:r>
              <a:rPr lang="ru-RU" dirty="0" smtClean="0"/>
              <a:t>     утешают              </a:t>
            </a:r>
          </a:p>
          <a:p>
            <a:r>
              <a:rPr lang="ru-RU" dirty="0" smtClean="0"/>
              <a:t>     и исцеляют </a:t>
            </a:r>
            <a:r>
              <a:rPr lang="ru-RU" dirty="0" smtClean="0">
                <a:hlinkClick r:id="rId6" action="ppaction://hlinkfile" tooltip="сердце"/>
              </a:rPr>
              <a:t>сердце</a:t>
            </a:r>
            <a:r>
              <a:rPr lang="ru-RU" dirty="0" smtClean="0"/>
              <a:t>         </a:t>
            </a:r>
          </a:p>
          <a:p>
            <a:r>
              <a:rPr lang="ru-RU" dirty="0" smtClean="0"/>
              <a:t>     того,   кто их </a:t>
            </a:r>
          </a:p>
          <a:p>
            <a:r>
              <a:rPr lang="ru-RU" dirty="0" smtClean="0"/>
              <a:t>     слышит.</a:t>
            </a:r>
          </a:p>
          <a:p>
            <a:pPr algn="r"/>
            <a:r>
              <a:rPr lang="ru-RU" sz="1400" b="1" dirty="0" smtClean="0">
                <a:hlinkClick r:id="rId7" action="ppaction://hlinkfile" tooltip="афоризмы Блез Паскаль"/>
              </a:rPr>
              <a:t>Блез Паскаль</a:t>
            </a:r>
            <a:r>
              <a:rPr lang="ru-RU" sz="1400" dirty="0" smtClean="0"/>
              <a:t> </a:t>
            </a:r>
            <a:r>
              <a:rPr lang="ru-RU" sz="1400" i="1" dirty="0" smtClean="0"/>
              <a:t> </a:t>
            </a:r>
            <a:endParaRPr lang="ru-RU" sz="1400" dirty="0"/>
          </a:p>
        </p:txBody>
      </p:sp>
      <p:pic>
        <p:nvPicPr>
          <p:cNvPr id="12" name="Picture 2" descr="f:\Documents and Settings\ilya\Мои рисунки\солнышко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786710" y="5857892"/>
            <a:ext cx="1156588" cy="771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latin typeface="+mn-lt"/>
              </a:rPr>
              <a:t>«</a:t>
            </a:r>
            <a:r>
              <a:rPr lang="ru-RU" sz="3600" b="1" i="1" dirty="0" smtClean="0">
                <a:latin typeface="+mn-lt"/>
              </a:rPr>
              <a:t>Так думают взрослые и сверстники»</a:t>
            </a:r>
            <a:br>
              <a:rPr lang="ru-RU" sz="3600" b="1" i="1" dirty="0" smtClean="0">
                <a:latin typeface="+mn-lt"/>
              </a:rPr>
            </a:br>
            <a:r>
              <a:rPr lang="ru-RU" sz="3100" i="1" dirty="0" smtClean="0">
                <a:latin typeface="+mn-lt"/>
              </a:rPr>
              <a:t>(корреспонденты берут интервью)</a:t>
            </a:r>
            <a:endParaRPr lang="ru-RU" sz="3100" i="1" dirty="0">
              <a:latin typeface="+mn-lt"/>
            </a:endParaRPr>
          </a:p>
        </p:txBody>
      </p:sp>
      <p:pic>
        <p:nvPicPr>
          <p:cNvPr id="2050" name="Picture 2" descr="f:\Documents and Settings\ilya\Мои рисунки\BX156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071546"/>
            <a:ext cx="7215238" cy="519590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 rot="21188385">
            <a:off x="1221348" y="2271226"/>
            <a:ext cx="5905014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Проявлять добро – значит  заботиться о близких.</a:t>
            </a:r>
          </a:p>
          <a:p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Быть добрым – это не проходить мимо чужого несчастья.</a:t>
            </a:r>
          </a:p>
          <a:p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Доброта проявляет себя во всем, даже в том, чтобы </a:t>
            </a:r>
          </a:p>
          <a:p>
            <a:r>
              <a:rPr lang="ru-RU" dirty="0" smtClean="0"/>
              <a:t>   не расстраивать своих родителей плохими поступками.</a:t>
            </a:r>
          </a:p>
          <a:p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Добрый никогда не пожелает зла другому- ни близкому, </a:t>
            </a:r>
          </a:p>
          <a:p>
            <a:r>
              <a:rPr lang="ru-RU" dirty="0" smtClean="0"/>
              <a:t>    ни незнакомому человеку.</a:t>
            </a:r>
          </a:p>
          <a:p>
            <a:endParaRPr lang="ru-RU" dirty="0"/>
          </a:p>
        </p:txBody>
      </p:sp>
      <p:pic>
        <p:nvPicPr>
          <p:cNvPr id="5" name="Picture 2" descr="f:\Documents and Settings\ilya\Мои рисунки\солнышк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5857892"/>
            <a:ext cx="1156588" cy="771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1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1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0F1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0F1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1127</TotalTime>
  <Words>676</Words>
  <Application>Microsoft Office PowerPoint</Application>
  <PresentationFormat>Экран (4:3)</PresentationFormat>
  <Paragraphs>147</Paragraphs>
  <Slides>15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«Каждый день –                     День Добра »                               Ученики 1 класса</vt:lpstr>
      <vt:lpstr>I. Погружение в проект.</vt:lpstr>
      <vt:lpstr>Слайд 5</vt:lpstr>
      <vt:lpstr>Слайд 6</vt:lpstr>
      <vt:lpstr>Слайд 7</vt:lpstr>
      <vt:lpstr>Слайд 8</vt:lpstr>
      <vt:lpstr>«Так думают взрослые и сверстники» (корреспонденты берут интервью)</vt:lpstr>
      <vt:lpstr>«Собираем мудрые мысли…»</vt:lpstr>
      <vt:lpstr>«Творчество оформителей»  (проявить доброту…)</vt:lpstr>
      <vt:lpstr>Искренний подарок незнакомому другу.</vt:lpstr>
      <vt:lpstr>Слайд 13</vt:lpstr>
      <vt:lpstr>Слайд 14</vt:lpstr>
      <vt:lpstr>Слайд 15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«Каждый день – День Добра»</dc:title>
  <dc:creator>SamLab.ws</dc:creator>
  <cp:lastModifiedBy>SamLab.ws</cp:lastModifiedBy>
  <cp:revision>121</cp:revision>
  <dcterms:created xsi:type="dcterms:W3CDTF">2012-01-20T15:47:52Z</dcterms:created>
  <dcterms:modified xsi:type="dcterms:W3CDTF">2012-02-18T18:51:33Z</dcterms:modified>
</cp:coreProperties>
</file>