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6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857288" y="2071678"/>
            <a:ext cx="8214902" cy="230124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Развитие Высоких технологий в </a:t>
            </a:r>
            <a:r>
              <a:rPr lang="ru-RU" sz="5400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китае</a:t>
            </a:r>
            <a:endParaRPr lang="ru-RU" sz="54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214686"/>
            <a:ext cx="6480048" cy="1752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Развитие </a:t>
            </a:r>
            <a:r>
              <a:rPr lang="ru-RU" sz="2400" b="1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электротехники </a:t>
            </a:r>
            <a:r>
              <a:rPr lang="ru-RU" sz="2400" b="1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 электронных вычислительных машин в Китайской Народной Республике</a:t>
            </a:r>
            <a:endParaRPr lang="ru-RU" sz="2400" b="1" dirty="0">
              <a:ln w="17780" cmpd="sng">
                <a:solidFill>
                  <a:srgbClr val="FFFF00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Программа 863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Государственный план разработки и развития высокой техники: это первая в Китае </a:t>
            </a:r>
            <a:r>
              <a:rPr lang="ru-RU" dirty="0" err="1" smtClean="0"/>
              <a:t>средне-долгосрочная</a:t>
            </a:r>
            <a:r>
              <a:rPr lang="ru-RU" dirty="0" smtClean="0"/>
              <a:t> программа разработки и развития высокой техники. Она нацелена на организованную, плановую и масштабную разработку 17 тем в следующих восьми областях: </a:t>
            </a:r>
          </a:p>
          <a:p>
            <a:pPr marL="550926" indent="-514350">
              <a:buFont typeface="Wingdings" pitchFamily="2" charset="2"/>
              <a:buChar char="v"/>
            </a:pPr>
            <a:r>
              <a:rPr lang="ru-RU" dirty="0" err="1" smtClean="0"/>
              <a:t>биоинженерия</a:t>
            </a:r>
            <a:endParaRPr lang="ru-RU" dirty="0" smtClean="0"/>
          </a:p>
          <a:p>
            <a:pPr marL="550926" indent="-514350">
              <a:buFont typeface="Wingdings" pitchFamily="2" charset="2"/>
              <a:buChar char="v"/>
            </a:pPr>
            <a:r>
              <a:rPr lang="ru-RU" dirty="0" smtClean="0"/>
              <a:t>космическая техника</a:t>
            </a:r>
          </a:p>
          <a:p>
            <a:pPr marL="550926" indent="-514350">
              <a:buFont typeface="Wingdings" pitchFamily="2" charset="2"/>
              <a:buChar char="v"/>
            </a:pPr>
            <a:r>
              <a:rPr lang="ru-RU" dirty="0" smtClean="0"/>
              <a:t>информатика, лазерная техника</a:t>
            </a:r>
          </a:p>
          <a:p>
            <a:pPr marL="550926" indent="-514350">
              <a:buFont typeface="Wingdings" pitchFamily="2" charset="2"/>
              <a:buChar char="v"/>
            </a:pPr>
            <a:r>
              <a:rPr lang="ru-RU" dirty="0" smtClean="0"/>
              <a:t>автоматика</a:t>
            </a:r>
          </a:p>
          <a:p>
            <a:pPr marL="550926" indent="-514350">
              <a:buFont typeface="Wingdings" pitchFamily="2" charset="2"/>
              <a:buChar char="v"/>
            </a:pPr>
            <a:r>
              <a:rPr lang="ru-RU" dirty="0" smtClean="0"/>
              <a:t>энергетика</a:t>
            </a:r>
          </a:p>
          <a:p>
            <a:pPr marL="550926" indent="-514350">
              <a:buFont typeface="Wingdings" pitchFamily="2" charset="2"/>
              <a:buChar char="v"/>
            </a:pPr>
            <a:r>
              <a:rPr lang="ru-RU" dirty="0" smtClean="0"/>
              <a:t>новые материалы</a:t>
            </a:r>
          </a:p>
          <a:p>
            <a:pPr marL="550926" indent="-514350">
              <a:buFont typeface="Wingdings" pitchFamily="2" charset="2"/>
              <a:buChar char="v"/>
            </a:pPr>
            <a:r>
              <a:rPr lang="ru-RU" dirty="0" smtClean="0"/>
              <a:t>морская высокая техника</a:t>
            </a:r>
          </a:p>
          <a:p>
            <a:r>
              <a:rPr lang="ru-RU" dirty="0" smtClean="0"/>
              <a:t>После внедрения этого плана в стране постепенно сложилась стратегия разработки и развития высокой техники, отвечающая китайским реалиям, практикуется повсеместное размещение разработок в производство и освоение высокой техники.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Результаты программы 863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/>
              <a:t>Космические технологии:</a:t>
            </a:r>
          </a:p>
          <a:p>
            <a:r>
              <a:rPr lang="ru-RU" sz="2200" dirty="0" smtClean="0"/>
              <a:t>Семейство космических кораблей </a:t>
            </a:r>
            <a:r>
              <a:rPr lang="ru-RU" dirty="0" err="1" smtClean="0"/>
              <a:t>Шэньчжоу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i="1" dirty="0" smtClean="0"/>
              <a:t>Микроэлектроника:</a:t>
            </a:r>
          </a:p>
          <a:p>
            <a:r>
              <a:rPr lang="ru-RU" sz="2200" dirty="0" smtClean="0"/>
              <a:t>Семейство компьютерных микропроцессоров </a:t>
            </a:r>
            <a:r>
              <a:rPr lang="ru-RU" dirty="0" err="1" smtClean="0"/>
              <a:t>Loongson</a:t>
            </a:r>
            <a:r>
              <a:rPr lang="ru-RU" dirty="0" smtClean="0"/>
              <a:t>.</a:t>
            </a:r>
          </a:p>
          <a:p>
            <a:r>
              <a:rPr lang="ru-RU" sz="2200" dirty="0" smtClean="0"/>
              <a:t>Семейство компьютерных микропроцессоров </a:t>
            </a:r>
            <a:r>
              <a:rPr lang="ru-RU" dirty="0" err="1" smtClean="0"/>
              <a:t>ShenWei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i="1" dirty="0" smtClean="0"/>
              <a:t>Суперкомпьютеры:</a:t>
            </a:r>
          </a:p>
          <a:p>
            <a:r>
              <a:rPr lang="ru-RU" dirty="0" err="1" smtClean="0"/>
              <a:t>Sunway</a:t>
            </a:r>
            <a:r>
              <a:rPr lang="ru-RU" dirty="0" smtClean="0"/>
              <a:t> </a:t>
            </a:r>
            <a:r>
              <a:rPr lang="ru-RU" dirty="0" err="1" smtClean="0"/>
              <a:t>BlueLight</a:t>
            </a:r>
            <a:r>
              <a:rPr lang="ru-RU" dirty="0" smtClean="0"/>
              <a:t> </a:t>
            </a:r>
            <a:r>
              <a:rPr lang="ru-RU" sz="2200" dirty="0" smtClean="0"/>
              <a:t>MPP, 2011 год, 1 PFLOPS, на базе 8575 16-ти ядерных процессоров SW1600 семейства </a:t>
            </a:r>
            <a:r>
              <a:rPr lang="ru-RU" sz="2200" dirty="0" err="1" smtClean="0"/>
              <a:t>ShenWei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40" y="2357430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1113157"/>
            <a:ext cx="1857356" cy="108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53573" y="3929066"/>
            <a:ext cx="1990427" cy="1119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0484" y="5405440"/>
            <a:ext cx="2293516" cy="145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Высокотехнологические промышленные парки: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 1997 г. в подобных парках всей станы насчитывалось </a:t>
            </a:r>
            <a:r>
              <a:rPr lang="ru-RU" u="sng" dirty="0" smtClean="0"/>
              <a:t>13681 предприятие</a:t>
            </a:r>
            <a:r>
              <a:rPr lang="ru-RU" dirty="0" smtClean="0"/>
              <a:t>, где работали </a:t>
            </a:r>
            <a:r>
              <a:rPr lang="ru-RU" u="sng" dirty="0" smtClean="0"/>
              <a:t>1,47 млн. человек</a:t>
            </a:r>
            <a:r>
              <a:rPr lang="ru-RU" dirty="0" smtClean="0"/>
              <a:t>, общие доходы составили </a:t>
            </a:r>
            <a:r>
              <a:rPr lang="ru-RU" u="sng" dirty="0" smtClean="0"/>
              <a:t>338,8 млрд. юаней</a:t>
            </a:r>
            <a:r>
              <a:rPr lang="ru-RU" dirty="0" smtClean="0"/>
              <a:t>, валовая продукция - </a:t>
            </a:r>
            <a:r>
              <a:rPr lang="ru-RU" u="sng" dirty="0" smtClean="0"/>
              <a:t>310,9 млрд. юаней</a:t>
            </a:r>
            <a:r>
              <a:rPr lang="ru-RU" dirty="0" smtClean="0"/>
              <a:t>, прибыльные и налоговые отчисления - </a:t>
            </a:r>
            <a:r>
              <a:rPr lang="ru-RU" u="sng" dirty="0" smtClean="0"/>
              <a:t>6,5 млрд. долларов</a:t>
            </a:r>
            <a:r>
              <a:rPr lang="ru-RU" dirty="0" smtClean="0"/>
              <a:t> США. </a:t>
            </a:r>
          </a:p>
          <a:p>
            <a:r>
              <a:rPr lang="ru-RU" dirty="0" smtClean="0"/>
              <a:t>В 1997 г. </a:t>
            </a:r>
            <a:r>
              <a:rPr lang="ru-RU" u="sng" dirty="0" smtClean="0"/>
              <a:t>Пекинский, </a:t>
            </a:r>
            <a:r>
              <a:rPr lang="ru-RU" u="sng" dirty="0" err="1" smtClean="0"/>
              <a:t>Сучжоуский</a:t>
            </a:r>
            <a:r>
              <a:rPr lang="ru-RU" u="sng" dirty="0" smtClean="0"/>
              <a:t>, </a:t>
            </a:r>
            <a:r>
              <a:rPr lang="ru-RU" u="sng" dirty="0" err="1" smtClean="0"/>
              <a:t>Хэфэйский</a:t>
            </a:r>
            <a:r>
              <a:rPr lang="ru-RU" u="sng" dirty="0" smtClean="0"/>
              <a:t> и </a:t>
            </a:r>
            <a:r>
              <a:rPr lang="ru-RU" u="sng" dirty="0" err="1" smtClean="0"/>
              <a:t>Сианьский</a:t>
            </a:r>
            <a:r>
              <a:rPr lang="ru-RU" dirty="0" smtClean="0"/>
              <a:t> высокотехнологические промышленные парки были определены как парки особого разряда, открытие для членов Организации экономического сотрудничества стран АТР. 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История развития ЭВМ в Китае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7072362" cy="240030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К истории появления китайских ЭВМ </a:t>
            </a:r>
            <a:r>
              <a:rPr lang="ru-RU" dirty="0" smtClean="0"/>
              <a:t>можно </a:t>
            </a:r>
            <a:r>
              <a:rPr lang="ru-RU" dirty="0" smtClean="0"/>
              <a:t>отнести более </a:t>
            </a:r>
            <a:r>
              <a:rPr lang="ru-RU" dirty="0" smtClean="0"/>
              <a:t>«современный» вариант абака с косточками на соломинках — </a:t>
            </a:r>
            <a:r>
              <a:rPr lang="ru-RU" dirty="0" err="1" smtClean="0"/>
              <a:t>суаньпань</a:t>
            </a:r>
            <a:r>
              <a:rPr lang="ru-RU" dirty="0" smtClean="0"/>
              <a:t> (</a:t>
            </a:r>
            <a:r>
              <a:rPr lang="ru-RU" dirty="0" smtClean="0"/>
              <a:t>500 лет до н. э</a:t>
            </a:r>
            <a:r>
              <a:rPr lang="ru-RU" dirty="0" smtClean="0"/>
              <a:t>.). По сути это вычислительное устройство не являлось «машиной», так как не выполняло ранее заданных </a:t>
            </a:r>
            <a:r>
              <a:rPr lang="ru-RU" dirty="0" err="1" smtClean="0"/>
              <a:t>алгаритмов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Позже (намного позже) стали появляться более поздние варианты компьютерной техники. К достижениям недавнего времени можно отнести упомянутые ранее семейства ЦП.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13" y="3714752"/>
            <a:ext cx="3657587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357158" y="3857604"/>
            <a:ext cx="5143536" cy="3000396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420624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ru-RU" sz="2400" dirty="0" smtClean="0"/>
              <a:t>К новейшей </a:t>
            </a:r>
            <a:r>
              <a:rPr lang="ru-RU" sz="2400" dirty="0" smtClean="0"/>
              <a:t>эпохе ЭВМ в Китае можно отнести суперкомпьютеры, такие как например китайский гигант </a:t>
            </a:r>
            <a:r>
              <a:rPr lang="en-US" sz="2400" dirty="0" smtClean="0"/>
              <a:t>Tianhe-1A</a:t>
            </a:r>
            <a:r>
              <a:rPr lang="ru-RU" sz="2400" dirty="0" smtClean="0"/>
              <a:t>, завоевавший золото в рейтинге </a:t>
            </a:r>
            <a:r>
              <a:rPr lang="en-US" sz="2400" dirty="0" smtClean="0"/>
              <a:t>Top 500 </a:t>
            </a:r>
            <a:r>
              <a:rPr lang="ru-RU" sz="2400" dirty="0" smtClean="0"/>
              <a:t>суперкомпьютеров мира, показав среднюю вычислительную мощь в тесте </a:t>
            </a:r>
            <a:r>
              <a:rPr lang="en-US" sz="2400" dirty="0" smtClean="0"/>
              <a:t>LINPACK </a:t>
            </a:r>
            <a:r>
              <a:rPr lang="ru-RU" sz="2400" dirty="0" smtClean="0"/>
              <a:t>в 2,57 </a:t>
            </a:r>
            <a:r>
              <a:rPr lang="ru-RU" sz="2400" dirty="0" err="1" smtClean="0"/>
              <a:t>петафлопса</a:t>
            </a:r>
            <a:r>
              <a:rPr lang="ru-RU" sz="2400" dirty="0" smtClean="0"/>
              <a:t>, что составляет 2,570,000,000,000,000 (2,57 </a:t>
            </a:r>
            <a:r>
              <a:rPr lang="ru-RU" sz="2400" dirty="0" err="1" smtClean="0"/>
              <a:t>трилиарда</a:t>
            </a:r>
            <a:r>
              <a:rPr lang="ru-RU" sz="2400" dirty="0" smtClean="0"/>
              <a:t>) операций с плавающей запятой в секунду.</a:t>
            </a: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1571612"/>
            <a:ext cx="2000232" cy="117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Заключение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заключении хотелось бы сказать, что китайская сфера наукоемкой электронной техники имеет огромные перспективы </a:t>
            </a:r>
            <a:r>
              <a:rPr lang="ru-RU" dirty="0" smtClean="0"/>
              <a:t>и </a:t>
            </a:r>
            <a:r>
              <a:rPr lang="ru-RU" dirty="0" smtClean="0"/>
              <a:t>«срединное государство» непременно добьется успеха в этой области.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77</TotalTime>
  <Words>376</Words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Развитие Высоких технологий в китае</vt:lpstr>
      <vt:lpstr>Программа 863</vt:lpstr>
      <vt:lpstr>Результаты программы 863</vt:lpstr>
      <vt:lpstr>Высокотехнологические промышленные парки:</vt:lpstr>
      <vt:lpstr>История развития ЭВМ в Китае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unZero</dc:creator>
  <cp:lastModifiedBy>unZero</cp:lastModifiedBy>
  <cp:revision>11</cp:revision>
  <dcterms:created xsi:type="dcterms:W3CDTF">2011-11-28T18:53:57Z</dcterms:created>
  <dcterms:modified xsi:type="dcterms:W3CDTF">2011-11-28T20:21:25Z</dcterms:modified>
</cp:coreProperties>
</file>