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638" autoAdjust="0"/>
  </p:normalViewPr>
  <p:slideViewPr>
    <p:cSldViewPr>
      <p:cViewPr varScale="1">
        <p:scale>
          <a:sx n="86" d="100"/>
          <a:sy n="86" d="100"/>
        </p:scale>
        <p:origin x="-1092" y="-90"/>
      </p:cViewPr>
      <p:guideLst>
        <p:guide orient="horz" pos="2160"/>
        <p:guide pos="2880"/>
      </p:guideLst>
    </p:cSldViewPr>
  </p:slideViewPr>
  <p:outlineViewPr>
    <p:cViewPr>
      <p:scale>
        <a:sx n="33" d="100"/>
        <a:sy n="33" d="100"/>
      </p:scale>
      <p:origin x="0" y="1237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1818AACE-ABF1-49C1-89A5-AB120D213DB5}" type="datetimeFigureOut">
              <a:rPr lang="ru-RU" smtClean="0"/>
              <a:t>23.02.2012</a:t>
            </a:fld>
            <a:endParaRPr lang="ru-RU"/>
          </a:p>
        </p:txBody>
      </p:sp>
      <p:sp>
        <p:nvSpPr>
          <p:cNvPr id="16" name="Номер слайда 15"/>
          <p:cNvSpPr>
            <a:spLocks noGrp="1"/>
          </p:cNvSpPr>
          <p:nvPr>
            <p:ph type="sldNum" sz="quarter" idx="11"/>
          </p:nvPr>
        </p:nvSpPr>
        <p:spPr/>
        <p:txBody>
          <a:bodyPr/>
          <a:lstStyle/>
          <a:p>
            <a:fld id="{ECED0B4B-61ED-429D-9883-21E8A1BF302A}"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818AACE-ABF1-49C1-89A5-AB120D213DB5}" type="datetimeFigureOut">
              <a:rPr lang="ru-RU" smtClean="0"/>
              <a:t>23.02.2012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D0B4B-61ED-429D-9883-21E8A1BF302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818AACE-ABF1-49C1-89A5-AB120D213DB5}" type="datetimeFigureOut">
              <a:rPr lang="ru-RU" smtClean="0"/>
              <a:t>23.02.2012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D0B4B-61ED-429D-9883-21E8A1BF302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818AACE-ABF1-49C1-89A5-AB120D213DB5}" type="datetimeFigureOut">
              <a:rPr lang="ru-RU" smtClean="0"/>
              <a:t>23.02.2012</a:t>
            </a:fld>
            <a:endParaRPr lang="ru-RU"/>
          </a:p>
        </p:txBody>
      </p:sp>
      <p:sp>
        <p:nvSpPr>
          <p:cNvPr id="15" name="Номер слайда 14"/>
          <p:cNvSpPr>
            <a:spLocks noGrp="1"/>
          </p:cNvSpPr>
          <p:nvPr>
            <p:ph type="sldNum" sz="quarter" idx="15"/>
          </p:nvPr>
        </p:nvSpPr>
        <p:spPr/>
        <p:txBody>
          <a:bodyPr/>
          <a:lstStyle>
            <a:lvl1pPr algn="ctr">
              <a:defRPr/>
            </a:lvl1pPr>
          </a:lstStyle>
          <a:p>
            <a:fld id="{ECED0B4B-61ED-429D-9883-21E8A1BF302A}"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818AACE-ABF1-49C1-89A5-AB120D213DB5}" type="datetimeFigureOut">
              <a:rPr lang="ru-RU" smtClean="0"/>
              <a:t>23.02.2012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D0B4B-61ED-429D-9883-21E8A1BF302A}"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818AACE-ABF1-49C1-89A5-AB120D213DB5}" type="datetimeFigureOut">
              <a:rPr lang="ru-RU" smtClean="0"/>
              <a:t>23.02.2012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ED0B4B-61ED-429D-9883-21E8A1BF302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ECED0B4B-61ED-429D-9883-21E8A1BF302A}"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1818AACE-ABF1-49C1-89A5-AB120D213DB5}" type="datetimeFigureOut">
              <a:rPr lang="ru-RU" smtClean="0"/>
              <a:t>23.02.2012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818AACE-ABF1-49C1-89A5-AB120D213DB5}" type="datetimeFigureOut">
              <a:rPr lang="ru-RU" smtClean="0"/>
              <a:t>23.02.2012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CED0B4B-61ED-429D-9883-21E8A1BF302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18AACE-ABF1-49C1-89A5-AB120D213DB5}" type="datetimeFigureOut">
              <a:rPr lang="ru-RU" smtClean="0"/>
              <a:t>23.02.2012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CED0B4B-61ED-429D-9883-21E8A1BF302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818AACE-ABF1-49C1-89A5-AB120D213DB5}" type="datetimeFigureOut">
              <a:rPr lang="ru-RU" smtClean="0"/>
              <a:t>23.02.2012</a:t>
            </a:fld>
            <a:endParaRPr lang="ru-RU"/>
          </a:p>
        </p:txBody>
      </p:sp>
      <p:sp>
        <p:nvSpPr>
          <p:cNvPr id="9" name="Номер слайда 8"/>
          <p:cNvSpPr>
            <a:spLocks noGrp="1"/>
          </p:cNvSpPr>
          <p:nvPr>
            <p:ph type="sldNum" sz="quarter" idx="15"/>
          </p:nvPr>
        </p:nvSpPr>
        <p:spPr/>
        <p:txBody>
          <a:bodyPr/>
          <a:lstStyle/>
          <a:p>
            <a:fld id="{ECED0B4B-61ED-429D-9883-21E8A1BF302A}"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818AACE-ABF1-49C1-89A5-AB120D213DB5}" type="datetimeFigureOut">
              <a:rPr lang="ru-RU" smtClean="0"/>
              <a:t>23.02.2012</a:t>
            </a:fld>
            <a:endParaRPr lang="ru-RU"/>
          </a:p>
        </p:txBody>
      </p:sp>
      <p:sp>
        <p:nvSpPr>
          <p:cNvPr id="9" name="Номер слайда 8"/>
          <p:cNvSpPr>
            <a:spLocks noGrp="1"/>
          </p:cNvSpPr>
          <p:nvPr>
            <p:ph type="sldNum" sz="quarter" idx="11"/>
          </p:nvPr>
        </p:nvSpPr>
        <p:spPr/>
        <p:txBody>
          <a:bodyPr/>
          <a:lstStyle/>
          <a:p>
            <a:fld id="{ECED0B4B-61ED-429D-9883-21E8A1BF302A}"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818AACE-ABF1-49C1-89A5-AB120D213DB5}" type="datetimeFigureOut">
              <a:rPr lang="ru-RU" smtClean="0"/>
              <a:t>23.02.2012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CED0B4B-61ED-429D-9883-21E8A1BF302A}"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sz="2800" dirty="0" smtClean="0">
                <a:effectLst>
                  <a:outerShdw blurRad="38100" dist="38100" dir="2700000" algn="tl">
                    <a:srgbClr val="000000">
                      <a:alpha val="43137"/>
                    </a:srgbClr>
                  </a:outerShdw>
                </a:effectLst>
              </a:rPr>
              <a:t>Галерея помещиков</a:t>
            </a:r>
            <a:endParaRPr lang="ru-RU" sz="2800" dirty="0">
              <a:effectLst>
                <a:outerShdw blurRad="38100" dist="38100" dir="2700000" algn="tl">
                  <a:srgbClr val="000000">
                    <a:alpha val="43137"/>
                  </a:srgbClr>
                </a:outerShdw>
              </a:effectLst>
            </a:endParaRPr>
          </a:p>
        </p:txBody>
      </p:sp>
      <p:sp>
        <p:nvSpPr>
          <p:cNvPr id="2" name="Заголовок 1"/>
          <p:cNvSpPr>
            <a:spLocks noGrp="1"/>
          </p:cNvSpPr>
          <p:nvPr>
            <p:ph type="ctrTitle"/>
          </p:nvPr>
        </p:nvSpPr>
        <p:spPr>
          <a:xfrm>
            <a:off x="457200" y="1433732"/>
            <a:ext cx="8305800" cy="1280888"/>
          </a:xfrm>
        </p:spPr>
        <p:txBody>
          <a:bodyPr/>
          <a:lstStyle/>
          <a:p>
            <a:r>
              <a:rPr lang="ru-RU" dirty="0" smtClean="0">
                <a:effectLst>
                  <a:outerShdw blurRad="38100" dist="38100" dir="2700000" algn="tl">
                    <a:srgbClr val="000000">
                      <a:alpha val="43137"/>
                    </a:srgbClr>
                  </a:outerShdw>
                </a:effectLst>
              </a:rPr>
              <a:t>Н.В.Гоголь</a:t>
            </a:r>
            <a:r>
              <a:rPr lang="ru-RU" dirty="0" smtClean="0"/>
              <a:t> </a:t>
            </a:r>
            <a:r>
              <a:rPr lang="ru-RU" dirty="0" smtClean="0">
                <a:effectLst>
                  <a:outerShdw blurRad="38100" dist="38100" dir="2700000" algn="tl">
                    <a:srgbClr val="000000">
                      <a:alpha val="43137"/>
                    </a:srgbClr>
                  </a:outerShdw>
                </a:effectLst>
              </a:rPr>
              <a:t>«Мертвые души»</a:t>
            </a:r>
            <a:endParaRPr lang="ru-RU" dirty="0">
              <a:effectLst>
                <a:outerShdw blurRad="38100" dist="38100" dir="2700000" algn="tl">
                  <a:srgbClr val="000000">
                    <a:alpha val="43137"/>
                  </a:srgbClr>
                </a:outerShdw>
              </a:effectLst>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357166"/>
            <a:ext cx="8229600" cy="1014434"/>
          </a:xfrm>
        </p:spPr>
        <p:txBody>
          <a:bodyPr>
            <a:normAutofit/>
          </a:bodyPr>
          <a:lstStyle/>
          <a:p>
            <a:r>
              <a:rPr lang="ru-RU" sz="4400" dirty="0" smtClean="0"/>
              <a:t>           Спасибо за внимание!</a:t>
            </a:r>
            <a:endParaRPr lang="ru-RU" sz="4400" dirty="0"/>
          </a:p>
        </p:txBody>
      </p:sp>
      <p:pic>
        <p:nvPicPr>
          <p:cNvPr id="11" name="Содержимое 10" descr="images.jpg"/>
          <p:cNvPicPr>
            <a:picLocks noGrp="1" noChangeAspect="1"/>
          </p:cNvPicPr>
          <p:nvPr>
            <p:ph idx="1"/>
          </p:nvPr>
        </p:nvPicPr>
        <p:blipFill>
          <a:blip r:embed="rId2"/>
          <a:stretch>
            <a:fillRect/>
          </a:stretch>
        </p:blipFill>
        <p:spPr>
          <a:xfrm>
            <a:off x="2357422" y="2071678"/>
            <a:ext cx="4643470" cy="3214710"/>
          </a:xfr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Dead_Souls_(novel)_Nikolai_Gogol_1842_title_page.jpg"/>
          <p:cNvPicPr>
            <a:picLocks noGrp="1" noChangeAspect="1"/>
          </p:cNvPicPr>
          <p:nvPr>
            <p:ph sz="quarter" idx="1"/>
          </p:nvPr>
        </p:nvPicPr>
        <p:blipFill>
          <a:blip r:embed="rId2"/>
          <a:stretch>
            <a:fillRect/>
          </a:stretch>
        </p:blipFill>
        <p:spPr>
          <a:xfrm>
            <a:off x="714348" y="785795"/>
            <a:ext cx="3357586" cy="5072098"/>
          </a:xfrm>
        </p:spPr>
      </p:pic>
      <p:sp>
        <p:nvSpPr>
          <p:cNvPr id="4" name="Текст 3"/>
          <p:cNvSpPr>
            <a:spLocks noGrp="1"/>
          </p:cNvSpPr>
          <p:nvPr>
            <p:ph type="body" idx="2"/>
          </p:nvPr>
        </p:nvSpPr>
        <p:spPr>
          <a:xfrm>
            <a:off x="4429124" y="785794"/>
            <a:ext cx="4265486" cy="5715040"/>
          </a:xfrm>
        </p:spPr>
        <p:txBody>
          <a:bodyPr>
            <a:normAutofit fontScale="70000" lnSpcReduction="20000"/>
          </a:bodyPr>
          <a:lstStyle/>
          <a:p>
            <a:pPr marL="0" lvl="1" indent="0">
              <a:lnSpc>
                <a:spcPct val="125000"/>
              </a:lnSpc>
              <a:spcBef>
                <a:spcPts val="600"/>
              </a:spcBef>
              <a:spcAft>
                <a:spcPts val="1000"/>
              </a:spcAft>
              <a:buClr>
                <a:schemeClr val="accent2"/>
              </a:buClr>
            </a:pPr>
            <a:r>
              <a:rPr lang="ru-RU" sz="1600" b="1" dirty="0" smtClean="0"/>
              <a:t>«Мёртвые </a:t>
            </a:r>
            <a:r>
              <a:rPr lang="ru-RU" sz="1600" b="1" dirty="0" err="1" smtClean="0"/>
              <a:t>ду́ши</a:t>
            </a:r>
            <a:r>
              <a:rPr lang="ru-RU" sz="1600" b="1" dirty="0" smtClean="0"/>
              <a:t>»</a:t>
            </a:r>
            <a:r>
              <a:rPr lang="ru-RU" sz="1600" dirty="0" smtClean="0"/>
              <a:t> — произведение русского писателя Николая Васильевича Гоголя, жанр которого сам автор обозначил как поэма. Изначально задумано как трёхтомное произведение. Первый том был издан в 1842 году. Практически готовый второй том уничтожен писателем, сохранились только отдельные главы в черновиках. Третий том был задуман и не начат, о нём остались отдельные сведения</a:t>
            </a:r>
            <a:r>
              <a:rPr lang="ru-RU" sz="1600" dirty="0" smtClean="0"/>
              <a:t>..</a:t>
            </a:r>
          </a:p>
          <a:p>
            <a:pPr marL="0" lvl="1" indent="0">
              <a:lnSpc>
                <a:spcPct val="125000"/>
              </a:lnSpc>
              <a:spcBef>
                <a:spcPts val="600"/>
              </a:spcBef>
              <a:spcAft>
                <a:spcPts val="1000"/>
              </a:spcAft>
              <a:buClr>
                <a:schemeClr val="accent2"/>
              </a:buClr>
            </a:pPr>
            <a:r>
              <a:rPr lang="ru-RU" sz="1600" dirty="0" smtClean="0"/>
              <a:t>Идею </a:t>
            </a:r>
            <a:r>
              <a:rPr lang="ru-RU" sz="1600" dirty="0" smtClean="0"/>
              <a:t>«Мёртвых душ» подал </a:t>
            </a:r>
            <a:r>
              <a:rPr lang="ru-RU" sz="1600" dirty="0" smtClean="0"/>
              <a:t> А</a:t>
            </a:r>
            <a:r>
              <a:rPr lang="ru-RU" sz="1600" dirty="0" smtClean="0"/>
              <a:t>. С. Пушкин, сам узнавший её во время своей кишинёвской ссылки. Пушкину якобы рассказали, о чём свидетельствовал полковник </a:t>
            </a:r>
            <a:r>
              <a:rPr lang="ru-RU" sz="1600" dirty="0" err="1" smtClean="0"/>
              <a:t>Липранди</a:t>
            </a:r>
            <a:r>
              <a:rPr lang="ru-RU" sz="1600" dirty="0" smtClean="0"/>
              <a:t> </a:t>
            </a:r>
            <a:r>
              <a:rPr lang="ru-RU" sz="1600" dirty="0" smtClean="0"/>
              <a:t>, </a:t>
            </a:r>
            <a:r>
              <a:rPr lang="ru-RU" sz="1600" dirty="0" smtClean="0"/>
              <a:t>что в местечке Бендеры(где Пушкин был дважды) никто не умирает. Дело в том, что в начале XIX века в Бессарабию бежало достаточно много крестьян из центральных губерний Российской империи. Полиция обязана была выявлять беглецов, но часто безуспешно — они принимали имена умерших. В результате в Бендерах в течение нескольких лет не было зарегистрировано ни одной смерти. Началось официальное расследование, выявившее, что имена умерших отдавались беглым крестьянам, не имевшим документов. Много лет спустя похожую историю Пушкин, творчески преобразовав, рассказал Гоголю.</a:t>
            </a:r>
          </a:p>
          <a:p>
            <a:r>
              <a:rPr lang="ru-RU" dirty="0" smtClean="0"/>
              <a:t>Документированная история создания произведения начинается 7 октября 1835 года. В письме Пушкину, датированном этим днём, Гоголь впервые упоминает «Мёртвые души</a:t>
            </a:r>
            <a:r>
              <a:rPr lang="ru-RU" dirty="0" smtClean="0"/>
              <a:t>» : «Начал </a:t>
            </a:r>
            <a:r>
              <a:rPr lang="ru-RU" dirty="0" smtClean="0"/>
              <a:t>писать Мёртвых душ. Сюжет растянулся на предлинный роман и, кажется, будет сильно смешон</a:t>
            </a:r>
            <a:r>
              <a:rPr lang="ru-RU" dirty="0" smtClean="0"/>
              <a:t>.</a:t>
            </a:r>
            <a:r>
              <a:rPr lang="ru-RU" sz="1400" baseline="30000" dirty="0" smtClean="0"/>
              <a:t>»</a:t>
            </a:r>
            <a:endParaRPr lang="ru-RU" dirty="0" smtClean="0"/>
          </a:p>
          <a:p>
            <a:endParaRPr lang="ru-RU" dirty="0"/>
          </a:p>
        </p:txBody>
      </p:sp>
      <p:sp>
        <p:nvSpPr>
          <p:cNvPr id="3" name="Заголовок 2"/>
          <p:cNvSpPr>
            <a:spLocks noGrp="1"/>
          </p:cNvSpPr>
          <p:nvPr>
            <p:ph type="title"/>
          </p:nvPr>
        </p:nvSpPr>
        <p:spPr>
          <a:xfrm>
            <a:off x="4500562" y="357166"/>
            <a:ext cx="4191000" cy="428628"/>
          </a:xfrm>
        </p:spPr>
        <p:txBody>
          <a:bodyPr>
            <a:normAutofit/>
          </a:bodyPr>
          <a:lstStyle/>
          <a:p>
            <a:r>
              <a:rPr lang="ru-RU" dirty="0" smtClean="0">
                <a:effectLst>
                  <a:outerShdw blurRad="38100" dist="38100" dir="2700000" algn="tl">
                    <a:srgbClr val="000000">
                      <a:alpha val="43137"/>
                    </a:srgbClr>
                  </a:outerShdw>
                </a:effectLst>
              </a:rPr>
              <a:t>Н. В.Гоголь </a:t>
            </a:r>
            <a:r>
              <a:rPr lang="ru-RU" dirty="0" smtClean="0">
                <a:effectLst>
                  <a:outerShdw blurRad="38100" dist="38100" dir="2700000" algn="tl">
                    <a:srgbClr val="000000">
                      <a:alpha val="43137"/>
                    </a:srgbClr>
                  </a:outerShdw>
                </a:effectLst>
              </a:rPr>
              <a:t>«</a:t>
            </a:r>
            <a:r>
              <a:rPr lang="ru-RU" dirty="0" smtClean="0">
                <a:effectLst>
                  <a:outerShdw blurRad="38100" dist="38100" dir="2700000" algn="tl">
                    <a:srgbClr val="000000">
                      <a:alpha val="43137"/>
                    </a:srgbClr>
                  </a:outerShdw>
                </a:effectLst>
              </a:rPr>
              <a:t>Мертвые    </a:t>
            </a:r>
            <a:r>
              <a:rPr lang="ru-RU" dirty="0" smtClean="0">
                <a:effectLst>
                  <a:outerShdw blurRad="38100" dist="38100" dir="2700000" algn="tl">
                    <a:srgbClr val="000000">
                      <a:alpha val="43137"/>
                    </a:srgbClr>
                  </a:outerShdw>
                </a:effectLst>
              </a:rPr>
              <a:t>души»</a:t>
            </a:r>
            <a:endParaRPr lang="ru-RU" dirty="0">
              <a:effectLst>
                <a:outerShdw blurRad="38100" dist="38100" dir="2700000" algn="tl">
                  <a:srgbClr val="000000">
                    <a:alpha val="43137"/>
                  </a:srgbClr>
                </a:outerShdw>
              </a:effectLst>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Содержимое 8" descr="im16.jpg"/>
          <p:cNvPicPr>
            <a:picLocks noGrp="1" noChangeAspect="1"/>
          </p:cNvPicPr>
          <p:nvPr>
            <p:ph sz="quarter" idx="1"/>
          </p:nvPr>
        </p:nvPicPr>
        <p:blipFill>
          <a:blip r:embed="rId2"/>
          <a:stretch>
            <a:fillRect/>
          </a:stretch>
        </p:blipFill>
        <p:spPr>
          <a:xfrm>
            <a:off x="457200" y="809024"/>
            <a:ext cx="3829048" cy="5548934"/>
          </a:xfrm>
        </p:spPr>
      </p:pic>
      <p:sp>
        <p:nvSpPr>
          <p:cNvPr id="3" name="Текст 2"/>
          <p:cNvSpPr>
            <a:spLocks noGrp="1"/>
          </p:cNvSpPr>
          <p:nvPr>
            <p:ph type="body" idx="2"/>
          </p:nvPr>
        </p:nvSpPr>
        <p:spPr>
          <a:xfrm>
            <a:off x="4643438" y="857232"/>
            <a:ext cx="4122610" cy="5572164"/>
          </a:xfrm>
        </p:spPr>
        <p:txBody>
          <a:bodyPr>
            <a:noAutofit/>
          </a:bodyPr>
          <a:lstStyle/>
          <a:p>
            <a:r>
              <a:rPr lang="ru-RU" sz="1200" dirty="0" smtClean="0"/>
              <a:t>Манилов при первом знакомстве производит приятное впечатление культурного деликатного человека. Но уже в этой беглой характеристике слышится знаменитая гоголевская ирония. Об этом говорит и книга, два года заложенная закладкой на четырнадцатой странице, и сравнение его глаз с сахаром. В облике этого героя явственно проступает приторная слащавость. Склонность Манилова к изысканным, витиеватым оборотам речи говорит о его стремлении казаться просвещенным, высококультурным человеком. Но эти внешние обходительные манеры не могут скрыть пустоты его души. Все занятия Манилова состоят в бессмысленных мечтаниях, глупых и неосуществимых </a:t>
            </a:r>
            <a:r>
              <a:rPr lang="ru-RU" sz="1200" dirty="0" smtClean="0"/>
              <a:t>проектах</a:t>
            </a:r>
            <a:r>
              <a:rPr lang="ru-RU" sz="1200" dirty="0" smtClean="0"/>
              <a:t>.  На эту мысль наводит и описание его усадьбы, которое является у Гоголя важнейшим приемом характеристики помещиков. Каков хозяин, такова и усадьба. У Манилова в деревне царят беспорядок и разорение. Это впечатление усугубляется описанием пейзажа с преобладанием неопределенного, серого цвета. Невольно вспоминается авторская характеристика людей типа Манилова: "ни то ни се", "ни в городе Богдан ни в селе Селифан</a:t>
            </a:r>
            <a:r>
              <a:rPr lang="ru-RU" sz="1200" dirty="0" smtClean="0"/>
              <a:t>".</a:t>
            </a:r>
          </a:p>
          <a:p>
            <a:endParaRPr lang="ru-RU" sz="1100" dirty="0"/>
          </a:p>
        </p:txBody>
      </p:sp>
      <p:sp>
        <p:nvSpPr>
          <p:cNvPr id="4" name="Заголовок 3"/>
          <p:cNvSpPr>
            <a:spLocks noGrp="1"/>
          </p:cNvSpPr>
          <p:nvPr>
            <p:ph type="title"/>
          </p:nvPr>
        </p:nvSpPr>
        <p:spPr>
          <a:xfrm>
            <a:off x="4357686" y="357166"/>
            <a:ext cx="4476752" cy="428628"/>
          </a:xfrm>
        </p:spPr>
        <p:txBody>
          <a:bodyPr>
            <a:noAutofit/>
          </a:bodyPr>
          <a:lstStyle/>
          <a:p>
            <a:r>
              <a:rPr lang="ru-RU" sz="2000" dirty="0" smtClean="0"/>
              <a:t>               </a:t>
            </a:r>
            <a:r>
              <a:rPr lang="ru-RU" sz="2000" dirty="0" smtClean="0">
                <a:effectLst>
                  <a:outerShdw blurRad="38100" dist="38100" dir="2700000" algn="tl">
                    <a:srgbClr val="000000">
                      <a:alpha val="43137"/>
                    </a:srgbClr>
                  </a:outerShdw>
                </a:effectLst>
              </a:rPr>
              <a:t>Помещик  Манилов</a:t>
            </a:r>
            <a:endParaRPr lang="ru-RU" sz="2000" dirty="0">
              <a:effectLst>
                <a:outerShdw blurRad="38100" dist="38100" dir="2700000" algn="tl">
                  <a:srgbClr val="000000">
                    <a:alpha val="43137"/>
                  </a:srgbClr>
                </a:outerShdw>
              </a:effectLst>
            </a:endParaRPr>
          </a:p>
        </p:txBody>
      </p:sp>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usadba.jpg"/>
          <p:cNvPicPr>
            <a:picLocks noGrp="1" noChangeAspect="1"/>
          </p:cNvPicPr>
          <p:nvPr>
            <p:ph sz="quarter" idx="1"/>
          </p:nvPr>
        </p:nvPicPr>
        <p:blipFill>
          <a:blip r:embed="rId2"/>
          <a:stretch>
            <a:fillRect/>
          </a:stretch>
        </p:blipFill>
        <p:spPr>
          <a:xfrm>
            <a:off x="457200" y="1785926"/>
            <a:ext cx="3971924" cy="2571768"/>
          </a:xfrm>
        </p:spPr>
      </p:pic>
      <p:sp>
        <p:nvSpPr>
          <p:cNvPr id="5" name="Текст 4"/>
          <p:cNvSpPr>
            <a:spLocks noGrp="1"/>
          </p:cNvSpPr>
          <p:nvPr>
            <p:ph type="body" idx="2"/>
          </p:nvPr>
        </p:nvSpPr>
        <p:spPr>
          <a:xfrm>
            <a:off x="4643438" y="1571612"/>
            <a:ext cx="4194048" cy="4614882"/>
          </a:xfrm>
        </p:spPr>
        <p:txBody>
          <a:bodyPr>
            <a:normAutofit/>
          </a:bodyPr>
          <a:lstStyle/>
          <a:p>
            <a:r>
              <a:rPr lang="ru-RU" sz="1200" dirty="0" smtClean="0"/>
              <a:t>Характер Манилова во всей полноте выражается в его речи и в том, как он ведет себя во время сделки с Чичиковым. Гоголь смешно описывает растерянность Манилова. Понимая, что предложение милейшего гостя явно противоречит закону, он не в силах отказать такому приятнейшему человеку. Его озабоченность находит выражение в размышлении о том, "не будет ли эта негоция не соответствующею гражданским постановлениям и дальнейшим видам России?" Комизм ситуации заключается в том, что заботу о политике государства проявляет человек, не знающий, сколько крестьян у него умерло, не умеющий наладить свое собственное хозяйство. И такие люди являются правящим классом России!</a:t>
            </a:r>
            <a:endParaRPr lang="ru-RU" sz="1200" dirty="0"/>
          </a:p>
        </p:txBody>
      </p:sp>
      <p:sp>
        <p:nvSpPr>
          <p:cNvPr id="3" name="Заголовок 2"/>
          <p:cNvSpPr>
            <a:spLocks noGrp="1"/>
          </p:cNvSpPr>
          <p:nvPr>
            <p:ph type="title"/>
          </p:nvPr>
        </p:nvSpPr>
        <p:spPr>
          <a:xfrm>
            <a:off x="500034" y="571480"/>
            <a:ext cx="8334404" cy="738206"/>
          </a:xfrm>
        </p:spPr>
        <p:txBody>
          <a:bodyPr>
            <a:normAutofit/>
          </a:bodyPr>
          <a:lstStyle/>
          <a:p>
            <a:r>
              <a:rPr lang="ru-RU" sz="3600" dirty="0" smtClean="0"/>
              <a:t>                  </a:t>
            </a:r>
            <a:r>
              <a:rPr lang="ru-RU" sz="3600" dirty="0" smtClean="0">
                <a:effectLst>
                  <a:outerShdw blurRad="38100" dist="38100" dir="2700000" algn="tl">
                    <a:srgbClr val="000000">
                      <a:alpha val="43137"/>
                    </a:srgbClr>
                  </a:outerShdw>
                </a:effectLst>
              </a:rPr>
              <a:t>Помещик Манилов</a:t>
            </a:r>
            <a:endParaRPr lang="ru-RU" sz="3600" dirty="0">
              <a:effectLst>
                <a:outerShdw blurRad="38100" dist="38100" dir="2700000" algn="tl">
                  <a:srgbClr val="000000">
                    <a:alpha val="43137"/>
                  </a:srgbClr>
                </a:outerShdw>
              </a:effectLst>
            </a:endParaRPr>
          </a:p>
        </p:txBody>
      </p:sp>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Kor_kr.jpg"/>
          <p:cNvPicPr>
            <a:picLocks noGrp="1" noChangeAspect="1"/>
          </p:cNvPicPr>
          <p:nvPr>
            <p:ph sz="quarter" idx="1"/>
          </p:nvPr>
        </p:nvPicPr>
        <p:blipFill>
          <a:blip r:embed="rId2"/>
          <a:stretch>
            <a:fillRect/>
          </a:stretch>
        </p:blipFill>
        <p:spPr>
          <a:xfrm>
            <a:off x="457200" y="1268204"/>
            <a:ext cx="3686175" cy="4850230"/>
          </a:xfrm>
        </p:spPr>
      </p:pic>
      <p:sp>
        <p:nvSpPr>
          <p:cNvPr id="3" name="Текст 2"/>
          <p:cNvSpPr>
            <a:spLocks noGrp="1"/>
          </p:cNvSpPr>
          <p:nvPr>
            <p:ph type="body" idx="2"/>
          </p:nvPr>
        </p:nvSpPr>
        <p:spPr>
          <a:xfrm>
            <a:off x="4500562" y="1214422"/>
            <a:ext cx="4336924" cy="4900634"/>
          </a:xfrm>
        </p:spPr>
        <p:txBody>
          <a:bodyPr>
            <a:normAutofit fontScale="70000" lnSpcReduction="20000"/>
          </a:bodyPr>
          <a:lstStyle/>
          <a:p>
            <a:r>
              <a:rPr lang="ru-RU" sz="1800" dirty="0" smtClean="0"/>
              <a:t>Другой тип помещицы предстает перед нами в образе Коробочки</a:t>
            </a:r>
            <a:r>
              <a:rPr lang="ru-RU" sz="1800" dirty="0" smtClean="0"/>
              <a:t>.</a:t>
            </a:r>
            <a:r>
              <a:rPr lang="ru-RU" sz="1800" dirty="0" smtClean="0"/>
              <a:t> Фамилия Коробочка метафорически выражает сущность ее натуры: бережливой, недоверчивой, боязливой, скудоумной, упрямой и суеверной.</a:t>
            </a:r>
            <a:r>
              <a:rPr lang="ru-RU" sz="1800" dirty="0" smtClean="0"/>
              <a:t> </a:t>
            </a:r>
            <a:r>
              <a:rPr lang="ru-RU" sz="1800" dirty="0" smtClean="0"/>
              <a:t/>
            </a:r>
            <a:br>
              <a:rPr lang="ru-RU" sz="1800" dirty="0" smtClean="0"/>
            </a:br>
            <a:r>
              <a:rPr lang="ru-RU" sz="1800" dirty="0" smtClean="0"/>
              <a:t>Имя и отчество Коробочки — Настасья Петровна — напоминает сказочную медведицу </a:t>
            </a:r>
            <a:r>
              <a:rPr lang="ru-RU" sz="1800" dirty="0" smtClean="0"/>
              <a:t>и </a:t>
            </a:r>
            <a:r>
              <a:rPr lang="ru-RU" sz="1800" dirty="0" smtClean="0"/>
              <a:t>указывает на «медвежий угол», куда забралась Коробочка, замкнутость, недалекость и упрямство помещицы. Мелочность Коробочки, животная ограниченность ее интересов исключительно заботами о собственном хозяйстве подчеркивается </a:t>
            </a:r>
            <a:r>
              <a:rPr lang="ru-RU" sz="1800" dirty="0" err="1" smtClean="0"/>
              <a:t>птичье-животным</a:t>
            </a:r>
            <a:r>
              <a:rPr lang="ru-RU" sz="1800" dirty="0" smtClean="0"/>
              <a:t> антуражем вокруг Коробочки. Помещики, живущие рядом с Коробочкой, — Бобров, Свиньин. В фольклорной традиции птицы, упоминаемые в связи с Коробочкой (индюки, куры, сороки, воробьи), символизируют глупость, бессмысленную хлопотливость.  В отличие от Манилова она хозяйственна и практична. Она хорошо знает цену "копейке". Поэтому она так боится продешевить, продавая Чичикову необычный товар. Все доводы предприимчивого дельца разбиваются о ее несокрушимую "</a:t>
            </a:r>
            <a:r>
              <a:rPr lang="ru-RU" sz="1800" dirty="0" err="1" smtClean="0"/>
              <a:t>дубинноголовость</a:t>
            </a:r>
            <a:r>
              <a:rPr lang="ru-RU" sz="1800" dirty="0" smtClean="0"/>
              <a:t>" и жадность</a:t>
            </a:r>
            <a:r>
              <a:rPr lang="ru-RU" dirty="0" smtClean="0"/>
              <a:t>. </a:t>
            </a:r>
            <a:endParaRPr lang="ru-RU" dirty="0"/>
          </a:p>
        </p:txBody>
      </p:sp>
      <p:sp>
        <p:nvSpPr>
          <p:cNvPr id="4" name="Заголовок 3"/>
          <p:cNvSpPr>
            <a:spLocks noGrp="1"/>
          </p:cNvSpPr>
          <p:nvPr>
            <p:ph type="title"/>
          </p:nvPr>
        </p:nvSpPr>
        <p:spPr>
          <a:xfrm>
            <a:off x="571472" y="357166"/>
            <a:ext cx="8191528" cy="666768"/>
          </a:xfrm>
        </p:spPr>
        <p:txBody>
          <a:bodyPr>
            <a:normAutofit/>
          </a:bodyPr>
          <a:lstStyle/>
          <a:p>
            <a:r>
              <a:rPr lang="ru-RU" sz="2800" dirty="0" smtClean="0">
                <a:effectLst>
                  <a:outerShdw blurRad="38100" dist="38100" dir="2700000" algn="tl">
                    <a:srgbClr val="000000">
                      <a:alpha val="43137"/>
                    </a:srgbClr>
                  </a:outerShdw>
                </a:effectLst>
              </a:rPr>
              <a:t>Помещица  Коробочка  Настасья Петровна</a:t>
            </a:r>
            <a:endParaRPr lang="ru-RU" sz="2800" dirty="0">
              <a:effectLst>
                <a:outerShdw blurRad="38100" dist="38100" dir="2700000" algn="tl">
                  <a:srgbClr val="000000">
                    <a:alpha val="43137"/>
                  </a:srgbClr>
                </a:outerShdw>
              </a:effectLst>
            </a:endParaRPr>
          </a:p>
        </p:txBody>
      </p:sp>
    </p:spTree>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3.jpg"/>
          <p:cNvPicPr>
            <a:picLocks noGrp="1" noChangeAspect="1"/>
          </p:cNvPicPr>
          <p:nvPr>
            <p:ph sz="quarter" idx="1"/>
          </p:nvPr>
        </p:nvPicPr>
        <p:blipFill>
          <a:blip r:embed="rId2"/>
          <a:stretch>
            <a:fillRect/>
          </a:stretch>
        </p:blipFill>
        <p:spPr>
          <a:xfrm>
            <a:off x="614866" y="1357298"/>
            <a:ext cx="3242754" cy="4572032"/>
          </a:xfrm>
        </p:spPr>
      </p:pic>
      <p:sp>
        <p:nvSpPr>
          <p:cNvPr id="3" name="Текст 2"/>
          <p:cNvSpPr>
            <a:spLocks noGrp="1"/>
          </p:cNvSpPr>
          <p:nvPr>
            <p:ph type="body" idx="2"/>
          </p:nvPr>
        </p:nvSpPr>
        <p:spPr>
          <a:xfrm>
            <a:off x="4143372" y="1142984"/>
            <a:ext cx="4622676" cy="5143536"/>
          </a:xfrm>
        </p:spPr>
        <p:txBody>
          <a:bodyPr>
            <a:normAutofit fontScale="62500" lnSpcReduction="20000"/>
          </a:bodyPr>
          <a:lstStyle/>
          <a:p>
            <a:r>
              <a:rPr lang="ru-RU" sz="2200" dirty="0" smtClean="0"/>
              <a:t>Боязнь обмана продешевить вынуждает Коробочку отправиться в город узнавать цену на «мертвые души», снарядив тарантас, «скорее похожий на толстощекий выпуклый арбуз, поставленный на колеса</a:t>
            </a:r>
            <a:r>
              <a:rPr lang="ru-RU" sz="2200" dirty="0" smtClean="0"/>
              <a:t>...</a:t>
            </a:r>
            <a:r>
              <a:rPr lang="ru-RU" sz="2200" dirty="0" smtClean="0"/>
              <a:t> </a:t>
            </a:r>
            <a:r>
              <a:rPr lang="ru-RU" sz="2200" dirty="0" smtClean="0"/>
              <a:t>Арбуз-тарантас </a:t>
            </a:r>
            <a:r>
              <a:rPr lang="ru-RU" sz="2200" dirty="0" smtClean="0"/>
              <a:t>Коробочки — еще один аналог ее образа, наряду с комодом, шкатулкой и пестрядевыми мешочками, полными денег. Коробочка решается продать «души» со страху и из суеверия, ибо Чичиков посулил ей черта и чуть не проклял («да пропади и околей со всей вашей деревней!»), тем более что черт ей привиделся во сне: «гадкий, ... а рога-то длиннее бычачьих». </a:t>
            </a:r>
            <a:r>
              <a:rPr lang="ru-RU" sz="2200" dirty="0" smtClean="0"/>
              <a:t> </a:t>
            </a:r>
            <a:r>
              <a:rPr lang="ru-RU" sz="2200" dirty="0" smtClean="0"/>
              <a:t/>
            </a:r>
            <a:br>
              <a:rPr lang="ru-RU" sz="2200" dirty="0" smtClean="0"/>
            </a:br>
            <a:r>
              <a:rPr lang="ru-RU" sz="2200" dirty="0" smtClean="0"/>
              <a:t>Вещи в доме Коробочки, с одной стороны, отражают наивные представления Коробочки о пышной красоте; с другой — ее скопидомство и круг домашних развлечений (гадание на картах, </a:t>
            </a:r>
            <a:r>
              <a:rPr lang="ru-RU" sz="2200" dirty="0" smtClean="0"/>
              <a:t>штопанье</a:t>
            </a:r>
            <a:r>
              <a:rPr lang="ru-RU" sz="2200" dirty="0" smtClean="0"/>
              <a:t>, вышивка и стряпня</a:t>
            </a:r>
            <a:r>
              <a:rPr lang="ru-RU" sz="2200" dirty="0" smtClean="0"/>
              <a:t>).</a:t>
            </a:r>
          </a:p>
          <a:p>
            <a:r>
              <a:rPr lang="ru-RU" sz="2200" dirty="0" smtClean="0"/>
              <a:t>П</a:t>
            </a:r>
            <a:r>
              <a:rPr lang="ru-RU" sz="2200" dirty="0" smtClean="0"/>
              <a:t>ри </a:t>
            </a:r>
            <a:r>
              <a:rPr lang="ru-RU" sz="2200" dirty="0" smtClean="0"/>
              <a:t>всех индивидуальных особенностях она отличается такой же пошлостью и "</a:t>
            </a:r>
            <a:r>
              <a:rPr lang="ru-RU" sz="2200" dirty="0" err="1" smtClean="0"/>
              <a:t>мертводушием</a:t>
            </a:r>
            <a:r>
              <a:rPr lang="ru-RU" sz="2200" dirty="0" smtClean="0"/>
              <a:t>", как </a:t>
            </a:r>
            <a:r>
              <a:rPr lang="ru-RU" sz="2200" dirty="0" smtClean="0"/>
              <a:t>Манилов.</a:t>
            </a:r>
          </a:p>
          <a:p>
            <a:r>
              <a:rPr lang="ru-RU" dirty="0" smtClean="0"/>
              <a:t> </a:t>
            </a:r>
            <a:endParaRPr lang="ru-RU" dirty="0"/>
          </a:p>
        </p:txBody>
      </p:sp>
      <p:sp>
        <p:nvSpPr>
          <p:cNvPr id="4" name="Заголовок 3"/>
          <p:cNvSpPr>
            <a:spLocks noGrp="1"/>
          </p:cNvSpPr>
          <p:nvPr>
            <p:ph type="title"/>
          </p:nvPr>
        </p:nvSpPr>
        <p:spPr>
          <a:xfrm>
            <a:off x="357158" y="285728"/>
            <a:ext cx="8405842" cy="666768"/>
          </a:xfrm>
        </p:spPr>
        <p:txBody>
          <a:bodyPr>
            <a:normAutofit/>
          </a:bodyPr>
          <a:lstStyle/>
          <a:p>
            <a:r>
              <a:rPr lang="ru-RU" sz="2800" dirty="0" smtClean="0">
                <a:effectLst>
                  <a:outerShdw blurRad="38100" dist="38100" dir="2700000" algn="tl">
                    <a:srgbClr val="000000">
                      <a:alpha val="43137"/>
                    </a:srgbClr>
                  </a:outerShdw>
                </a:effectLst>
              </a:rPr>
              <a:t>       Помещица  </a:t>
            </a:r>
            <a:r>
              <a:rPr lang="ru-RU" sz="2800" dirty="0" smtClean="0">
                <a:effectLst>
                  <a:outerShdw blurRad="38100" dist="38100" dir="2700000" algn="tl">
                    <a:srgbClr val="000000">
                      <a:alpha val="43137"/>
                    </a:srgbClr>
                  </a:outerShdw>
                </a:effectLst>
              </a:rPr>
              <a:t>Коробочка  Настасья Петровна</a:t>
            </a:r>
            <a:endParaRPr lang="ru-RU" sz="2800"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35-1.jpg"/>
          <p:cNvPicPr>
            <a:picLocks noGrp="1" noChangeAspect="1"/>
          </p:cNvPicPr>
          <p:nvPr>
            <p:ph sz="quarter" idx="1"/>
          </p:nvPr>
        </p:nvPicPr>
        <p:blipFill>
          <a:blip r:embed="rId2"/>
          <a:stretch>
            <a:fillRect/>
          </a:stretch>
        </p:blipFill>
        <p:spPr>
          <a:xfrm>
            <a:off x="500034" y="1357298"/>
            <a:ext cx="3286148" cy="4643470"/>
          </a:xfrm>
        </p:spPr>
      </p:pic>
      <p:sp>
        <p:nvSpPr>
          <p:cNvPr id="3" name="Текст 2"/>
          <p:cNvSpPr>
            <a:spLocks noGrp="1"/>
          </p:cNvSpPr>
          <p:nvPr>
            <p:ph type="body" idx="2"/>
          </p:nvPr>
        </p:nvSpPr>
        <p:spPr>
          <a:xfrm>
            <a:off x="4286248" y="1142984"/>
            <a:ext cx="4479800" cy="5000660"/>
          </a:xfrm>
        </p:spPr>
        <p:txBody>
          <a:bodyPr>
            <a:normAutofit fontScale="70000" lnSpcReduction="20000"/>
          </a:bodyPr>
          <a:lstStyle/>
          <a:p>
            <a:r>
              <a:rPr lang="ru-RU" dirty="0" smtClean="0"/>
              <a:t>Зато какой неукротимой энергией, активностью, бойкостью, стремительностью веет от Ноздрева, этого кутилы, лихача, известного в городе "исторического человека". Его совершенно не занимают мелочные заботы о накоплении денег. Нет, у него другая, противоположная страсть — бездумно и легко тратить деньги на кутежи, картежные игры, покупку ненужных вещей. Каков же источник его доходов? Он тот же, что и у других помещиков — крепостные крестьяне, которые обеспечивают своим господам праздную и беззаботную жизнь. Именно на этой благодатной почве буйно расцветают такие качества Ноздрева, как наглое вранье, хамское отношение к людям, нечестность, бездумье. Это отражается в его отрывочной, быстрой речи, в том, что он постоянно перескакивает с одного предмета на другой, в его оскорбительных, бранных, циничных выражениях типа "скотовод эдакой", "свинтус ты за это", "такая </a:t>
            </a:r>
            <a:r>
              <a:rPr lang="ru-RU" dirty="0" err="1" smtClean="0"/>
              <a:t>дрянь</a:t>
            </a:r>
            <a:r>
              <a:rPr lang="ru-RU" dirty="0" smtClean="0"/>
              <a:t>". Говоря об одном герое, автор вместе с тем дает характеристику подобным ему людям. Ирония автора заключается в том, что в первой части фразы он аттестует таких ноздревых как "хороших и верных товарищей", а затем добавляет: "... и при всем том бывают весьма больно поколачиваемы". За что? Конечно, за их страстишку нагадить ближнему. Усадьба Ноздрева помогает лучше понять и его характер, и жалкое положение его крепостных, из которых он выколачивает все, что возможно. Поэтому нетрудно сделать вывод о бесправном и нищенском положении крепостных Ноздрева.</a:t>
            </a:r>
            <a:endParaRPr lang="ru-RU" dirty="0"/>
          </a:p>
        </p:txBody>
      </p:sp>
      <p:sp>
        <p:nvSpPr>
          <p:cNvPr id="4" name="Заголовок 3"/>
          <p:cNvSpPr>
            <a:spLocks noGrp="1"/>
          </p:cNvSpPr>
          <p:nvPr>
            <p:ph type="title"/>
          </p:nvPr>
        </p:nvSpPr>
        <p:spPr>
          <a:xfrm>
            <a:off x="642910" y="428604"/>
            <a:ext cx="8191528" cy="595330"/>
          </a:xfrm>
        </p:spPr>
        <p:txBody>
          <a:bodyPr>
            <a:normAutofit fontScale="90000"/>
          </a:bodyPr>
          <a:lstStyle/>
          <a:p>
            <a:r>
              <a:rPr lang="ru-RU" sz="3200" dirty="0" smtClean="0"/>
              <a:t>                  </a:t>
            </a:r>
            <a:r>
              <a:rPr lang="ru-RU" sz="3600" dirty="0" smtClean="0">
                <a:effectLst>
                  <a:outerShdw blurRad="38100" dist="38100" dir="2700000" algn="tl">
                    <a:srgbClr val="000000">
                      <a:alpha val="43137"/>
                    </a:srgbClr>
                  </a:outerShdw>
                </a:effectLst>
              </a:rPr>
              <a:t>Помещик Ноздрев</a:t>
            </a:r>
            <a:endParaRPr lang="ru-RU" sz="3600" dirty="0">
              <a:effectLst>
                <a:outerShdw blurRad="38100" dist="38100" dir="2700000" algn="tl">
                  <a:srgbClr val="000000">
                    <a:alpha val="43137"/>
                  </a:srgbClr>
                </a:outerShdw>
              </a:effectLst>
            </a:endParaRPr>
          </a:p>
        </p:txBody>
      </p:sp>
    </p:spTree>
  </p:cSld>
  <p:clrMapOvr>
    <a:masterClrMapping/>
  </p:clrMapOvr>
  <p:transition>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ob_kr.jpg"/>
          <p:cNvPicPr>
            <a:picLocks noGrp="1" noChangeAspect="1"/>
          </p:cNvPicPr>
          <p:nvPr>
            <p:ph sz="quarter" idx="1"/>
          </p:nvPr>
        </p:nvPicPr>
        <p:blipFill>
          <a:blip r:embed="rId2"/>
          <a:stretch>
            <a:fillRect/>
          </a:stretch>
        </p:blipFill>
        <p:spPr>
          <a:xfrm>
            <a:off x="457200" y="1480079"/>
            <a:ext cx="3400425" cy="4497917"/>
          </a:xfrm>
        </p:spPr>
      </p:pic>
      <p:sp>
        <p:nvSpPr>
          <p:cNvPr id="3" name="Текст 2"/>
          <p:cNvSpPr>
            <a:spLocks noGrp="1"/>
          </p:cNvSpPr>
          <p:nvPr>
            <p:ph type="body" idx="2"/>
          </p:nvPr>
        </p:nvSpPr>
        <p:spPr>
          <a:xfrm>
            <a:off x="4071934" y="1142984"/>
            <a:ext cx="4694114" cy="5000660"/>
          </a:xfrm>
        </p:spPr>
        <p:txBody>
          <a:bodyPr>
            <a:normAutofit fontScale="77500" lnSpcReduction="20000"/>
          </a:bodyPr>
          <a:lstStyle/>
          <a:p>
            <a:r>
              <a:rPr lang="ru-RU" dirty="0" smtClean="0"/>
              <a:t>У Собакевича в противоположность </a:t>
            </a:r>
            <a:r>
              <a:rPr lang="ru-RU" dirty="0" smtClean="0"/>
              <a:t> Манилову и Ноздреву </a:t>
            </a:r>
            <a:r>
              <a:rPr lang="ru-RU" dirty="0" smtClean="0"/>
              <a:t>все отличается добротностью и прочностью. Собакевич по-своему проницателен, наделен трезвым взглядом на </a:t>
            </a:r>
            <a:r>
              <a:rPr lang="ru-RU" dirty="0" smtClean="0"/>
              <a:t>вещи. При </a:t>
            </a:r>
            <a:r>
              <a:rPr lang="ru-RU" dirty="0" smtClean="0"/>
              <a:t>описании внешности этого героя писатель </a:t>
            </a:r>
            <a:r>
              <a:rPr lang="ru-RU" dirty="0" smtClean="0"/>
              <a:t> сравнивает </a:t>
            </a:r>
            <a:r>
              <a:rPr lang="ru-RU" dirty="0" smtClean="0"/>
              <a:t>Собакевича со "средней величины медведем". Это позволяет читателю не только зримо представить себе облик героя, но и увидеть его животную сущность, отсутствие высшего духовного начала. Помещик озабочен лишь сохранением своего достатка да изобилием стола. Больше всего он любит хорошо и вкусно поесть, не признавая иностранных диет. </a:t>
            </a:r>
            <a:endParaRPr lang="ru-RU" dirty="0" smtClean="0"/>
          </a:p>
          <a:p>
            <a:r>
              <a:rPr lang="ru-RU" dirty="0" smtClean="0"/>
              <a:t>Если </a:t>
            </a:r>
            <a:r>
              <a:rPr lang="ru-RU" dirty="0" smtClean="0"/>
              <a:t>Манилов хотя бы пытался усвоить внешние манеры интеллигентного гуманного человека, то Собакевич не скрывает своего глубокого презрения к просвещению, определяя его словом "фук</a:t>
            </a:r>
            <a:r>
              <a:rPr lang="ru-RU" dirty="0" smtClean="0"/>
              <a:t>". Собакевич </a:t>
            </a:r>
            <a:r>
              <a:rPr lang="ru-RU" dirty="0" smtClean="0"/>
              <a:t>— ярый крепостник, который никогда не упустит своей выгоды, даже если речь идет об умерших крестьянах. Позорный торг из-за "мертвых душ" обнаруживает определяющую черту его характера — неудержимое стремление к наживе, алчность, стяжательство. При обрисовке образа Собакевича писатель широко использует прием гиперболизации. Достаточно вспомнить его чудовищный аппетит или портреты полководцев с толстыми ногами и "неслыханными усами", украшавшими его кабинет</a:t>
            </a:r>
            <a:r>
              <a:rPr lang="ru-RU" dirty="0" smtClean="0"/>
              <a:t>.</a:t>
            </a:r>
            <a:r>
              <a:rPr lang="ru-RU" dirty="0" smtClean="0"/>
              <a:t> </a:t>
            </a:r>
            <a:endParaRPr lang="ru-RU" dirty="0" smtClean="0"/>
          </a:p>
        </p:txBody>
      </p:sp>
      <p:sp>
        <p:nvSpPr>
          <p:cNvPr id="4" name="Заголовок 3"/>
          <p:cNvSpPr>
            <a:spLocks noGrp="1"/>
          </p:cNvSpPr>
          <p:nvPr>
            <p:ph type="title"/>
          </p:nvPr>
        </p:nvSpPr>
        <p:spPr>
          <a:xfrm>
            <a:off x="428596" y="357166"/>
            <a:ext cx="8334404" cy="595330"/>
          </a:xfrm>
        </p:spPr>
        <p:txBody>
          <a:bodyPr>
            <a:normAutofit fontScale="90000"/>
          </a:bodyPr>
          <a:lstStyle/>
          <a:p>
            <a:r>
              <a:rPr lang="ru-RU" sz="3200" dirty="0" smtClean="0">
                <a:effectLst>
                  <a:outerShdw blurRad="38100" dist="38100" dir="2700000" algn="tl">
                    <a:srgbClr val="000000">
                      <a:alpha val="43137"/>
                    </a:srgbClr>
                  </a:outerShdw>
                </a:effectLst>
              </a:rPr>
              <a:t>        Помещик  Собакевич Михаил Семенович</a:t>
            </a:r>
            <a:endParaRPr lang="ru-RU" sz="3200" dirty="0">
              <a:effectLst>
                <a:outerShdw blurRad="38100" dist="38100" dir="2700000" algn="tl">
                  <a:srgbClr val="000000">
                    <a:alpha val="43137"/>
                  </a:srgbClr>
                </a:outerShdw>
              </a:effectLst>
            </a:endParaRPr>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034.jpg"/>
          <p:cNvPicPr>
            <a:picLocks noGrp="1" noChangeAspect="1"/>
          </p:cNvPicPr>
          <p:nvPr>
            <p:ph sz="quarter" idx="1"/>
          </p:nvPr>
        </p:nvPicPr>
        <p:blipFill>
          <a:blip r:embed="rId2"/>
          <a:stretch>
            <a:fillRect/>
          </a:stretch>
        </p:blipFill>
        <p:spPr>
          <a:xfrm>
            <a:off x="428596" y="1357298"/>
            <a:ext cx="3500462" cy="4714908"/>
          </a:xfrm>
        </p:spPr>
      </p:pic>
      <p:sp>
        <p:nvSpPr>
          <p:cNvPr id="3" name="Текст 2"/>
          <p:cNvSpPr>
            <a:spLocks noGrp="1"/>
          </p:cNvSpPr>
          <p:nvPr>
            <p:ph type="body" idx="2"/>
          </p:nvPr>
        </p:nvSpPr>
        <p:spPr>
          <a:xfrm>
            <a:off x="4143372" y="1071546"/>
            <a:ext cx="4622676" cy="5429288"/>
          </a:xfrm>
        </p:spPr>
        <p:txBody>
          <a:bodyPr>
            <a:normAutofit fontScale="77500" lnSpcReduction="20000"/>
          </a:bodyPr>
          <a:lstStyle/>
          <a:p>
            <a:r>
              <a:rPr lang="ru-RU" dirty="0" smtClean="0"/>
              <a:t>Ирония и сарказм в характеристике Манилова, Коробочки, Ноздрева и Собакевича сменяются гротескным изображением Плюшкина. Он, безусловно, наиболее омертвелый среди "мертвых душ", так как именно в этом герое Гоголь показал предел душевной опустошенности. Он даже внешне потерял человеческий облик, ибо Чичиков, </a:t>
            </a:r>
            <a:r>
              <a:rPr lang="ru-RU" dirty="0" err="1" smtClean="0"/>
              <a:t>увидя</a:t>
            </a:r>
            <a:r>
              <a:rPr lang="ru-RU" dirty="0" smtClean="0"/>
              <a:t> его, не мог понять, какого пола эта фигура. Наглость и хамство Ноздрева, его стремление напакостить ближнему все-таки не мешали ему появляться в обществе и общаться с людьми. Плюшкин же полностью замкнулся в своем эгоистическом одиночестве, отрезав себя от всего мира. Ему безразличны судьбы своих детей, его тем более не трогает судьба мрущих от голода крестьян. Все нормальные человеческие чувства полностью вытеснены из души Плюшкина страстью к накопительству. Но если у Коробочки и Собакевича собранные деньги шли на укрепление хозяйства и тратились осмысленно, то маразматическая скупость Плюшкина перешла все пределы и обратилась в свою противоположность. Занятый собиранием всякой </a:t>
            </a:r>
            <a:r>
              <a:rPr lang="ru-RU" dirty="0" err="1" smtClean="0"/>
              <a:t>дряни</a:t>
            </a:r>
            <a:r>
              <a:rPr lang="ru-RU" dirty="0" smtClean="0"/>
              <a:t>, вроде черепков и старых подошв, он не замечает того, что разрушается его хозяйство. Судьба крепостных Плюшкина особенно впечатляюще говорит о трагической участи русского народа, которым правят алчные, жадные, пустые, расточительные и выживающие из ума люди. Поэтому гоголевская поэма неизбежно заставляет задуматься о том, каким страшным злом России на протяжении веков было крепостное рабство, как оно калечило и ломало судьбы людей, тормозило экономическое и культурное развитие страны.</a:t>
            </a:r>
            <a:endParaRPr lang="ru-RU" dirty="0"/>
          </a:p>
        </p:txBody>
      </p:sp>
      <p:sp>
        <p:nvSpPr>
          <p:cNvPr id="4" name="Заголовок 3"/>
          <p:cNvSpPr>
            <a:spLocks noGrp="1"/>
          </p:cNvSpPr>
          <p:nvPr>
            <p:ph type="title"/>
          </p:nvPr>
        </p:nvSpPr>
        <p:spPr>
          <a:xfrm>
            <a:off x="500034" y="357166"/>
            <a:ext cx="8262966" cy="595330"/>
          </a:xfrm>
        </p:spPr>
        <p:txBody>
          <a:bodyPr>
            <a:normAutofit fontScale="90000"/>
          </a:bodyPr>
          <a:lstStyle/>
          <a:p>
            <a:r>
              <a:rPr lang="ru-RU" sz="3200" dirty="0" smtClean="0">
                <a:effectLst>
                  <a:outerShdw blurRad="38100" dist="38100" dir="2700000" algn="tl">
                    <a:srgbClr val="000000">
                      <a:alpha val="43137"/>
                    </a:srgbClr>
                  </a:outerShdw>
                </a:effectLst>
              </a:rPr>
              <a:t>                  Помещик Степан Плюшкин</a:t>
            </a:r>
            <a:endParaRPr lang="ru-RU" sz="3200" dirty="0">
              <a:effectLst>
                <a:outerShdw blurRad="38100" dist="38100" dir="2700000" algn="tl">
                  <a:srgbClr val="000000">
                    <a:alpha val="43137"/>
                  </a:srgbClr>
                </a:outerShdw>
              </a:effectLst>
            </a:endParaRP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177</TotalTime>
  <Words>899</Words>
  <Application>Microsoft Office PowerPoint</Application>
  <PresentationFormat>Экран (4:3)</PresentationFormat>
  <Paragraphs>24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Бумажная</vt:lpstr>
      <vt:lpstr>Н.В.Гоголь «Мертвые души»</vt:lpstr>
      <vt:lpstr>Н. В.Гоголь «Мертвые    души»</vt:lpstr>
      <vt:lpstr>               Помещик  Манилов</vt:lpstr>
      <vt:lpstr>                  Помещик Манилов</vt:lpstr>
      <vt:lpstr>Помещица  Коробочка  Настасья Петровна</vt:lpstr>
      <vt:lpstr>       Помещица  Коробочка  Настасья Петровна</vt:lpstr>
      <vt:lpstr>                  Помещик Ноздрев</vt:lpstr>
      <vt:lpstr>        Помещик  Собакевич Михаил Семенович</vt:lpstr>
      <vt:lpstr>                  Помещик Степан Плюшкин</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Н.В.Гоголь «Мертвые души»</dc:title>
  <dc:creator>Номе</dc:creator>
  <cp:lastModifiedBy>Номе</cp:lastModifiedBy>
  <cp:revision>18</cp:revision>
  <dcterms:created xsi:type="dcterms:W3CDTF">2012-02-23T14:40:34Z</dcterms:created>
  <dcterms:modified xsi:type="dcterms:W3CDTF">2012-02-23T17:37:44Z</dcterms:modified>
</cp:coreProperties>
</file>