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7" r:id="rId2"/>
    <p:sldId id="260" r:id="rId3"/>
    <p:sldId id="263" r:id="rId4"/>
    <p:sldId id="265" r:id="rId5"/>
    <p:sldId id="266" r:id="rId6"/>
    <p:sldId id="267" r:id="rId7"/>
    <p:sldId id="269" r:id="rId8"/>
    <p:sldId id="268" r:id="rId9"/>
    <p:sldId id="270" r:id="rId10"/>
    <p:sldId id="271" r:id="rId11"/>
    <p:sldId id="272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8E529A6-8CC6-43B2-8F55-4E44024B838A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FC78DAD-345C-4F79-9CF8-384095E065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37072D2-1805-47B1-A864-7D5F017655A0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689261F-4078-4133-AB78-DC46F2904268}" type="slidenum">
              <a:rPr lang="ru-RU" smtClean="0"/>
              <a:pPr/>
              <a:t>11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/>
              <a:ahLst/>
              <a:cxnLst>
                <a:cxn ang="0">
                  <a:pos x="1523" y="2611"/>
                </a:cxn>
                <a:cxn ang="0">
                  <a:pos x="3698" y="2612"/>
                </a:cxn>
                <a:cxn ang="0">
                  <a:pos x="3698" y="2228"/>
                </a:cxn>
                <a:cxn ang="0">
                  <a:pos x="0" y="0"/>
                </a:cxn>
                <a:cxn ang="0">
                  <a:pos x="160" y="118"/>
                </a:cxn>
                <a:cxn ang="0">
                  <a:pos x="292" y="219"/>
                </a:cxn>
                <a:cxn ang="0">
                  <a:pos x="441" y="347"/>
                </a:cxn>
                <a:cxn ang="0">
                  <a:pos x="585" y="482"/>
                </a:cxn>
                <a:cxn ang="0">
                  <a:pos x="796" y="711"/>
                </a:cxn>
                <a:cxn ang="0">
                  <a:pos x="983" y="955"/>
                </a:cxn>
                <a:cxn ang="0">
                  <a:pos x="1119" y="1168"/>
                </a:cxn>
                <a:cxn ang="0">
                  <a:pos x="1238" y="1388"/>
                </a:cxn>
                <a:cxn ang="0">
                  <a:pos x="1331" y="1608"/>
                </a:cxn>
                <a:cxn ang="0">
                  <a:pos x="1400" y="1809"/>
                </a:cxn>
                <a:cxn ang="0">
                  <a:pos x="1447" y="1979"/>
                </a:cxn>
                <a:cxn ang="0">
                  <a:pos x="1490" y="2190"/>
                </a:cxn>
                <a:cxn ang="0">
                  <a:pos x="1511" y="2374"/>
                </a:cxn>
                <a:cxn ang="0">
                  <a:pos x="1523" y="2611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6" name="Arc 4"/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T0" fmla="*/ 153 w 21600"/>
                <a:gd name="T1" fmla="*/ 0 h 21231"/>
                <a:gd name="T2" fmla="*/ 831 w 21600"/>
                <a:gd name="T3" fmla="*/ 526 h 21231"/>
                <a:gd name="T4" fmla="*/ 0 w 21600"/>
                <a:gd name="T5" fmla="*/ 526 h 2123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lnTo>
                    <a:pt x="3976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0181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3DEDA-6FBD-4237-A3A3-1A42D1EB8AA4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F8932-C42A-498D-9125-43E2277587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7E5081-F8D5-4A3C-98AD-63F806B5954F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1D5C45-9C1F-4F2E-8ACB-F6A8E864ED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B28902-D643-4D3E-9665-F67AE0A10A66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9EA8D9-9B3B-4187-A85C-E3DB285933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2B1123-615B-423C-B7C9-03C4889A1A89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A262A1-63FB-4ED4-8E74-CB9E29D1A1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739356-C42D-4E47-AA87-8C3A2BDC6D64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550C68-5413-455F-9DD8-403E17B592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B0666F-7C9D-40C3-A8B2-95325107A1AE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0A74EA-900D-4F58-A13C-DD557C84EC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013A8D-6BB3-4402-AFFB-46BB74C16E4B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032997-48DD-477A-855D-E9EEA448B8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99FFD-37FC-42B6-9E6C-0401E6B56AF8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E67858-C399-4628-8871-D12BA27041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0D8213-BE83-4A62-93F5-6DD10E776D4B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5EC69-FE87-48F8-B64B-208E1C3479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84747-4288-46D7-94A0-C4BF69C721D4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134717-99FC-438D-9A7C-50C21AB2FC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7D3A2A-59AB-440B-91FE-3CCD9CDE3F86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699F48-5085-4F16-B428-16DABCDB42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49155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/>
              <a:ahLst/>
              <a:cxnLst>
                <a:cxn ang="0">
                  <a:pos x="1905" y="3312"/>
                </a:cxn>
                <a:cxn ang="0">
                  <a:pos x="2358" y="3313"/>
                </a:cxn>
                <a:cxn ang="0">
                  <a:pos x="2358" y="1437"/>
                </a:cxn>
                <a:cxn ang="0">
                  <a:pos x="0" y="0"/>
                </a:cxn>
                <a:cxn ang="0">
                  <a:pos x="201" y="150"/>
                </a:cxn>
                <a:cxn ang="0">
                  <a:pos x="366" y="279"/>
                </a:cxn>
                <a:cxn ang="0">
                  <a:pos x="552" y="441"/>
                </a:cxn>
                <a:cxn ang="0">
                  <a:pos x="732" y="612"/>
                </a:cxn>
                <a:cxn ang="0">
                  <a:pos x="996" y="903"/>
                </a:cxn>
                <a:cxn ang="0">
                  <a:pos x="1230" y="1212"/>
                </a:cxn>
                <a:cxn ang="0">
                  <a:pos x="1400" y="1482"/>
                </a:cxn>
                <a:cxn ang="0">
                  <a:pos x="1548" y="1761"/>
                </a:cxn>
                <a:cxn ang="0">
                  <a:pos x="1665" y="2040"/>
                </a:cxn>
                <a:cxn ang="0">
                  <a:pos x="1751" y="2295"/>
                </a:cxn>
                <a:cxn ang="0">
                  <a:pos x="1809" y="2511"/>
                </a:cxn>
                <a:cxn ang="0">
                  <a:pos x="1863" y="2778"/>
                </a:cxn>
                <a:cxn ang="0">
                  <a:pos x="1890" y="3012"/>
                </a:cxn>
                <a:cxn ang="0">
                  <a:pos x="1905" y="3312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033" name="Arc 4"/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T0" fmla="*/ 0 w 21600"/>
                <a:gd name="T1" fmla="*/ 0 h 21600"/>
                <a:gd name="T2" fmla="*/ 1299 w 21600"/>
                <a:gd name="T3" fmla="*/ 861 h 21600"/>
                <a:gd name="T4" fmla="*/ 0 w 21600"/>
                <a:gd name="T5" fmla="*/ 86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915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915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58A9B36-170D-4A97-960B-7C95D310BCEC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4915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916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591BC9B-48EC-4C43-B752-817E5020E0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1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3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1293813" y="357166"/>
            <a:ext cx="6421459" cy="2428892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dirty="0" smtClean="0">
                <a:solidFill>
                  <a:schemeClr val="tx1"/>
                </a:solidFill>
              </a:rPr>
              <a:t>Наглядное пособие 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по тригонометрии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 и система дидактических задач к нему</a:t>
            </a:r>
            <a:br>
              <a:rPr lang="ru-RU" sz="3200" dirty="0" smtClean="0">
                <a:solidFill>
                  <a:schemeClr val="tx1"/>
                </a:solidFill>
              </a:rPr>
            </a:br>
            <a:endParaRPr lang="ru-RU" sz="3200" dirty="0" smtClean="0">
              <a:solidFill>
                <a:schemeClr val="tx1"/>
              </a:solidFill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sz="quarter" idx="1"/>
          </p:nvPr>
        </p:nvSpPr>
        <p:spPr>
          <a:xfrm>
            <a:off x="685800" y="2285992"/>
            <a:ext cx="6029340" cy="3643338"/>
          </a:xfrm>
        </p:spPr>
        <p:txBody>
          <a:bodyPr/>
          <a:lstStyle/>
          <a:p>
            <a:pPr algn="l"/>
            <a:r>
              <a:rPr lang="ru-RU" sz="2000" b="1" dirty="0" smtClean="0"/>
              <a:t>Автор проекта </a:t>
            </a:r>
            <a:r>
              <a:rPr lang="ru-RU" sz="2000" dirty="0" smtClean="0"/>
              <a:t> </a:t>
            </a:r>
            <a:r>
              <a:rPr lang="ru-RU" sz="2000" b="1" i="1" dirty="0" smtClean="0"/>
              <a:t>ученица 10 «Б» класса</a:t>
            </a:r>
          </a:p>
          <a:p>
            <a:pPr algn="l"/>
            <a:r>
              <a:rPr lang="ru-RU" sz="2000" b="1" i="1" dirty="0" smtClean="0"/>
              <a:t>МБОУ СОШ № 3 г. Вязьмы</a:t>
            </a:r>
          </a:p>
          <a:p>
            <a:pPr algn="l"/>
            <a:r>
              <a:rPr lang="ru-RU" sz="2000" b="1" dirty="0" smtClean="0"/>
              <a:t>Алексеева Ольга</a:t>
            </a:r>
          </a:p>
          <a:p>
            <a:endParaRPr lang="ru-RU" sz="2000" dirty="0" smtClean="0"/>
          </a:p>
          <a:p>
            <a:pPr algn="l"/>
            <a:r>
              <a:rPr lang="ru-RU" sz="2000" b="1" dirty="0" smtClean="0"/>
              <a:t>Руководитель проекта </a:t>
            </a:r>
          </a:p>
          <a:p>
            <a:pPr algn="l"/>
            <a:r>
              <a:rPr lang="ru-RU" sz="2000" b="1" i="1" dirty="0" smtClean="0"/>
              <a:t>учитель математики МБОУ СОШ № 3 г. Вязьмы</a:t>
            </a:r>
          </a:p>
          <a:p>
            <a:pPr algn="l"/>
            <a:r>
              <a:rPr lang="ru-RU" sz="2000" b="1" dirty="0" smtClean="0"/>
              <a:t>Малышева И. Н</a:t>
            </a:r>
            <a:r>
              <a:rPr lang="ru-RU" b="1" dirty="0" smtClean="0"/>
              <a:t>.</a:t>
            </a:r>
            <a:endParaRPr lang="ru-RU" sz="2800" b="1" dirty="0" smtClean="0"/>
          </a:p>
          <a:p>
            <a:pPr algn="l"/>
            <a:endParaRPr lang="ru-RU" dirty="0"/>
          </a:p>
        </p:txBody>
      </p:sp>
      <p:sp>
        <p:nvSpPr>
          <p:cNvPr id="307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3077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4000504"/>
            <a:ext cx="1120775" cy="186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28625" y="285750"/>
            <a:ext cx="8101013" cy="132397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>Дидактические задачи к модели «Числовая окружность на координатной плоскости»</a:t>
            </a:r>
            <a:endParaRPr lang="ru-RU" sz="2800" dirty="0"/>
          </a:p>
        </p:txBody>
      </p:sp>
      <p:sp>
        <p:nvSpPr>
          <p:cNvPr id="16387" name="Содержимое 11"/>
          <p:cNvSpPr>
            <a:spLocks noGrp="1"/>
          </p:cNvSpPr>
          <p:nvPr>
            <p:ph idx="1"/>
          </p:nvPr>
        </p:nvSpPr>
        <p:spPr>
          <a:xfrm>
            <a:off x="357188" y="1714500"/>
            <a:ext cx="4214812" cy="4643438"/>
          </a:xfrm>
        </p:spPr>
        <p:txBody>
          <a:bodyPr/>
          <a:lstStyle/>
          <a:p>
            <a:pPr eaLnBrk="1" hangingPunct="1">
              <a:lnSpc>
                <a:spcPct val="115000"/>
              </a:lnSpc>
              <a:spcAft>
                <a:spcPts val="1000"/>
              </a:spcAft>
              <a:buFont typeface="Wingdings" pitchFamily="2" charset="2"/>
              <a:buNone/>
            </a:pPr>
            <a:r>
              <a:rPr lang="ru-RU" sz="2400" b="1" smtClean="0">
                <a:solidFill>
                  <a:schemeClr val="tx2"/>
                </a:solidFill>
              </a:rPr>
              <a:t>№3.</a:t>
            </a:r>
            <a:r>
              <a:rPr lang="ru-RU" sz="2400" smtClean="0"/>
              <a:t> </a:t>
            </a:r>
            <a:r>
              <a:rPr lang="ru-RU" sz="2000" smtClean="0"/>
              <a:t>Отыскание на числовой окружности точек, координаты которых удовлетворяют заданному уравнению.</a:t>
            </a:r>
          </a:p>
          <a:p>
            <a:pPr algn="ctr" eaLnBrk="1" hangingPunct="1">
              <a:lnSpc>
                <a:spcPct val="115000"/>
              </a:lnSpc>
              <a:spcAft>
                <a:spcPts val="1000"/>
              </a:spcAft>
              <a:buFont typeface="Wingdings" pitchFamily="2" charset="2"/>
              <a:buNone/>
            </a:pPr>
            <a:r>
              <a:rPr lang="ru-RU" sz="2000" smtClean="0"/>
              <a:t>Например, если у =1/2, то имеем</a:t>
            </a:r>
          </a:p>
          <a:p>
            <a:pPr algn="ctr" eaLnBrk="1" hangingPunct="1">
              <a:lnSpc>
                <a:spcPct val="115000"/>
              </a:lnSpc>
              <a:spcAft>
                <a:spcPts val="1000"/>
              </a:spcAft>
              <a:buFont typeface="Wingdings" pitchFamily="2" charset="2"/>
              <a:buNone/>
            </a:pPr>
            <a:r>
              <a:rPr lang="ru-RU" sz="2000" smtClean="0"/>
              <a:t> М(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π/6 +2</a:t>
            </a:r>
            <a:r>
              <a:rPr lang="el-GR" sz="2000" smtClean="0"/>
              <a:t>π</a:t>
            </a:r>
            <a:r>
              <a:rPr lang="en-US" sz="2000" smtClean="0"/>
              <a:t>n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) и Р(5π/6 +2</a:t>
            </a:r>
            <a:r>
              <a:rPr lang="el-GR" sz="2000" smtClean="0"/>
              <a:t>π</a:t>
            </a:r>
            <a:r>
              <a:rPr lang="en-US" sz="2000" smtClean="0"/>
              <a:t>n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),</a:t>
            </a:r>
            <a:r>
              <a:rPr lang="en-US" sz="2000" smtClean="0"/>
              <a:t> n</a:t>
            </a:r>
            <a:r>
              <a:rPr lang="ru-RU" sz="2000" smtClean="0"/>
              <a:t> </a:t>
            </a:r>
            <a:r>
              <a:rPr lang="el-GR" sz="2000" smtClean="0"/>
              <a:t>є </a:t>
            </a:r>
            <a:r>
              <a:rPr lang="en-US" sz="2000" smtClean="0"/>
              <a:t>Z</a:t>
            </a:r>
            <a:endParaRPr lang="ru-RU" sz="2000" smtClean="0"/>
          </a:p>
          <a:p>
            <a:pPr algn="ctr" eaLnBrk="1" hangingPunct="1">
              <a:lnSpc>
                <a:spcPct val="115000"/>
              </a:lnSpc>
              <a:spcAft>
                <a:spcPts val="1000"/>
              </a:spcAft>
              <a:buFont typeface="Wingdings" pitchFamily="2" charset="2"/>
              <a:buNone/>
            </a:pPr>
            <a:r>
              <a:rPr lang="ru-RU" sz="2000" smtClean="0"/>
              <a:t>Фактически готовим учащихся к решению простейших тригонометрических уравнений вида s</a:t>
            </a:r>
            <a:r>
              <a:rPr lang="en-US" sz="2000" smtClean="0"/>
              <a:t>in</a:t>
            </a:r>
            <a:r>
              <a:rPr lang="ru-RU" sz="2000" smtClean="0"/>
              <a:t> </a:t>
            </a:r>
            <a:r>
              <a:rPr lang="en-US" sz="2000" smtClean="0"/>
              <a:t>t=</a:t>
            </a:r>
            <a:r>
              <a:rPr lang="ru-RU" sz="2000" smtClean="0"/>
              <a:t>а, </a:t>
            </a:r>
            <a:r>
              <a:rPr lang="en-US" sz="2000" smtClean="0"/>
              <a:t>cos</a:t>
            </a:r>
            <a:r>
              <a:rPr lang="ru-RU" sz="2000" smtClean="0"/>
              <a:t> </a:t>
            </a:r>
            <a:r>
              <a:rPr lang="en-US" sz="2000" smtClean="0"/>
              <a:t>t=</a:t>
            </a:r>
            <a:r>
              <a:rPr lang="ru-RU" sz="2000" smtClean="0"/>
              <a:t>а</a:t>
            </a:r>
          </a:p>
        </p:txBody>
      </p:sp>
      <p:sp>
        <p:nvSpPr>
          <p:cNvPr id="1638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pic>
        <p:nvPicPr>
          <p:cNvPr id="1638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1524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3"/>
          <p:cNvSpPr>
            <a:spLocks noChangeArrowheads="1"/>
          </p:cNvSpPr>
          <p:nvPr/>
        </p:nvSpPr>
        <p:spPr bwMode="auto">
          <a:xfrm>
            <a:off x="0" y="1019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639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pic>
        <p:nvPicPr>
          <p:cNvPr id="16392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1524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3" name="Rectangle 6"/>
          <p:cNvSpPr>
            <a:spLocks noChangeArrowheads="1"/>
          </p:cNvSpPr>
          <p:nvPr/>
        </p:nvSpPr>
        <p:spPr bwMode="auto">
          <a:xfrm>
            <a:off x="0" y="1019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639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6395" name="Rectangle 9"/>
          <p:cNvSpPr>
            <a:spLocks noChangeArrowheads="1"/>
          </p:cNvSpPr>
          <p:nvPr/>
        </p:nvSpPr>
        <p:spPr bwMode="auto">
          <a:xfrm>
            <a:off x="0" y="1019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639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6397" name="Rectangle 3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6398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6399" name="Rectangle 6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640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6401" name="Rectangle 9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6402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6403" name="Rectangle 12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6404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6405" name="Rectangle 15"/>
          <p:cNvSpPr>
            <a:spLocks noChangeArrowheads="1"/>
          </p:cNvSpPr>
          <p:nvPr/>
        </p:nvSpPr>
        <p:spPr bwMode="auto">
          <a:xfrm>
            <a:off x="0" y="785813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6406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6407" name="Rectangle 18"/>
          <p:cNvSpPr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6408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pic>
        <p:nvPicPr>
          <p:cNvPr id="16409" name="Picture 1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1714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10" name="Rectangle 21"/>
          <p:cNvSpPr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6411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pic>
        <p:nvPicPr>
          <p:cNvPr id="16412" name="Picture 2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1714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13" name="Rectangle 24"/>
          <p:cNvSpPr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6414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6415" name="Rectangle 6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641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pic>
        <p:nvPicPr>
          <p:cNvPr id="16417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2762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18" name="Rectangle 9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6419" name="Рисунок 34" descr="C:\Documents and Settings\User\Мои документы\Мои рисунки\числовая окружность\числовая окружность 013.jpg"/>
          <p:cNvPicPr>
            <a:picLocks noChangeAspect="1" noChangeArrowheads="1"/>
          </p:cNvPicPr>
          <p:nvPr/>
        </p:nvPicPr>
        <p:blipFill>
          <a:blip r:embed="rId5"/>
          <a:srcRect l="17961" t="5339" r="8900" b="6035"/>
          <a:stretch>
            <a:fillRect/>
          </a:stretch>
        </p:blipFill>
        <p:spPr bwMode="auto">
          <a:xfrm>
            <a:off x="4929188" y="2286000"/>
            <a:ext cx="385762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7572375" y="3571875"/>
            <a:ext cx="12922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>
                <a:solidFill>
                  <a:srgbClr val="FFFF00"/>
                </a:solidFill>
              </a:rPr>
              <a:t>М(</a:t>
            </a:r>
            <a:r>
              <a:rPr lang="ru-RU" sz="1600">
                <a:solidFill>
                  <a:srgbClr val="FFFF00"/>
                </a:solidFill>
                <a:latin typeface="Calibri" pitchFamily="34" charset="0"/>
                <a:cs typeface="Times New Roman" pitchFamily="18" charset="0"/>
              </a:rPr>
              <a:t>π/6 +2</a:t>
            </a:r>
            <a:r>
              <a:rPr lang="el-GR" sz="1600">
                <a:solidFill>
                  <a:srgbClr val="FFFF00"/>
                </a:solidFill>
              </a:rPr>
              <a:t>π</a:t>
            </a:r>
            <a:r>
              <a:rPr lang="en-US" sz="1600">
                <a:solidFill>
                  <a:srgbClr val="FFFF00"/>
                </a:solidFill>
              </a:rPr>
              <a:t>n</a:t>
            </a:r>
            <a:r>
              <a:rPr lang="ru-RU" sz="1600">
                <a:solidFill>
                  <a:srgbClr val="FFFF00"/>
                </a:solidFill>
                <a:latin typeface="Calibri" pitchFamily="34" charset="0"/>
                <a:cs typeface="Times New Roman" pitchFamily="18" charset="0"/>
              </a:rPr>
              <a:t>)</a:t>
            </a:r>
            <a:endParaRPr lang="ru-RU" sz="1600">
              <a:solidFill>
                <a:srgbClr val="FFFF00"/>
              </a:solidFill>
            </a:endParaRP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4857750" y="3571875"/>
            <a:ext cx="13239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>
                <a:solidFill>
                  <a:srgbClr val="FFFF00"/>
                </a:solidFill>
                <a:latin typeface="Calibri" pitchFamily="34" charset="0"/>
                <a:cs typeface="Times New Roman" pitchFamily="18" charset="0"/>
              </a:rPr>
              <a:t>Р(5π/6 +2</a:t>
            </a:r>
            <a:r>
              <a:rPr lang="el-GR" sz="1600">
                <a:solidFill>
                  <a:srgbClr val="FFFF00"/>
                </a:solidFill>
              </a:rPr>
              <a:t>π</a:t>
            </a:r>
            <a:r>
              <a:rPr lang="en-US" sz="1600">
                <a:solidFill>
                  <a:srgbClr val="FFFF00"/>
                </a:solidFill>
              </a:rPr>
              <a:t>n</a:t>
            </a:r>
            <a:r>
              <a:rPr lang="ru-RU" sz="1600">
                <a:solidFill>
                  <a:srgbClr val="FFFF00"/>
                </a:solidFill>
                <a:latin typeface="Calibri" pitchFamily="34" charset="0"/>
                <a:cs typeface="Times New Roman" pitchFamily="18" charset="0"/>
              </a:rPr>
              <a:t>)</a:t>
            </a:r>
            <a:endParaRPr lang="ru-RU" sz="1600">
              <a:solidFill>
                <a:srgbClr val="FFFF00"/>
              </a:solidFill>
            </a:endParaRPr>
          </a:p>
        </p:txBody>
      </p:sp>
      <p:sp>
        <p:nvSpPr>
          <p:cNvPr id="38" name="Овал 37"/>
          <p:cNvSpPr>
            <a:spLocks noChangeArrowheads="1"/>
          </p:cNvSpPr>
          <p:nvPr/>
        </p:nvSpPr>
        <p:spPr bwMode="auto">
          <a:xfrm>
            <a:off x="7429500" y="3929063"/>
            <a:ext cx="142875" cy="142875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algn="r"/>
            <a:endParaRPr lang="ru-RU" sz="1400">
              <a:latin typeface="Times New Roman" pitchFamily="18" charset="0"/>
            </a:endParaRPr>
          </a:p>
        </p:txBody>
      </p:sp>
      <p:sp>
        <p:nvSpPr>
          <p:cNvPr id="39" name="Овал 38"/>
          <p:cNvSpPr>
            <a:spLocks noChangeArrowheads="1"/>
          </p:cNvSpPr>
          <p:nvPr/>
        </p:nvSpPr>
        <p:spPr bwMode="auto">
          <a:xfrm>
            <a:off x="6072188" y="3929063"/>
            <a:ext cx="142875" cy="142875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algn="r"/>
            <a:endParaRPr lang="ru-RU" sz="1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  <p:bldP spid="37" grpId="0" build="p"/>
      <p:bldP spid="38" grpId="0" animBg="1"/>
      <p:bldP spid="3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28625" y="214313"/>
            <a:ext cx="8101013" cy="132397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>Дидактические задачи к модели «Числовая окружность на координатной плоскости»</a:t>
            </a:r>
            <a:endParaRPr lang="ru-RU" sz="2800" dirty="0"/>
          </a:p>
        </p:txBody>
      </p:sp>
      <p:sp>
        <p:nvSpPr>
          <p:cNvPr id="17411" name="Содержимое 11"/>
          <p:cNvSpPr>
            <a:spLocks noGrp="1"/>
          </p:cNvSpPr>
          <p:nvPr>
            <p:ph idx="1"/>
          </p:nvPr>
        </p:nvSpPr>
        <p:spPr>
          <a:xfrm>
            <a:off x="285750" y="1571625"/>
            <a:ext cx="4786313" cy="4857750"/>
          </a:xfrm>
        </p:spPr>
        <p:txBody>
          <a:bodyPr/>
          <a:lstStyle/>
          <a:p>
            <a:pPr eaLnBrk="1" hangingPunct="1">
              <a:lnSpc>
                <a:spcPct val="115000"/>
              </a:lnSpc>
              <a:spcAft>
                <a:spcPts val="1000"/>
              </a:spcAft>
              <a:buFont typeface="Wingdings" pitchFamily="2" charset="2"/>
              <a:buNone/>
            </a:pPr>
            <a:r>
              <a:rPr lang="ru-RU" sz="2400" b="1" smtClean="0">
                <a:solidFill>
                  <a:schemeClr val="tx2"/>
                </a:solidFill>
              </a:rPr>
              <a:t>№4.</a:t>
            </a:r>
            <a:r>
              <a:rPr lang="ru-RU" sz="2400" smtClean="0"/>
              <a:t> Отыскание на числовой окружности точек, координаты которых удовлетворяют заданному неравенству.</a:t>
            </a:r>
          </a:p>
          <a:p>
            <a:pPr algn="ctr" eaLnBrk="1" hangingPunct="1">
              <a:lnSpc>
                <a:spcPct val="115000"/>
              </a:lnSpc>
              <a:spcAft>
                <a:spcPts val="1000"/>
              </a:spcAft>
              <a:buFont typeface="Wingdings" pitchFamily="2" charset="2"/>
              <a:buNone/>
            </a:pPr>
            <a:r>
              <a:rPr lang="ru-RU" sz="2400" smtClean="0"/>
              <a:t>Если у &gt;1/2, то имеем</a:t>
            </a:r>
          </a:p>
          <a:p>
            <a:pPr algn="ctr" eaLnBrk="1" hangingPunct="1">
              <a:lnSpc>
                <a:spcPct val="115000"/>
              </a:lnSpc>
              <a:spcAft>
                <a:spcPts val="1000"/>
              </a:spcAft>
              <a:buFont typeface="Wingdings" pitchFamily="2" charset="2"/>
              <a:buNone/>
            </a:pPr>
            <a:r>
              <a:rPr lang="ru-RU" sz="2400" smtClean="0">
                <a:latin typeface="Calibri" pitchFamily="34" charset="0"/>
                <a:cs typeface="Times New Roman" pitchFamily="18" charset="0"/>
              </a:rPr>
              <a:t>π/6 +2</a:t>
            </a:r>
            <a:r>
              <a:rPr lang="el-GR" sz="2400" smtClean="0"/>
              <a:t>π</a:t>
            </a:r>
            <a:r>
              <a:rPr lang="en-US" sz="2400" smtClean="0"/>
              <a:t>n</a:t>
            </a:r>
            <a:r>
              <a:rPr lang="ru-RU" sz="2400" smtClean="0"/>
              <a:t> &lt; </a:t>
            </a:r>
            <a:r>
              <a:rPr lang="en-US" sz="2400" smtClean="0"/>
              <a:t>t</a:t>
            </a:r>
            <a:r>
              <a:rPr lang="ru-RU" sz="2400" smtClean="0"/>
              <a:t> &lt; </a:t>
            </a:r>
            <a:r>
              <a:rPr lang="ru-RU" sz="2400" smtClean="0">
                <a:latin typeface="Calibri" pitchFamily="34" charset="0"/>
                <a:cs typeface="Times New Roman" pitchFamily="18" charset="0"/>
              </a:rPr>
              <a:t>5π/6 +2</a:t>
            </a:r>
            <a:r>
              <a:rPr lang="el-GR" sz="2400" smtClean="0"/>
              <a:t>π</a:t>
            </a:r>
            <a:r>
              <a:rPr lang="en-US" sz="2400" smtClean="0"/>
              <a:t>n</a:t>
            </a:r>
            <a:r>
              <a:rPr lang="ru-RU" sz="2400" smtClean="0">
                <a:latin typeface="Calibri" pitchFamily="34" charset="0"/>
                <a:cs typeface="Times New Roman" pitchFamily="18" charset="0"/>
              </a:rPr>
              <a:t>,</a:t>
            </a:r>
            <a:r>
              <a:rPr lang="en-US" sz="2400" smtClean="0"/>
              <a:t> n</a:t>
            </a:r>
            <a:r>
              <a:rPr lang="ru-RU" sz="2400" smtClean="0"/>
              <a:t> </a:t>
            </a:r>
            <a:r>
              <a:rPr lang="el-GR" sz="2400" smtClean="0"/>
              <a:t>є </a:t>
            </a:r>
            <a:r>
              <a:rPr lang="en-US" sz="2400" smtClean="0"/>
              <a:t>Z</a:t>
            </a:r>
            <a:endParaRPr lang="ru-RU" sz="2400" smtClean="0"/>
          </a:p>
          <a:p>
            <a:pPr algn="ctr" eaLnBrk="1" hangingPunct="1">
              <a:lnSpc>
                <a:spcPct val="115000"/>
              </a:lnSpc>
              <a:spcAft>
                <a:spcPts val="1000"/>
              </a:spcAft>
              <a:buFont typeface="Wingdings" pitchFamily="2" charset="2"/>
              <a:buNone/>
            </a:pPr>
            <a:r>
              <a:rPr lang="ru-RU" sz="2400" smtClean="0"/>
              <a:t>Фактически готовим учащихся к решению тригонометрических неравенств вида</a:t>
            </a:r>
          </a:p>
          <a:p>
            <a:pPr algn="ctr" eaLnBrk="1" hangingPunct="1">
              <a:lnSpc>
                <a:spcPct val="115000"/>
              </a:lnSpc>
              <a:spcAft>
                <a:spcPts val="1000"/>
              </a:spcAft>
              <a:buFont typeface="Wingdings" pitchFamily="2" charset="2"/>
              <a:buNone/>
            </a:pPr>
            <a:r>
              <a:rPr lang="ru-RU" sz="2400" smtClean="0"/>
              <a:t>s</a:t>
            </a:r>
            <a:r>
              <a:rPr lang="en-US" sz="2400" smtClean="0"/>
              <a:t>in</a:t>
            </a:r>
            <a:r>
              <a:rPr lang="ru-RU" sz="2400" smtClean="0"/>
              <a:t> </a:t>
            </a:r>
            <a:r>
              <a:rPr lang="en-US" sz="2400" smtClean="0"/>
              <a:t>t</a:t>
            </a:r>
            <a:r>
              <a:rPr lang="ru-RU" sz="2400" smtClean="0"/>
              <a:t> &gt; а, </a:t>
            </a:r>
            <a:r>
              <a:rPr lang="en-US" sz="2400" smtClean="0"/>
              <a:t>cos</a:t>
            </a:r>
            <a:r>
              <a:rPr lang="ru-RU" sz="2400" smtClean="0"/>
              <a:t> </a:t>
            </a:r>
            <a:r>
              <a:rPr lang="en-US" sz="2400" smtClean="0"/>
              <a:t>t</a:t>
            </a:r>
            <a:r>
              <a:rPr lang="ru-RU" sz="2400" smtClean="0"/>
              <a:t> &gt; а</a:t>
            </a:r>
          </a:p>
          <a:p>
            <a:pPr algn="ctr" eaLnBrk="1" hangingPunct="1">
              <a:lnSpc>
                <a:spcPct val="115000"/>
              </a:lnSpc>
              <a:spcAft>
                <a:spcPts val="1000"/>
              </a:spcAft>
              <a:buFont typeface="Wingdings" pitchFamily="2" charset="2"/>
              <a:buNone/>
            </a:pPr>
            <a:endParaRPr lang="ru-RU" smtClean="0"/>
          </a:p>
        </p:txBody>
      </p:sp>
      <p:sp>
        <p:nvSpPr>
          <p:cNvPr id="1741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pic>
        <p:nvPicPr>
          <p:cNvPr id="17413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1524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Rectangle 3"/>
          <p:cNvSpPr>
            <a:spLocks noChangeArrowheads="1"/>
          </p:cNvSpPr>
          <p:nvPr/>
        </p:nvSpPr>
        <p:spPr bwMode="auto">
          <a:xfrm>
            <a:off x="0" y="1019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741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pic>
        <p:nvPicPr>
          <p:cNvPr id="17416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1524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7" name="Rectangle 6"/>
          <p:cNvSpPr>
            <a:spLocks noChangeArrowheads="1"/>
          </p:cNvSpPr>
          <p:nvPr/>
        </p:nvSpPr>
        <p:spPr bwMode="auto">
          <a:xfrm>
            <a:off x="0" y="1019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741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7419" name="Rectangle 9"/>
          <p:cNvSpPr>
            <a:spLocks noChangeArrowheads="1"/>
          </p:cNvSpPr>
          <p:nvPr/>
        </p:nvSpPr>
        <p:spPr bwMode="auto">
          <a:xfrm>
            <a:off x="0" y="1019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742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7421" name="Rectangle 3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7422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7423" name="Rectangle 6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742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7425" name="Rectangle 9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7426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7427" name="Rectangle 12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7428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7429" name="Rectangle 15"/>
          <p:cNvSpPr>
            <a:spLocks noChangeArrowheads="1"/>
          </p:cNvSpPr>
          <p:nvPr/>
        </p:nvSpPr>
        <p:spPr bwMode="auto">
          <a:xfrm>
            <a:off x="0" y="785813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7430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7431" name="Rectangle 18"/>
          <p:cNvSpPr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7432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pic>
        <p:nvPicPr>
          <p:cNvPr id="17433" name="Picture 19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1714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34" name="Rectangle 21"/>
          <p:cNvSpPr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7435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pic>
        <p:nvPicPr>
          <p:cNvPr id="17436" name="Picture 2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1714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37" name="Rectangle 24"/>
          <p:cNvSpPr>
            <a:spLocks noChangeArrowheads="1"/>
          </p:cNvSpPr>
          <p:nvPr/>
        </p:nvSpPr>
        <p:spPr bwMode="auto">
          <a:xfrm>
            <a:off x="0" y="500063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7438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7439" name="Rectangle 6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744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pic>
        <p:nvPicPr>
          <p:cNvPr id="17441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2762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42" name="Rectangle 9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7443" name="Рисунок 35" descr="C:\Documents and Settings\User\Мои документы\Мои рисунки\числовая окружность\числовая окружность 013.jpg"/>
          <p:cNvPicPr>
            <a:picLocks noChangeAspect="1" noChangeArrowheads="1"/>
          </p:cNvPicPr>
          <p:nvPr/>
        </p:nvPicPr>
        <p:blipFill>
          <a:blip r:embed="rId6"/>
          <a:srcRect l="27309" t="5339" r="8900" b="6035"/>
          <a:stretch>
            <a:fillRect/>
          </a:stretch>
        </p:blipFill>
        <p:spPr bwMode="auto">
          <a:xfrm>
            <a:off x="5214938" y="1928813"/>
            <a:ext cx="3744912" cy="372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Овал 35"/>
          <p:cNvSpPr>
            <a:spLocks noChangeArrowheads="1"/>
          </p:cNvSpPr>
          <p:nvPr/>
        </p:nvSpPr>
        <p:spPr bwMode="auto">
          <a:xfrm>
            <a:off x="7429500" y="3714750"/>
            <a:ext cx="142875" cy="142875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algn="r"/>
            <a:endParaRPr lang="ru-RU" sz="1400">
              <a:latin typeface="Times New Roman" pitchFamily="18" charset="0"/>
            </a:endParaRPr>
          </a:p>
        </p:txBody>
      </p:sp>
      <p:sp>
        <p:nvSpPr>
          <p:cNvPr id="37" name="Овал 36"/>
          <p:cNvSpPr>
            <a:spLocks noChangeArrowheads="1"/>
          </p:cNvSpPr>
          <p:nvPr/>
        </p:nvSpPr>
        <p:spPr bwMode="auto">
          <a:xfrm>
            <a:off x="5929313" y="3714750"/>
            <a:ext cx="142875" cy="142875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algn="r"/>
            <a:endParaRPr lang="ru-RU" sz="1400">
              <a:latin typeface="Times New Roman" pitchFamily="18" charset="0"/>
            </a:endParaRPr>
          </a:p>
        </p:txBody>
      </p:sp>
      <p:sp>
        <p:nvSpPr>
          <p:cNvPr id="39" name="Арка 38"/>
          <p:cNvSpPr/>
          <p:nvPr/>
        </p:nvSpPr>
        <p:spPr bwMode="auto">
          <a:xfrm>
            <a:off x="6000750" y="3357563"/>
            <a:ext cx="1500188" cy="785812"/>
          </a:xfrm>
          <a:prstGeom prst="blockArc">
            <a:avLst>
              <a:gd name="adj1" fmla="val 10880229"/>
              <a:gd name="adj2" fmla="val 0"/>
              <a:gd name="adj3" fmla="val 25000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algn="r">
              <a:defRPr/>
            </a:pPr>
            <a:endParaRPr lang="ru-RU" sz="1400">
              <a:latin typeface="Times New Roman" pitchFamily="18" charset="0"/>
            </a:endParaRPr>
          </a:p>
        </p:txBody>
      </p:sp>
      <p:sp>
        <p:nvSpPr>
          <p:cNvPr id="17447" name="Выгнутая влево стрелка 43"/>
          <p:cNvSpPr>
            <a:spLocks noChangeArrowheads="1"/>
          </p:cNvSpPr>
          <p:nvPr/>
        </p:nvSpPr>
        <p:spPr bwMode="auto">
          <a:xfrm rot="7626652">
            <a:off x="7673181" y="2070895"/>
            <a:ext cx="517525" cy="1763712"/>
          </a:xfrm>
          <a:prstGeom prst="curvedRightArrow">
            <a:avLst>
              <a:gd name="adj1" fmla="val 25008"/>
              <a:gd name="adj2" fmla="val 49999"/>
              <a:gd name="adj3" fmla="val 25000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algn="r"/>
            <a:endParaRPr lang="ru-RU" sz="1400">
              <a:latin typeface="Times New Roman" pitchFamily="18" charset="0"/>
            </a:endParaRPr>
          </a:p>
        </p:txBody>
      </p:sp>
      <p:sp>
        <p:nvSpPr>
          <p:cNvPr id="17448" name="TextBox 44"/>
          <p:cNvSpPr txBox="1">
            <a:spLocks noChangeArrowheads="1"/>
          </p:cNvSpPr>
          <p:nvPr/>
        </p:nvSpPr>
        <p:spPr bwMode="auto">
          <a:xfrm>
            <a:off x="7715250" y="2786063"/>
            <a:ext cx="3190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FF00"/>
                </a:solidFill>
              </a:rPr>
              <a:t>+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5"/>
          <p:cNvSpPr>
            <a:spLocks noChangeArrowheads="1"/>
          </p:cNvSpPr>
          <p:nvPr/>
        </p:nvSpPr>
        <p:spPr bwMode="auto">
          <a:xfrm>
            <a:off x="928688" y="1071563"/>
            <a:ext cx="7500937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latin typeface="Times New Roman" pitchFamily="18" charset="0"/>
              </a:rPr>
              <a:t>Для успешного изучения  материала мы создали наглядное пособие  по тригонометрии </a:t>
            </a:r>
          </a:p>
          <a:p>
            <a:pPr algn="ctr"/>
            <a:r>
              <a:rPr lang="ru-RU" sz="3600">
                <a:latin typeface="Times New Roman" pitchFamily="18" charset="0"/>
              </a:rPr>
              <a:t>и разработали систему дидактических  задач к нему</a:t>
            </a:r>
          </a:p>
        </p:txBody>
      </p:sp>
      <p:pic>
        <p:nvPicPr>
          <p:cNvPr id="6147" name="Рисунок 2" descr="C:\Documents and Settings\User\Мои документы\Мои рисунки\числовая окружность\числовая окружность 019.jpg"/>
          <p:cNvPicPr>
            <a:picLocks noChangeAspect="1" noChangeArrowheads="1"/>
          </p:cNvPicPr>
          <p:nvPr/>
        </p:nvPicPr>
        <p:blipFill>
          <a:blip r:embed="rId2"/>
          <a:srcRect l="17406" t="7780" r="11681"/>
          <a:stretch>
            <a:fillRect/>
          </a:stretch>
        </p:blipFill>
        <p:spPr bwMode="auto">
          <a:xfrm>
            <a:off x="2357438" y="4071938"/>
            <a:ext cx="20002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Рисунок 3" descr="C:\Documents and Settings\User\Мои документы\Мои рисунки\числовая окружность\числовая окружность 013.jpg"/>
          <p:cNvPicPr>
            <a:picLocks noChangeAspect="1" noChangeArrowheads="1"/>
          </p:cNvPicPr>
          <p:nvPr/>
        </p:nvPicPr>
        <p:blipFill>
          <a:blip r:embed="rId3"/>
          <a:srcRect l="17961" t="5339" r="8900" b="6035"/>
          <a:stretch>
            <a:fillRect/>
          </a:stretch>
        </p:blipFill>
        <p:spPr bwMode="auto">
          <a:xfrm>
            <a:off x="4572000" y="4071938"/>
            <a:ext cx="2428875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dirty="0" smtClean="0"/>
              <a:t>Дидактические задачи к модели «Числовая окружность»</a:t>
            </a:r>
            <a:endParaRPr lang="ru-RU" sz="3600" dirty="0"/>
          </a:p>
        </p:txBody>
      </p:sp>
      <p:sp>
        <p:nvSpPr>
          <p:cNvPr id="9219" name="Содержимое 11"/>
          <p:cNvSpPr>
            <a:spLocks noGrp="1"/>
          </p:cNvSpPr>
          <p:nvPr>
            <p:ph idx="1"/>
          </p:nvPr>
        </p:nvSpPr>
        <p:spPr>
          <a:xfrm>
            <a:off x="285750" y="1981200"/>
            <a:ext cx="4786313" cy="4662488"/>
          </a:xfrm>
        </p:spPr>
        <p:txBody>
          <a:bodyPr/>
          <a:lstStyle/>
          <a:p>
            <a:pPr algn="ctr" eaLnBrk="1" hangingPunct="1">
              <a:lnSpc>
                <a:spcPct val="115000"/>
              </a:lnSpc>
              <a:spcAft>
                <a:spcPts val="1000"/>
              </a:spcAft>
              <a:buFont typeface="Wingdings" pitchFamily="2" charset="2"/>
              <a:buNone/>
            </a:pPr>
            <a:r>
              <a:rPr lang="ru-RU" sz="2400" b="1" smtClean="0">
                <a:solidFill>
                  <a:schemeClr val="tx2"/>
                </a:solidFill>
              </a:rPr>
              <a:t>№1.</a:t>
            </a:r>
            <a:r>
              <a:rPr lang="ru-RU" sz="2400" smtClean="0"/>
              <a:t> Вычисление длин дуг единичной окружности.</a:t>
            </a:r>
            <a:br>
              <a:rPr lang="ru-RU" sz="2400" smtClean="0"/>
            </a:br>
            <a:r>
              <a:rPr lang="ru-RU" sz="2400" smtClean="0"/>
              <a:t>Учащиеся должны запомнить:</a:t>
            </a:r>
          </a:p>
          <a:p>
            <a:pPr eaLnBrk="1" hangingPunct="1">
              <a:lnSpc>
                <a:spcPct val="115000"/>
              </a:lnSpc>
              <a:spcAft>
                <a:spcPts val="1000"/>
              </a:spcAft>
              <a:buFont typeface="Wingdings" pitchFamily="2" charset="2"/>
              <a:buNone/>
            </a:pPr>
            <a:r>
              <a:rPr lang="ru-RU" sz="2400" smtClean="0"/>
              <a:t> длина всей окружности равна  2</a:t>
            </a:r>
            <a:r>
              <a:rPr lang="el-GR" sz="2400" smtClean="0"/>
              <a:t>π</a:t>
            </a:r>
            <a:r>
              <a:rPr lang="ru-RU" sz="2400" smtClean="0"/>
              <a:t> </a:t>
            </a:r>
          </a:p>
          <a:p>
            <a:pPr algn="ctr" eaLnBrk="1" hangingPunct="1">
              <a:lnSpc>
                <a:spcPct val="115000"/>
              </a:lnSpc>
              <a:spcAft>
                <a:spcPts val="1000"/>
              </a:spcAft>
              <a:buFont typeface="Wingdings" pitchFamily="2" charset="2"/>
              <a:buNone/>
            </a:pPr>
            <a:r>
              <a:rPr lang="ru-RU" sz="2400" smtClean="0"/>
              <a:t> половина</a:t>
            </a:r>
            <a:r>
              <a:rPr lang="ru-RU" sz="2400" smtClean="0">
                <a:cs typeface="Times New Roman" pitchFamily="18" charset="0"/>
              </a:rPr>
              <a:t> </a:t>
            </a:r>
            <a:r>
              <a:rPr lang="ru-RU" sz="2400" smtClean="0"/>
              <a:t>окружности –     </a:t>
            </a:r>
            <a:r>
              <a:rPr lang="el-GR" sz="2400" smtClean="0"/>
              <a:t>π</a:t>
            </a:r>
            <a:r>
              <a:rPr lang="ru-RU" sz="2400" smtClean="0"/>
              <a:t>, </a:t>
            </a:r>
          </a:p>
          <a:p>
            <a:pPr algn="ctr" eaLnBrk="1" hangingPunct="1">
              <a:lnSpc>
                <a:spcPct val="115000"/>
              </a:lnSpc>
              <a:spcAft>
                <a:spcPts val="1000"/>
              </a:spcAft>
              <a:buFont typeface="Wingdings" pitchFamily="2" charset="2"/>
              <a:buNone/>
            </a:pPr>
            <a:r>
              <a:rPr lang="ru-RU" sz="2400" smtClean="0"/>
              <a:t>четверти окружности -   </a:t>
            </a:r>
            <a:r>
              <a:rPr lang="ru-RU" sz="2400" smtClean="0">
                <a:cs typeface="Times New Roman" pitchFamily="18" charset="0"/>
              </a:rPr>
              <a:t>π/2 </a:t>
            </a:r>
          </a:p>
          <a:p>
            <a:pPr algn="ctr" eaLnBrk="1" hangingPunct="1">
              <a:lnSpc>
                <a:spcPct val="115000"/>
              </a:lnSpc>
              <a:spcAft>
                <a:spcPts val="1000"/>
              </a:spcAft>
              <a:buFont typeface="Wingdings" pitchFamily="2" charset="2"/>
              <a:buNone/>
            </a:pPr>
            <a:r>
              <a:rPr lang="ru-RU" sz="2400" smtClean="0">
                <a:cs typeface="Times New Roman" pitchFamily="18" charset="0"/>
              </a:rPr>
              <a:t>и т.д</a:t>
            </a:r>
            <a:r>
              <a:rPr lang="ru-RU" sz="2400" smtClean="0">
                <a:latin typeface="Calibri" pitchFamily="34" charset="0"/>
                <a:cs typeface="Times New Roman" pitchFamily="18" charset="0"/>
              </a:rPr>
              <a:t>.</a:t>
            </a:r>
            <a:endParaRPr lang="ru-RU" sz="2400" smtClean="0"/>
          </a:p>
        </p:txBody>
      </p:sp>
      <p:sp>
        <p:nvSpPr>
          <p:cNvPr id="922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pic>
        <p:nvPicPr>
          <p:cNvPr id="9221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1524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Rectangle 3"/>
          <p:cNvSpPr>
            <a:spLocks noChangeArrowheads="1"/>
          </p:cNvSpPr>
          <p:nvPr/>
        </p:nvSpPr>
        <p:spPr bwMode="auto">
          <a:xfrm>
            <a:off x="0" y="1019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2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pic>
        <p:nvPicPr>
          <p:cNvPr id="9224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1524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5" name="Rectangle 6"/>
          <p:cNvSpPr>
            <a:spLocks noChangeArrowheads="1"/>
          </p:cNvSpPr>
          <p:nvPr/>
        </p:nvSpPr>
        <p:spPr bwMode="auto">
          <a:xfrm>
            <a:off x="0" y="1019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2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9227" name="Rectangle 9"/>
          <p:cNvSpPr>
            <a:spLocks noChangeArrowheads="1"/>
          </p:cNvSpPr>
          <p:nvPr/>
        </p:nvSpPr>
        <p:spPr bwMode="auto">
          <a:xfrm>
            <a:off x="0" y="1019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9228" name="Рисунок 12" descr="C:\Documents and Settings\User\Мои документы\Мои рисунки\числовая окружность\числовая окружность 019.jpg"/>
          <p:cNvPicPr>
            <a:picLocks noChangeAspect="1" noChangeArrowheads="1"/>
          </p:cNvPicPr>
          <p:nvPr/>
        </p:nvPicPr>
        <p:blipFill>
          <a:blip r:embed="rId3" cstate="print"/>
          <a:srcRect l="17406" t="7780" r="11681"/>
          <a:stretch>
            <a:fillRect/>
          </a:stretch>
        </p:blipFill>
        <p:spPr bwMode="auto">
          <a:xfrm>
            <a:off x="5143500" y="2357438"/>
            <a:ext cx="3500438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42938" y="28575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dirty="0" smtClean="0"/>
              <a:t>Дидактические задачи к модели «Числовая окружность»</a:t>
            </a:r>
            <a:endParaRPr lang="ru-RU" sz="3200" dirty="0"/>
          </a:p>
        </p:txBody>
      </p:sp>
      <p:sp>
        <p:nvSpPr>
          <p:cNvPr id="10243" name="Содержимое 11"/>
          <p:cNvSpPr>
            <a:spLocks noGrp="1"/>
          </p:cNvSpPr>
          <p:nvPr>
            <p:ph idx="1"/>
          </p:nvPr>
        </p:nvSpPr>
        <p:spPr>
          <a:xfrm>
            <a:off x="428625" y="1571625"/>
            <a:ext cx="4429125" cy="4786313"/>
          </a:xfrm>
        </p:spPr>
        <p:txBody>
          <a:bodyPr/>
          <a:lstStyle/>
          <a:p>
            <a:pPr algn="ctr" eaLnBrk="1" hangingPunct="1">
              <a:lnSpc>
                <a:spcPct val="115000"/>
              </a:lnSpc>
              <a:spcAft>
                <a:spcPts val="1000"/>
              </a:spcAft>
              <a:buFont typeface="Wingdings" pitchFamily="2" charset="2"/>
              <a:buNone/>
            </a:pPr>
            <a:r>
              <a:rPr lang="ru-RU" sz="2400" b="1" smtClean="0">
                <a:solidFill>
                  <a:schemeClr val="tx2"/>
                </a:solidFill>
              </a:rPr>
              <a:t>№2.</a:t>
            </a:r>
            <a:r>
              <a:rPr lang="ru-RU" sz="2400" smtClean="0"/>
              <a:t> Отыскание на числовой окружности</a:t>
            </a:r>
            <a:br>
              <a:rPr lang="ru-RU" sz="2400" smtClean="0"/>
            </a:br>
            <a:r>
              <a:rPr lang="ru-RU" sz="2400" smtClean="0"/>
              <a:t>точек, соответствующих заданным числам, которые выражены в долях числа </a:t>
            </a:r>
            <a:r>
              <a:rPr lang="el-GR" sz="2400" smtClean="0"/>
              <a:t>π</a:t>
            </a:r>
            <a:r>
              <a:rPr lang="ru-RU" sz="2400" smtClean="0"/>
              <a:t>: </a:t>
            </a:r>
            <a:r>
              <a:rPr lang="ru-RU" sz="2400" smtClean="0">
                <a:latin typeface="Calibri" pitchFamily="34" charset="0"/>
                <a:cs typeface="Times New Roman" pitchFamily="18" charset="0"/>
              </a:rPr>
              <a:t>π/2 , π/4,  π/6,  π/3,</a:t>
            </a:r>
          </a:p>
          <a:p>
            <a:pPr eaLnBrk="1" hangingPunct="1">
              <a:lnSpc>
                <a:spcPct val="115000"/>
              </a:lnSpc>
              <a:spcAft>
                <a:spcPts val="1000"/>
              </a:spcAft>
              <a:buFont typeface="Wingdings" pitchFamily="2" charset="2"/>
              <a:buNone/>
            </a:pPr>
            <a:r>
              <a:rPr lang="ru-RU" sz="2400" smtClean="0">
                <a:cs typeface="Times New Roman" pitchFamily="18" charset="0"/>
              </a:rPr>
              <a:t> Например М(11</a:t>
            </a:r>
            <a:r>
              <a:rPr lang="ru-RU" sz="2400" smtClean="0">
                <a:latin typeface="Calibri" pitchFamily="34" charset="0"/>
                <a:cs typeface="Times New Roman" pitchFamily="18" charset="0"/>
              </a:rPr>
              <a:t>π/4), </a:t>
            </a:r>
            <a:r>
              <a:rPr lang="ru-RU" sz="2400" smtClean="0">
                <a:cs typeface="Times New Roman" pitchFamily="18" charset="0"/>
              </a:rPr>
              <a:t>Р(-37</a:t>
            </a:r>
            <a:r>
              <a:rPr lang="ru-RU" sz="2400" smtClean="0">
                <a:latin typeface="Calibri" pitchFamily="34" charset="0"/>
                <a:cs typeface="Times New Roman" pitchFamily="18" charset="0"/>
              </a:rPr>
              <a:t>π/6) </a:t>
            </a:r>
          </a:p>
          <a:p>
            <a:pPr algn="ctr" eaLnBrk="1" hangingPunct="1">
              <a:lnSpc>
                <a:spcPct val="115000"/>
              </a:lnSpc>
              <a:spcAft>
                <a:spcPts val="1000"/>
              </a:spcAft>
              <a:buFont typeface="Wingdings" pitchFamily="2" charset="2"/>
              <a:buNone/>
            </a:pPr>
            <a:r>
              <a:rPr lang="ru-RU" sz="2400" smtClean="0"/>
              <a:t>(«хорошие» точки и числа)</a:t>
            </a:r>
          </a:p>
        </p:txBody>
      </p:sp>
      <p:sp>
        <p:nvSpPr>
          <p:cNvPr id="1024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pic>
        <p:nvPicPr>
          <p:cNvPr id="1024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1524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Rectangle 3"/>
          <p:cNvSpPr>
            <a:spLocks noChangeArrowheads="1"/>
          </p:cNvSpPr>
          <p:nvPr/>
        </p:nvSpPr>
        <p:spPr bwMode="auto">
          <a:xfrm>
            <a:off x="0" y="1019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24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pic>
        <p:nvPicPr>
          <p:cNvPr id="10248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1524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9" name="Rectangle 6"/>
          <p:cNvSpPr>
            <a:spLocks noChangeArrowheads="1"/>
          </p:cNvSpPr>
          <p:nvPr/>
        </p:nvSpPr>
        <p:spPr bwMode="auto">
          <a:xfrm>
            <a:off x="0" y="1019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25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0251" name="Rectangle 9"/>
          <p:cNvSpPr>
            <a:spLocks noChangeArrowheads="1"/>
          </p:cNvSpPr>
          <p:nvPr/>
        </p:nvSpPr>
        <p:spPr bwMode="auto">
          <a:xfrm>
            <a:off x="0" y="1019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0252" name="Рисунок 12" descr="C:\Documents and Settings\User\Мои документы\Мои рисунки\числовая окружность\числовая окружность 019.jpg"/>
          <p:cNvPicPr>
            <a:picLocks noChangeAspect="1" noChangeArrowheads="1"/>
          </p:cNvPicPr>
          <p:nvPr/>
        </p:nvPicPr>
        <p:blipFill>
          <a:blip r:embed="rId3"/>
          <a:srcRect l="17406" t="7780" r="11681"/>
          <a:stretch>
            <a:fillRect/>
          </a:stretch>
        </p:blipFill>
        <p:spPr bwMode="auto">
          <a:xfrm>
            <a:off x="5429250" y="2286000"/>
            <a:ext cx="3352800" cy="330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Овал 12"/>
          <p:cNvSpPr>
            <a:spLocks noChangeArrowheads="1"/>
          </p:cNvSpPr>
          <p:nvPr/>
        </p:nvSpPr>
        <p:spPr bwMode="auto">
          <a:xfrm>
            <a:off x="7000875" y="2571750"/>
            <a:ext cx="214313" cy="142875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algn="r"/>
            <a:endParaRPr lang="ru-RU" sz="1400">
              <a:latin typeface="Times New Roman" pitchFamily="18" charset="0"/>
            </a:endParaRPr>
          </a:p>
        </p:txBody>
      </p:sp>
      <p:sp>
        <p:nvSpPr>
          <p:cNvPr id="14" name="Овал 13"/>
          <p:cNvSpPr>
            <a:spLocks noChangeArrowheads="1"/>
          </p:cNvSpPr>
          <p:nvPr/>
        </p:nvSpPr>
        <p:spPr bwMode="auto">
          <a:xfrm>
            <a:off x="7929563" y="3000375"/>
            <a:ext cx="214312" cy="142875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algn="r"/>
            <a:endParaRPr lang="ru-RU" sz="1400">
              <a:latin typeface="Times New Roman" pitchFamily="18" charset="0"/>
            </a:endParaRPr>
          </a:p>
        </p:txBody>
      </p:sp>
      <p:sp>
        <p:nvSpPr>
          <p:cNvPr id="15" name="Овал 14"/>
          <p:cNvSpPr>
            <a:spLocks noChangeArrowheads="1"/>
          </p:cNvSpPr>
          <p:nvPr/>
        </p:nvSpPr>
        <p:spPr bwMode="auto">
          <a:xfrm>
            <a:off x="7643813" y="2786063"/>
            <a:ext cx="214312" cy="142875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algn="r"/>
            <a:endParaRPr lang="ru-RU" sz="1400">
              <a:latin typeface="Times New Roman" pitchFamily="18" charset="0"/>
            </a:endParaRPr>
          </a:p>
        </p:txBody>
      </p:sp>
      <p:sp>
        <p:nvSpPr>
          <p:cNvPr id="16" name="Овал 15"/>
          <p:cNvSpPr>
            <a:spLocks noChangeArrowheads="1"/>
          </p:cNvSpPr>
          <p:nvPr/>
        </p:nvSpPr>
        <p:spPr bwMode="auto">
          <a:xfrm>
            <a:off x="8143875" y="3214688"/>
            <a:ext cx="214313" cy="142875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algn="r"/>
            <a:endParaRPr lang="ru-RU" sz="1400">
              <a:latin typeface="Times New Roman" pitchFamily="18" charset="0"/>
            </a:endParaRPr>
          </a:p>
        </p:txBody>
      </p:sp>
      <p:sp>
        <p:nvSpPr>
          <p:cNvPr id="17" name="Овал 16"/>
          <p:cNvSpPr>
            <a:spLocks noChangeArrowheads="1"/>
          </p:cNvSpPr>
          <p:nvPr/>
        </p:nvSpPr>
        <p:spPr bwMode="auto">
          <a:xfrm>
            <a:off x="6072188" y="3000375"/>
            <a:ext cx="214312" cy="142875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algn="r"/>
            <a:endParaRPr lang="ru-RU" sz="1400">
              <a:latin typeface="Times New Roman" pitchFamily="18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6000750" y="3357563"/>
            <a:ext cx="9969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>
                <a:solidFill>
                  <a:srgbClr val="FF0000"/>
                </a:solidFill>
                <a:cs typeface="Times New Roman" pitchFamily="18" charset="0"/>
              </a:rPr>
              <a:t>М(11</a:t>
            </a:r>
            <a:r>
              <a:rPr lang="ru-RU" sz="160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π/4)</a:t>
            </a:r>
            <a:endParaRPr lang="ru-RU" sz="1600">
              <a:solidFill>
                <a:srgbClr val="FF0000"/>
              </a:solidFill>
            </a:endParaRPr>
          </a:p>
        </p:txBody>
      </p:sp>
      <p:sp>
        <p:nvSpPr>
          <p:cNvPr id="19" name="Овал 18"/>
          <p:cNvSpPr>
            <a:spLocks noChangeArrowheads="1"/>
          </p:cNvSpPr>
          <p:nvPr/>
        </p:nvSpPr>
        <p:spPr bwMode="auto">
          <a:xfrm>
            <a:off x="8143875" y="4500563"/>
            <a:ext cx="214313" cy="142875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algn="r"/>
            <a:endParaRPr lang="ru-RU" sz="1400">
              <a:latin typeface="Times New Roman" pitchFamily="18" charset="0"/>
            </a:endParaRPr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7215188" y="4143375"/>
            <a:ext cx="104616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>
                <a:solidFill>
                  <a:srgbClr val="FF0000"/>
                </a:solidFill>
                <a:cs typeface="Times New Roman" pitchFamily="18" charset="0"/>
              </a:rPr>
              <a:t>Р(-37</a:t>
            </a:r>
            <a:r>
              <a:rPr lang="ru-RU" sz="160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π/6)</a:t>
            </a:r>
            <a:endParaRPr lang="ru-RU" sz="16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build="p"/>
      <p:bldP spid="19" grpId="0" animBg="1"/>
      <p:bldP spid="2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714375" y="357188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dirty="0" smtClean="0"/>
              <a:t>Дидактические задачи к модели «Числовая окружность»</a:t>
            </a:r>
            <a:endParaRPr lang="ru-RU" sz="3200" dirty="0"/>
          </a:p>
        </p:txBody>
      </p:sp>
      <p:sp>
        <p:nvSpPr>
          <p:cNvPr id="11267" name="Содержимое 11"/>
          <p:cNvSpPr>
            <a:spLocks noGrp="1"/>
          </p:cNvSpPr>
          <p:nvPr>
            <p:ph idx="1"/>
          </p:nvPr>
        </p:nvSpPr>
        <p:spPr>
          <a:xfrm>
            <a:off x="714375" y="1643063"/>
            <a:ext cx="3743325" cy="4572000"/>
          </a:xfrm>
        </p:spPr>
        <p:txBody>
          <a:bodyPr/>
          <a:lstStyle/>
          <a:p>
            <a:pPr algn="ctr" eaLnBrk="1" hangingPunct="1">
              <a:lnSpc>
                <a:spcPct val="115000"/>
              </a:lnSpc>
              <a:spcAft>
                <a:spcPts val="1000"/>
              </a:spcAft>
              <a:buFont typeface="Wingdings" pitchFamily="2" charset="2"/>
              <a:buNone/>
            </a:pPr>
            <a:r>
              <a:rPr lang="ru-RU" sz="2400" b="1" smtClean="0">
                <a:solidFill>
                  <a:schemeClr val="tx2"/>
                </a:solidFill>
              </a:rPr>
              <a:t>№3.</a:t>
            </a:r>
            <a:r>
              <a:rPr lang="ru-RU" sz="2400" smtClean="0"/>
              <a:t> Отыскание на числовой окружности</a:t>
            </a:r>
            <a:br>
              <a:rPr lang="ru-RU" sz="2400" smtClean="0"/>
            </a:br>
            <a:r>
              <a:rPr lang="ru-RU" sz="2400" smtClean="0"/>
              <a:t>точек, соответствующих заданным числам, которые выражены не в долях числа </a:t>
            </a:r>
            <a:r>
              <a:rPr lang="el-GR" sz="2400" smtClean="0"/>
              <a:t>π</a:t>
            </a:r>
            <a:r>
              <a:rPr lang="ru-RU" sz="2400" smtClean="0"/>
              <a:t>.</a:t>
            </a:r>
            <a:endParaRPr lang="ru-RU" sz="2400" smtClean="0">
              <a:latin typeface="Calibri" pitchFamily="34" charset="0"/>
              <a:cs typeface="Times New Roman" pitchFamily="18" charset="0"/>
            </a:endParaRPr>
          </a:p>
          <a:p>
            <a:pPr algn="ctr" eaLnBrk="1" hangingPunct="1">
              <a:lnSpc>
                <a:spcPct val="115000"/>
              </a:lnSpc>
              <a:spcAft>
                <a:spcPts val="1000"/>
              </a:spcAft>
              <a:buFont typeface="Wingdings" pitchFamily="2" charset="2"/>
              <a:buNone/>
            </a:pPr>
            <a:r>
              <a:rPr lang="ru-RU" sz="2400" smtClean="0">
                <a:cs typeface="Times New Roman" pitchFamily="18" charset="0"/>
              </a:rPr>
              <a:t>Например М(1</a:t>
            </a:r>
            <a:r>
              <a:rPr lang="ru-RU" sz="2400" smtClean="0">
                <a:latin typeface="Calibri" pitchFamily="34" charset="0"/>
                <a:cs typeface="Times New Roman" pitchFamily="18" charset="0"/>
              </a:rPr>
              <a:t>), </a:t>
            </a:r>
            <a:r>
              <a:rPr lang="ru-RU" sz="2400" smtClean="0">
                <a:cs typeface="Times New Roman" pitchFamily="18" charset="0"/>
              </a:rPr>
              <a:t>М(-4</a:t>
            </a:r>
            <a:r>
              <a:rPr lang="ru-RU" sz="2400" smtClean="0">
                <a:latin typeface="Calibri" pitchFamily="34" charset="0"/>
                <a:cs typeface="Times New Roman" pitchFamily="18" charset="0"/>
              </a:rPr>
              <a:t>) </a:t>
            </a:r>
          </a:p>
          <a:p>
            <a:pPr algn="ctr" eaLnBrk="1" hangingPunct="1">
              <a:lnSpc>
                <a:spcPct val="115000"/>
              </a:lnSpc>
              <a:spcAft>
                <a:spcPts val="1000"/>
              </a:spcAft>
              <a:buFont typeface="Wingdings" pitchFamily="2" charset="2"/>
              <a:buNone/>
            </a:pPr>
            <a:r>
              <a:rPr lang="ru-RU" sz="2400" smtClean="0"/>
              <a:t>(«плохие» точки и числа)</a:t>
            </a:r>
          </a:p>
        </p:txBody>
      </p:sp>
      <p:sp>
        <p:nvSpPr>
          <p:cNvPr id="1126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pic>
        <p:nvPicPr>
          <p:cNvPr id="1126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1524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Rectangle 3"/>
          <p:cNvSpPr>
            <a:spLocks noChangeArrowheads="1"/>
          </p:cNvSpPr>
          <p:nvPr/>
        </p:nvSpPr>
        <p:spPr bwMode="auto">
          <a:xfrm>
            <a:off x="0" y="1019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127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pic>
        <p:nvPicPr>
          <p:cNvPr id="11272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1524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3" name="Rectangle 6"/>
          <p:cNvSpPr>
            <a:spLocks noChangeArrowheads="1"/>
          </p:cNvSpPr>
          <p:nvPr/>
        </p:nvSpPr>
        <p:spPr bwMode="auto">
          <a:xfrm>
            <a:off x="0" y="1019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127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1275" name="Rectangle 9"/>
          <p:cNvSpPr>
            <a:spLocks noChangeArrowheads="1"/>
          </p:cNvSpPr>
          <p:nvPr/>
        </p:nvSpPr>
        <p:spPr bwMode="auto">
          <a:xfrm>
            <a:off x="0" y="1019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1276" name="Рисунок 12" descr="C:\Documents and Settings\User\Мои документы\Мои рисунки\числовая окружность\числовая окружность 019.jpg"/>
          <p:cNvPicPr>
            <a:picLocks noChangeAspect="1" noChangeArrowheads="1"/>
          </p:cNvPicPr>
          <p:nvPr/>
        </p:nvPicPr>
        <p:blipFill>
          <a:blip r:embed="rId3"/>
          <a:srcRect l="17406" t="7780" r="11681"/>
          <a:stretch>
            <a:fillRect/>
          </a:stretch>
        </p:blipFill>
        <p:spPr bwMode="auto">
          <a:xfrm>
            <a:off x="5000625" y="2214563"/>
            <a:ext cx="3643313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Овал 12"/>
          <p:cNvSpPr>
            <a:spLocks noChangeArrowheads="1"/>
          </p:cNvSpPr>
          <p:nvPr/>
        </p:nvSpPr>
        <p:spPr bwMode="auto">
          <a:xfrm>
            <a:off x="7643813" y="2857500"/>
            <a:ext cx="142875" cy="142875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algn="r"/>
            <a:endParaRPr lang="ru-RU" sz="1400">
              <a:latin typeface="Times New Roman" pitchFamily="18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7643813" y="2571750"/>
            <a:ext cx="312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5" name="Овал 14"/>
          <p:cNvSpPr>
            <a:spLocks noChangeArrowheads="1"/>
          </p:cNvSpPr>
          <p:nvPr/>
        </p:nvSpPr>
        <p:spPr bwMode="auto">
          <a:xfrm>
            <a:off x="5643563" y="3071813"/>
            <a:ext cx="142875" cy="142875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algn="r"/>
            <a:endParaRPr lang="ru-RU" sz="1400">
              <a:latin typeface="Times New Roman" pitchFamily="18" charset="0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5715000" y="3071813"/>
            <a:ext cx="3905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0000"/>
                </a:solidFill>
              </a:rPr>
              <a:t>-4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build="p"/>
      <p:bldP spid="15" grpId="0" animBg="1"/>
      <p:bldP spid="1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dirty="0" smtClean="0"/>
              <a:t>Дидактические задачи к модели «Числовая окружность»</a:t>
            </a:r>
            <a:endParaRPr lang="ru-RU" sz="3600" dirty="0"/>
          </a:p>
        </p:txBody>
      </p:sp>
      <p:sp>
        <p:nvSpPr>
          <p:cNvPr id="12291" name="Содержимое 11"/>
          <p:cNvSpPr>
            <a:spLocks noGrp="1"/>
          </p:cNvSpPr>
          <p:nvPr>
            <p:ph idx="1"/>
          </p:nvPr>
        </p:nvSpPr>
        <p:spPr>
          <a:xfrm>
            <a:off x="685800" y="1981200"/>
            <a:ext cx="3886200" cy="4376738"/>
          </a:xfrm>
        </p:spPr>
        <p:txBody>
          <a:bodyPr/>
          <a:lstStyle/>
          <a:p>
            <a:pPr algn="ctr" eaLnBrk="1" hangingPunct="1">
              <a:lnSpc>
                <a:spcPct val="115000"/>
              </a:lnSpc>
              <a:spcAft>
                <a:spcPts val="1000"/>
              </a:spcAft>
              <a:buFont typeface="Wingdings" pitchFamily="2" charset="2"/>
              <a:buNone/>
            </a:pPr>
            <a:r>
              <a:rPr lang="ru-RU" sz="2400" b="1" smtClean="0">
                <a:solidFill>
                  <a:schemeClr val="tx2"/>
                </a:solidFill>
              </a:rPr>
              <a:t>№4.</a:t>
            </a:r>
            <a:r>
              <a:rPr lang="ru-RU" sz="2400" smtClean="0"/>
              <a:t> Запись чисел, соответствующих данной  «хорошей» точке числовой окружности</a:t>
            </a:r>
          </a:p>
          <a:p>
            <a:pPr algn="ctr" eaLnBrk="1" hangingPunct="1">
              <a:lnSpc>
                <a:spcPct val="115000"/>
              </a:lnSpc>
              <a:spcAft>
                <a:spcPts val="1000"/>
              </a:spcAft>
              <a:buFont typeface="Wingdings" pitchFamily="2" charset="2"/>
              <a:buNone/>
            </a:pPr>
            <a:r>
              <a:rPr lang="ru-RU" sz="2400" smtClean="0"/>
              <a:t>Например: «хорошая» точка-середина первой четверти и ей соответствуют все числа вида </a:t>
            </a:r>
            <a:r>
              <a:rPr lang="ru-RU" sz="2400" smtClean="0">
                <a:latin typeface="Calibri" pitchFamily="34" charset="0"/>
                <a:cs typeface="Times New Roman" pitchFamily="18" charset="0"/>
              </a:rPr>
              <a:t>π/4 +2</a:t>
            </a:r>
            <a:r>
              <a:rPr lang="el-GR" sz="2400" smtClean="0"/>
              <a:t>π</a:t>
            </a:r>
            <a:r>
              <a:rPr lang="en-US" sz="2400" smtClean="0"/>
              <a:t>n, n</a:t>
            </a:r>
            <a:r>
              <a:rPr lang="ru-RU" sz="2400" smtClean="0"/>
              <a:t> </a:t>
            </a:r>
            <a:r>
              <a:rPr lang="el-GR" sz="2400" smtClean="0"/>
              <a:t>є </a:t>
            </a:r>
            <a:r>
              <a:rPr lang="en-US" sz="2400" smtClean="0"/>
              <a:t>Z</a:t>
            </a:r>
            <a:endParaRPr lang="ru-RU" sz="2400" smtClean="0"/>
          </a:p>
        </p:txBody>
      </p:sp>
      <p:sp>
        <p:nvSpPr>
          <p:cNvPr id="1229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pic>
        <p:nvPicPr>
          <p:cNvPr id="1229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1524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Rectangle 3"/>
          <p:cNvSpPr>
            <a:spLocks noChangeArrowheads="1"/>
          </p:cNvSpPr>
          <p:nvPr/>
        </p:nvSpPr>
        <p:spPr bwMode="auto">
          <a:xfrm>
            <a:off x="0" y="1019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229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pic>
        <p:nvPicPr>
          <p:cNvPr id="12296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1524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7" name="Rectangle 6"/>
          <p:cNvSpPr>
            <a:spLocks noChangeArrowheads="1"/>
          </p:cNvSpPr>
          <p:nvPr/>
        </p:nvSpPr>
        <p:spPr bwMode="auto">
          <a:xfrm>
            <a:off x="0" y="1019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229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2299" name="Rectangle 9"/>
          <p:cNvSpPr>
            <a:spLocks noChangeArrowheads="1"/>
          </p:cNvSpPr>
          <p:nvPr/>
        </p:nvSpPr>
        <p:spPr bwMode="auto">
          <a:xfrm>
            <a:off x="0" y="1019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230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2301" name="Rectangle 3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2302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2303" name="Rectangle 6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230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2305" name="Rectangle 9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2306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2307" name="Rectangle 12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2308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2309" name="Rectangle 15"/>
          <p:cNvSpPr>
            <a:spLocks noChangeArrowheads="1"/>
          </p:cNvSpPr>
          <p:nvPr/>
        </p:nvSpPr>
        <p:spPr bwMode="auto">
          <a:xfrm>
            <a:off x="0" y="785813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2310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2311" name="Rectangle 18"/>
          <p:cNvSpPr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2312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pic>
        <p:nvPicPr>
          <p:cNvPr id="12313" name="Picture 1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1714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14" name="Rectangle 21"/>
          <p:cNvSpPr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2315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pic>
        <p:nvPicPr>
          <p:cNvPr id="12316" name="Picture 2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1714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17" name="Rectangle 24"/>
          <p:cNvSpPr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2318" name="Рисунок 29" descr="C:\Documents and Settings\User\Мои документы\Мои рисунки\числовая окружность\числовая окружность 019.jpg"/>
          <p:cNvPicPr>
            <a:picLocks noChangeAspect="1" noChangeArrowheads="1"/>
          </p:cNvPicPr>
          <p:nvPr/>
        </p:nvPicPr>
        <p:blipFill>
          <a:blip r:embed="rId4"/>
          <a:srcRect l="17406" t="7780" r="11681"/>
          <a:stretch>
            <a:fillRect/>
          </a:stretch>
        </p:blipFill>
        <p:spPr bwMode="auto">
          <a:xfrm>
            <a:off x="5143500" y="2286000"/>
            <a:ext cx="3286125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Овал 31"/>
          <p:cNvSpPr>
            <a:spLocks noChangeArrowheads="1"/>
          </p:cNvSpPr>
          <p:nvPr/>
        </p:nvSpPr>
        <p:spPr bwMode="auto">
          <a:xfrm>
            <a:off x="7643813" y="3000375"/>
            <a:ext cx="142875" cy="142875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algn="r"/>
            <a:endParaRPr lang="ru-RU" sz="1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714375" y="214313"/>
            <a:ext cx="7772400" cy="100012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>Дидактические задачи к модели</a:t>
            </a:r>
            <a:br>
              <a:rPr lang="ru-RU" sz="2800" dirty="0" smtClean="0"/>
            </a:br>
            <a:r>
              <a:rPr lang="ru-RU" sz="2800" dirty="0" smtClean="0"/>
              <a:t> «Числовая окружность»</a:t>
            </a:r>
            <a:endParaRPr lang="ru-RU" sz="2800" dirty="0"/>
          </a:p>
        </p:txBody>
      </p:sp>
      <p:sp>
        <p:nvSpPr>
          <p:cNvPr id="13315" name="Содержимое 11"/>
          <p:cNvSpPr>
            <a:spLocks noGrp="1"/>
          </p:cNvSpPr>
          <p:nvPr>
            <p:ph idx="1"/>
          </p:nvPr>
        </p:nvSpPr>
        <p:spPr>
          <a:xfrm>
            <a:off x="285750" y="1214438"/>
            <a:ext cx="5286375" cy="5429250"/>
          </a:xfrm>
        </p:spPr>
        <p:txBody>
          <a:bodyPr/>
          <a:lstStyle/>
          <a:p>
            <a:pPr algn="ctr" eaLnBrk="1" hangingPunct="1">
              <a:lnSpc>
                <a:spcPct val="115000"/>
              </a:lnSpc>
              <a:spcAft>
                <a:spcPts val="1000"/>
              </a:spcAft>
              <a:buFont typeface="Wingdings" pitchFamily="2" charset="2"/>
              <a:buNone/>
            </a:pPr>
            <a:r>
              <a:rPr lang="ru-RU" sz="2000" smtClean="0">
                <a:solidFill>
                  <a:schemeClr val="tx2"/>
                </a:solidFill>
              </a:rPr>
              <a:t>№5.</a:t>
            </a:r>
            <a:r>
              <a:rPr lang="ru-RU" sz="2000" smtClean="0"/>
              <a:t> Составление аналитических записей (двойных неравенств) для дуг числовой окружности.</a:t>
            </a:r>
          </a:p>
          <a:p>
            <a:pPr eaLnBrk="1" hangingPunct="1">
              <a:lnSpc>
                <a:spcPct val="115000"/>
              </a:lnSpc>
              <a:spcAft>
                <a:spcPts val="1000"/>
              </a:spcAft>
              <a:buFont typeface="Wingdings" pitchFamily="2" charset="2"/>
              <a:buNone/>
            </a:pPr>
            <a:r>
              <a:rPr lang="ru-RU" sz="2000" smtClean="0"/>
              <a:t>Открытая дуга М Р:  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π/6 +2</a:t>
            </a:r>
            <a:r>
              <a:rPr lang="el-GR" sz="2000" smtClean="0"/>
              <a:t>π</a:t>
            </a:r>
            <a:r>
              <a:rPr lang="en-US" sz="2000" smtClean="0"/>
              <a:t>n</a:t>
            </a:r>
            <a:r>
              <a:rPr lang="ru-RU" sz="2000" smtClean="0"/>
              <a:t> &lt; </a:t>
            </a:r>
            <a:r>
              <a:rPr lang="en-US" sz="2000" smtClean="0"/>
              <a:t>t</a:t>
            </a:r>
            <a:r>
              <a:rPr lang="ru-RU" sz="2000" smtClean="0"/>
              <a:t> &lt; 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2π/3 +2</a:t>
            </a:r>
            <a:r>
              <a:rPr lang="el-GR" sz="2000" smtClean="0"/>
              <a:t>π</a:t>
            </a:r>
            <a:r>
              <a:rPr lang="en-US" sz="2000" smtClean="0"/>
              <a:t>n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,</a:t>
            </a:r>
            <a:r>
              <a:rPr lang="en-US" sz="2000" smtClean="0"/>
              <a:t> </a:t>
            </a:r>
            <a:endParaRPr lang="ru-RU" sz="2000" smtClean="0"/>
          </a:p>
          <a:p>
            <a:pPr algn="ctr" eaLnBrk="1" hangingPunct="1">
              <a:lnSpc>
                <a:spcPct val="115000"/>
              </a:lnSpc>
              <a:spcAft>
                <a:spcPts val="1000"/>
              </a:spcAft>
              <a:buFont typeface="Wingdings" pitchFamily="2" charset="2"/>
              <a:buNone/>
            </a:pPr>
            <a:r>
              <a:rPr lang="ru-RU" sz="2000" smtClean="0"/>
              <a:t>Открытая дуга РМ : -4 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π/3 +2</a:t>
            </a:r>
            <a:r>
              <a:rPr lang="el-GR" sz="2000" smtClean="0"/>
              <a:t>π</a:t>
            </a:r>
            <a:r>
              <a:rPr lang="en-US" sz="2000" smtClean="0"/>
              <a:t>n</a:t>
            </a:r>
            <a:r>
              <a:rPr lang="ru-RU" sz="2000" smtClean="0"/>
              <a:t> &lt; </a:t>
            </a:r>
            <a:r>
              <a:rPr lang="en-US" sz="2000" smtClean="0"/>
              <a:t>t</a:t>
            </a:r>
            <a:r>
              <a:rPr lang="ru-RU" sz="2000" smtClean="0"/>
              <a:t> &lt; 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π/6 +2</a:t>
            </a:r>
            <a:r>
              <a:rPr lang="el-GR" sz="2000" smtClean="0"/>
              <a:t>π</a:t>
            </a:r>
            <a:r>
              <a:rPr lang="en-US" sz="2000" smtClean="0"/>
              <a:t>n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,</a:t>
            </a:r>
            <a:r>
              <a:rPr lang="en-US" sz="2000" smtClean="0"/>
              <a:t> n</a:t>
            </a:r>
            <a:r>
              <a:rPr lang="ru-RU" sz="2000" smtClean="0"/>
              <a:t> </a:t>
            </a:r>
            <a:r>
              <a:rPr lang="el-GR" sz="2000" smtClean="0"/>
              <a:t>є </a:t>
            </a:r>
            <a:r>
              <a:rPr lang="en-US" sz="2000" smtClean="0"/>
              <a:t>Z</a:t>
            </a:r>
            <a:endParaRPr lang="ru-RU" sz="2000" smtClean="0"/>
          </a:p>
          <a:p>
            <a:pPr algn="ctr" eaLnBrk="1" hangingPunct="1">
              <a:lnSpc>
                <a:spcPct val="115000"/>
              </a:lnSpc>
              <a:spcAft>
                <a:spcPts val="1000"/>
              </a:spcAft>
              <a:buFont typeface="Wingdings" pitchFamily="2" charset="2"/>
              <a:buNone/>
            </a:pPr>
            <a:r>
              <a:rPr lang="ru-RU" sz="2000" smtClean="0">
                <a:solidFill>
                  <a:schemeClr val="tx2"/>
                </a:solidFill>
              </a:rPr>
              <a:t>№6. </a:t>
            </a:r>
            <a:r>
              <a:rPr lang="ru-RU" sz="2000" smtClean="0"/>
              <a:t>От данной аналитической записи дуги (двойного неравенства) перейти к ее геометрическому изображению.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 </a:t>
            </a:r>
          </a:p>
          <a:p>
            <a:pPr algn="ctr" eaLnBrk="1" hangingPunct="1">
              <a:lnSpc>
                <a:spcPct val="115000"/>
              </a:lnSpc>
              <a:spcAft>
                <a:spcPts val="1000"/>
              </a:spcAft>
              <a:buFont typeface="Wingdings" pitchFamily="2" charset="2"/>
              <a:buNone/>
            </a:pPr>
            <a:r>
              <a:rPr lang="ru-RU" sz="2000" smtClean="0">
                <a:latin typeface="Calibri" pitchFamily="34" charset="0"/>
                <a:cs typeface="Times New Roman" pitchFamily="18" charset="0"/>
              </a:rPr>
              <a:t>2π/3 +2</a:t>
            </a:r>
            <a:r>
              <a:rPr lang="el-GR" sz="2000" smtClean="0"/>
              <a:t>π</a:t>
            </a:r>
            <a:r>
              <a:rPr lang="en-US" sz="2000" smtClean="0"/>
              <a:t>n</a:t>
            </a:r>
            <a:r>
              <a:rPr lang="ru-RU" sz="2000" smtClean="0"/>
              <a:t> &lt; </a:t>
            </a:r>
            <a:r>
              <a:rPr lang="en-US" sz="2000" smtClean="0"/>
              <a:t>t</a:t>
            </a:r>
            <a:r>
              <a:rPr lang="ru-RU" sz="2000" smtClean="0"/>
              <a:t> &lt; 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4π/3 +2</a:t>
            </a:r>
            <a:r>
              <a:rPr lang="el-GR" sz="2000" smtClean="0"/>
              <a:t>π</a:t>
            </a:r>
            <a:r>
              <a:rPr lang="en-US" sz="2000" smtClean="0"/>
              <a:t>n</a:t>
            </a:r>
            <a:r>
              <a:rPr lang="ru-RU" sz="2000" smtClean="0">
                <a:latin typeface="Calibri" pitchFamily="34" charset="0"/>
                <a:cs typeface="Times New Roman" pitchFamily="18" charset="0"/>
              </a:rPr>
              <a:t>,</a:t>
            </a:r>
            <a:r>
              <a:rPr lang="en-US" sz="2000" smtClean="0"/>
              <a:t> n</a:t>
            </a:r>
            <a:r>
              <a:rPr lang="ru-RU" sz="2000" smtClean="0"/>
              <a:t> </a:t>
            </a:r>
            <a:r>
              <a:rPr lang="el-GR" sz="2000" smtClean="0"/>
              <a:t>є </a:t>
            </a:r>
            <a:r>
              <a:rPr lang="en-US" sz="2000" smtClean="0"/>
              <a:t>Z</a:t>
            </a:r>
            <a:r>
              <a:rPr lang="ru-RU" sz="2000" smtClean="0"/>
              <a:t> – открытая дуга РК</a:t>
            </a:r>
          </a:p>
          <a:p>
            <a:pPr algn="ctr" eaLnBrk="1" hangingPunct="1">
              <a:lnSpc>
                <a:spcPct val="115000"/>
              </a:lnSpc>
              <a:spcAft>
                <a:spcPts val="1000"/>
              </a:spcAft>
              <a:buFont typeface="Wingdings" pitchFamily="2" charset="2"/>
              <a:buNone/>
            </a:pPr>
            <a:endParaRPr lang="ru-RU" sz="2000" smtClean="0"/>
          </a:p>
        </p:txBody>
      </p:sp>
      <p:sp>
        <p:nvSpPr>
          <p:cNvPr id="1331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pic>
        <p:nvPicPr>
          <p:cNvPr id="1331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1524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Rectangle 3"/>
          <p:cNvSpPr>
            <a:spLocks noChangeArrowheads="1"/>
          </p:cNvSpPr>
          <p:nvPr/>
        </p:nvSpPr>
        <p:spPr bwMode="auto">
          <a:xfrm>
            <a:off x="0" y="1019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31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pic>
        <p:nvPicPr>
          <p:cNvPr id="13320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1524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1" name="Rectangle 6"/>
          <p:cNvSpPr>
            <a:spLocks noChangeArrowheads="1"/>
          </p:cNvSpPr>
          <p:nvPr/>
        </p:nvSpPr>
        <p:spPr bwMode="auto">
          <a:xfrm>
            <a:off x="0" y="1019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32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3323" name="Rectangle 9"/>
          <p:cNvSpPr>
            <a:spLocks noChangeArrowheads="1"/>
          </p:cNvSpPr>
          <p:nvPr/>
        </p:nvSpPr>
        <p:spPr bwMode="auto">
          <a:xfrm>
            <a:off x="0" y="1019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32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3325" name="Rectangle 3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326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3327" name="Rectangle 6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32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3329" name="Rectangle 9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330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3331" name="Rectangle 12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332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3333" name="Rectangle 15"/>
          <p:cNvSpPr>
            <a:spLocks noChangeArrowheads="1"/>
          </p:cNvSpPr>
          <p:nvPr/>
        </p:nvSpPr>
        <p:spPr bwMode="auto">
          <a:xfrm>
            <a:off x="0" y="785813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334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3335" name="Rectangle 18"/>
          <p:cNvSpPr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336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pic>
        <p:nvPicPr>
          <p:cNvPr id="13337" name="Picture 1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1714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38" name="Rectangle 21"/>
          <p:cNvSpPr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339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pic>
        <p:nvPicPr>
          <p:cNvPr id="13340" name="Picture 2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1714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41" name="Rectangle 24"/>
          <p:cNvSpPr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3342" name="Рисунок 29" descr="C:\Documents and Settings\User\Мои документы\Мои рисунки\числовая окружность\числовая окружность 019.jpg"/>
          <p:cNvPicPr>
            <a:picLocks noChangeAspect="1" noChangeArrowheads="1"/>
          </p:cNvPicPr>
          <p:nvPr/>
        </p:nvPicPr>
        <p:blipFill>
          <a:blip r:embed="rId4"/>
          <a:srcRect l="17406" t="7780" r="11681"/>
          <a:stretch>
            <a:fillRect/>
          </a:stretch>
        </p:blipFill>
        <p:spPr bwMode="auto">
          <a:xfrm>
            <a:off x="5719763" y="2000250"/>
            <a:ext cx="3059112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Box 31"/>
          <p:cNvSpPr txBox="1"/>
          <p:nvPr/>
        </p:nvSpPr>
        <p:spPr>
          <a:xfrm>
            <a:off x="6643688" y="2428875"/>
            <a:ext cx="33813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Р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7929563" y="2857500"/>
            <a:ext cx="37782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М</a:t>
            </a:r>
          </a:p>
        </p:txBody>
      </p:sp>
      <p:sp>
        <p:nvSpPr>
          <p:cNvPr id="13345" name="TextBox 33"/>
          <p:cNvSpPr txBox="1">
            <a:spLocks noChangeArrowheads="1"/>
          </p:cNvSpPr>
          <p:nvPr/>
        </p:nvSpPr>
        <p:spPr bwMode="auto">
          <a:xfrm>
            <a:off x="6643688" y="4214813"/>
            <a:ext cx="3190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bg2"/>
                </a:solidFill>
              </a:rPr>
              <a:t>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3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/>
      <p:bldP spid="33" grpId="0" build="p"/>
      <p:bldP spid="1334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714375" y="428625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>Дидактические задачи к модели «Числовая окружность на координатной плоскости»</a:t>
            </a:r>
            <a:endParaRPr lang="ru-RU" sz="2800" dirty="0"/>
          </a:p>
        </p:txBody>
      </p:sp>
      <p:sp>
        <p:nvSpPr>
          <p:cNvPr id="14339" name="Содержимое 11"/>
          <p:cNvSpPr>
            <a:spLocks noGrp="1"/>
          </p:cNvSpPr>
          <p:nvPr>
            <p:ph idx="1"/>
          </p:nvPr>
        </p:nvSpPr>
        <p:spPr>
          <a:xfrm>
            <a:off x="357188" y="1981200"/>
            <a:ext cx="4214812" cy="4376738"/>
          </a:xfrm>
        </p:spPr>
        <p:txBody>
          <a:bodyPr/>
          <a:lstStyle/>
          <a:p>
            <a:pPr eaLnBrk="1" hangingPunct="1">
              <a:lnSpc>
                <a:spcPct val="115000"/>
              </a:lnSpc>
              <a:spcAft>
                <a:spcPts val="1000"/>
              </a:spcAft>
              <a:buFont typeface="Wingdings" pitchFamily="2" charset="2"/>
              <a:buNone/>
            </a:pPr>
            <a:r>
              <a:rPr lang="ru-RU" sz="2400" b="1" smtClean="0">
                <a:solidFill>
                  <a:schemeClr val="tx2"/>
                </a:solidFill>
              </a:rPr>
              <a:t>№1.</a:t>
            </a:r>
            <a:r>
              <a:rPr lang="ru-RU" sz="2400" smtClean="0"/>
              <a:t> Отыскание координат «хороших» точек числовой окружности.</a:t>
            </a:r>
          </a:p>
          <a:p>
            <a:pPr algn="ctr" eaLnBrk="1" hangingPunct="1">
              <a:lnSpc>
                <a:spcPct val="115000"/>
              </a:lnSpc>
              <a:spcAft>
                <a:spcPts val="1000"/>
              </a:spcAft>
              <a:buFont typeface="Wingdings" pitchFamily="2" charset="2"/>
              <a:buNone/>
            </a:pPr>
            <a:r>
              <a:rPr lang="ru-RU" sz="2400" smtClean="0"/>
              <a:t>Переход от записи М(</a:t>
            </a:r>
            <a:r>
              <a:rPr lang="en-US" sz="2400" smtClean="0"/>
              <a:t>t) </a:t>
            </a:r>
            <a:r>
              <a:rPr lang="ru-RU" sz="2400" smtClean="0"/>
              <a:t>к записи М(х; у).</a:t>
            </a:r>
          </a:p>
          <a:p>
            <a:pPr algn="ctr" eaLnBrk="1" hangingPunct="1">
              <a:lnSpc>
                <a:spcPct val="115000"/>
              </a:lnSpc>
              <a:spcAft>
                <a:spcPts val="1000"/>
              </a:spcAft>
              <a:buFont typeface="Wingdings" pitchFamily="2" charset="2"/>
              <a:buNone/>
            </a:pPr>
            <a:r>
              <a:rPr lang="ru-RU" sz="2400" smtClean="0"/>
              <a:t>Например,</a:t>
            </a:r>
          </a:p>
          <a:p>
            <a:pPr algn="ctr" eaLnBrk="1" hangingPunct="1">
              <a:lnSpc>
                <a:spcPct val="115000"/>
              </a:lnSpc>
              <a:spcAft>
                <a:spcPts val="1000"/>
              </a:spcAft>
              <a:buFont typeface="Wingdings" pitchFamily="2" charset="2"/>
              <a:buNone/>
            </a:pPr>
            <a:r>
              <a:rPr lang="ru-RU" sz="2400" smtClean="0"/>
              <a:t>М(</a:t>
            </a:r>
            <a:r>
              <a:rPr lang="ru-RU" sz="2400" smtClean="0">
                <a:latin typeface="Calibri" pitchFamily="34" charset="0"/>
                <a:cs typeface="Times New Roman" pitchFamily="18" charset="0"/>
              </a:rPr>
              <a:t>π/2</a:t>
            </a:r>
            <a:r>
              <a:rPr lang="en-US" sz="2400" smtClean="0"/>
              <a:t>)</a:t>
            </a:r>
            <a:r>
              <a:rPr lang="ru-RU" sz="2400" smtClean="0"/>
              <a:t>=М(0;1)</a:t>
            </a:r>
          </a:p>
          <a:p>
            <a:pPr algn="ctr" eaLnBrk="1" hangingPunct="1">
              <a:lnSpc>
                <a:spcPct val="115000"/>
              </a:lnSpc>
              <a:spcAft>
                <a:spcPts val="1000"/>
              </a:spcAft>
              <a:buFont typeface="Wingdings" pitchFamily="2" charset="2"/>
              <a:buNone/>
            </a:pPr>
            <a:r>
              <a:rPr lang="ru-RU" sz="2400" smtClean="0"/>
              <a:t> М(</a:t>
            </a:r>
            <a:r>
              <a:rPr lang="ru-RU" sz="2400" smtClean="0">
                <a:latin typeface="Calibri" pitchFamily="34" charset="0"/>
                <a:cs typeface="Times New Roman" pitchFamily="18" charset="0"/>
              </a:rPr>
              <a:t>π/6</a:t>
            </a:r>
            <a:r>
              <a:rPr lang="en-US" sz="2400" smtClean="0"/>
              <a:t>)</a:t>
            </a:r>
            <a:r>
              <a:rPr lang="ru-RU" sz="2400" smtClean="0"/>
              <a:t>=М(√3/2;1/2)</a:t>
            </a:r>
          </a:p>
        </p:txBody>
      </p:sp>
      <p:sp>
        <p:nvSpPr>
          <p:cNvPr id="1434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pic>
        <p:nvPicPr>
          <p:cNvPr id="14341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1524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Rectangle 3"/>
          <p:cNvSpPr>
            <a:spLocks noChangeArrowheads="1"/>
          </p:cNvSpPr>
          <p:nvPr/>
        </p:nvSpPr>
        <p:spPr bwMode="auto">
          <a:xfrm>
            <a:off x="0" y="1019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34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pic>
        <p:nvPicPr>
          <p:cNvPr id="14344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1524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5" name="Rectangle 6"/>
          <p:cNvSpPr>
            <a:spLocks noChangeArrowheads="1"/>
          </p:cNvSpPr>
          <p:nvPr/>
        </p:nvSpPr>
        <p:spPr bwMode="auto">
          <a:xfrm>
            <a:off x="0" y="1019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34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4347" name="Rectangle 9"/>
          <p:cNvSpPr>
            <a:spLocks noChangeArrowheads="1"/>
          </p:cNvSpPr>
          <p:nvPr/>
        </p:nvSpPr>
        <p:spPr bwMode="auto">
          <a:xfrm>
            <a:off x="0" y="1019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34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4349" name="Rectangle 3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350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4351" name="Rectangle 6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35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4353" name="Rectangle 9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354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4355" name="Rectangle 12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356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4357" name="Rectangle 15"/>
          <p:cNvSpPr>
            <a:spLocks noChangeArrowheads="1"/>
          </p:cNvSpPr>
          <p:nvPr/>
        </p:nvSpPr>
        <p:spPr bwMode="auto">
          <a:xfrm>
            <a:off x="0" y="785813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358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4359" name="Rectangle 18"/>
          <p:cNvSpPr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360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pic>
        <p:nvPicPr>
          <p:cNvPr id="14361" name="Picture 1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1714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62" name="Rectangle 21"/>
          <p:cNvSpPr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363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pic>
        <p:nvPicPr>
          <p:cNvPr id="14364" name="Picture 2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1714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65" name="Rectangle 24"/>
          <p:cNvSpPr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366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4367" name="Rectangle 6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36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pic>
        <p:nvPicPr>
          <p:cNvPr id="14369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2762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70" name="Rectangle 9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4371" name="Рисунок 34" descr="C:\Documents and Settings\User\Мои документы\Мои рисунки\числовая окружность\числовая окружность 013.jpg"/>
          <p:cNvPicPr>
            <a:picLocks noChangeAspect="1" noChangeArrowheads="1"/>
          </p:cNvPicPr>
          <p:nvPr/>
        </p:nvPicPr>
        <p:blipFill>
          <a:blip r:embed="rId5"/>
          <a:srcRect l="17961" t="5339" r="8900" b="6035"/>
          <a:stretch>
            <a:fillRect/>
          </a:stretch>
        </p:blipFill>
        <p:spPr bwMode="auto">
          <a:xfrm>
            <a:off x="4500563" y="2357438"/>
            <a:ext cx="3929062" cy="344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5429250" y="3214688"/>
            <a:ext cx="8588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FF00"/>
                </a:solidFill>
              </a:rPr>
              <a:t>М(</a:t>
            </a:r>
            <a:r>
              <a:rPr lang="ru-RU">
                <a:solidFill>
                  <a:srgbClr val="FFFF00"/>
                </a:solidFill>
                <a:latin typeface="Calibri" pitchFamily="34" charset="0"/>
                <a:cs typeface="Times New Roman" pitchFamily="18" charset="0"/>
              </a:rPr>
              <a:t>π/2)</a:t>
            </a:r>
            <a:endParaRPr lang="ru-RU">
              <a:solidFill>
                <a:srgbClr val="FFFF00"/>
              </a:solidFill>
            </a:endParaRP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6643688" y="3214688"/>
            <a:ext cx="8588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FF00"/>
                </a:solidFill>
              </a:rPr>
              <a:t>М(</a:t>
            </a:r>
            <a:r>
              <a:rPr lang="ru-RU">
                <a:solidFill>
                  <a:srgbClr val="FFFF00"/>
                </a:solidFill>
                <a:latin typeface="Calibri" pitchFamily="34" charset="0"/>
                <a:cs typeface="Times New Roman" pitchFamily="18" charset="0"/>
              </a:rPr>
              <a:t>0;1)</a:t>
            </a:r>
            <a:endParaRPr lang="ru-RU">
              <a:solidFill>
                <a:srgbClr val="FFFF00"/>
              </a:solidFill>
            </a:endParaRPr>
          </a:p>
        </p:txBody>
      </p:sp>
      <p:sp>
        <p:nvSpPr>
          <p:cNvPr id="38" name="Овал 37"/>
          <p:cNvSpPr>
            <a:spLocks noChangeArrowheads="1"/>
          </p:cNvSpPr>
          <p:nvPr/>
        </p:nvSpPr>
        <p:spPr bwMode="auto">
          <a:xfrm>
            <a:off x="6286500" y="3643313"/>
            <a:ext cx="214313" cy="142875"/>
          </a:xfrm>
          <a:prstGeom prst="ellipse">
            <a:avLst/>
          </a:prstGeom>
          <a:solidFill>
            <a:srgbClr val="FFFF00"/>
          </a:solidFill>
          <a:ln w="9525" algn="ctr">
            <a:solidFill>
              <a:srgbClr val="FFFF00"/>
            </a:solidFill>
            <a:round/>
            <a:headEnd/>
            <a:tailEnd/>
          </a:ln>
        </p:spPr>
        <p:txBody>
          <a:bodyPr wrap="none"/>
          <a:lstStyle/>
          <a:p>
            <a:pPr algn="r"/>
            <a:endParaRPr lang="ru-RU" sz="1400">
              <a:latin typeface="Times New Roman" pitchFamily="18" charset="0"/>
            </a:endParaRPr>
          </a:p>
        </p:txBody>
      </p:sp>
      <p:sp>
        <p:nvSpPr>
          <p:cNvPr id="39" name="Овал 38"/>
          <p:cNvSpPr>
            <a:spLocks noChangeArrowheads="1"/>
          </p:cNvSpPr>
          <p:nvPr/>
        </p:nvSpPr>
        <p:spPr bwMode="auto">
          <a:xfrm>
            <a:off x="6929438" y="4000500"/>
            <a:ext cx="214312" cy="142875"/>
          </a:xfrm>
          <a:prstGeom prst="ellipse">
            <a:avLst/>
          </a:prstGeom>
          <a:solidFill>
            <a:srgbClr val="FFFF00"/>
          </a:solidFill>
          <a:ln w="9525" algn="ctr">
            <a:solidFill>
              <a:srgbClr val="FFFF00"/>
            </a:solidFill>
            <a:round/>
            <a:headEnd/>
            <a:tailEnd/>
          </a:ln>
        </p:spPr>
        <p:txBody>
          <a:bodyPr wrap="none"/>
          <a:lstStyle/>
          <a:p>
            <a:pPr algn="r"/>
            <a:endParaRPr lang="ru-RU" sz="1400">
              <a:latin typeface="Times New Roman" pitchFamily="18" charset="0"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7286625" y="3714750"/>
            <a:ext cx="12350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>
                <a:solidFill>
                  <a:srgbClr val="FFFF00"/>
                </a:solidFill>
              </a:rPr>
              <a:t>М(√3/2;1/2)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  <p:bldP spid="37" grpId="0" build="p"/>
      <p:bldP spid="38" grpId="0" animBg="1"/>
      <p:bldP spid="39" grpId="0" animBg="1"/>
      <p:bldP spid="4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57188" y="428625"/>
            <a:ext cx="8101012" cy="1323975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dirty="0" smtClean="0"/>
              <a:t>Дидактические задачи к модели «Числовая окружность на координатной плоскости»</a:t>
            </a:r>
            <a:endParaRPr lang="ru-RU" sz="3200" dirty="0"/>
          </a:p>
        </p:txBody>
      </p:sp>
      <p:sp>
        <p:nvSpPr>
          <p:cNvPr id="15363" name="Содержимое 11"/>
          <p:cNvSpPr>
            <a:spLocks noGrp="1"/>
          </p:cNvSpPr>
          <p:nvPr>
            <p:ph idx="1"/>
          </p:nvPr>
        </p:nvSpPr>
        <p:spPr>
          <a:xfrm>
            <a:off x="285750" y="1928813"/>
            <a:ext cx="4214813" cy="4643437"/>
          </a:xfrm>
        </p:spPr>
        <p:txBody>
          <a:bodyPr/>
          <a:lstStyle/>
          <a:p>
            <a:pPr eaLnBrk="1" hangingPunct="1">
              <a:lnSpc>
                <a:spcPct val="115000"/>
              </a:lnSpc>
              <a:spcAft>
                <a:spcPts val="1000"/>
              </a:spcAft>
              <a:buFont typeface="Wingdings" pitchFamily="2" charset="2"/>
              <a:buNone/>
            </a:pPr>
            <a:r>
              <a:rPr lang="ru-RU" sz="2400" b="1" smtClean="0">
                <a:solidFill>
                  <a:schemeClr val="tx2"/>
                </a:solidFill>
              </a:rPr>
              <a:t>№2.</a:t>
            </a:r>
            <a:r>
              <a:rPr lang="ru-RU" sz="2400" smtClean="0"/>
              <a:t> Отыскание знаков координат «плохих» точек числовой окружности.</a:t>
            </a:r>
          </a:p>
          <a:p>
            <a:pPr algn="ctr" eaLnBrk="1" hangingPunct="1">
              <a:lnSpc>
                <a:spcPct val="115000"/>
              </a:lnSpc>
              <a:spcAft>
                <a:spcPts val="1000"/>
              </a:spcAft>
              <a:buFont typeface="Wingdings" pitchFamily="2" charset="2"/>
              <a:buNone/>
            </a:pPr>
            <a:r>
              <a:rPr lang="ru-RU" sz="2400" smtClean="0"/>
              <a:t>Если М(2)= М(х ; у), </a:t>
            </a:r>
          </a:p>
          <a:p>
            <a:pPr algn="ctr" eaLnBrk="1" hangingPunct="1">
              <a:lnSpc>
                <a:spcPct val="115000"/>
              </a:lnSpc>
              <a:spcAft>
                <a:spcPts val="1000"/>
              </a:spcAft>
              <a:buFont typeface="Wingdings" pitchFamily="2" charset="2"/>
              <a:buNone/>
            </a:pPr>
            <a:r>
              <a:rPr lang="ru-RU" sz="2400" smtClean="0"/>
              <a:t>то х &lt;0, у &gt;0.</a:t>
            </a:r>
            <a:br>
              <a:rPr lang="ru-RU" sz="2400" smtClean="0"/>
            </a:br>
            <a:r>
              <a:rPr lang="ru-RU" sz="2400" smtClean="0"/>
              <a:t>Фактически  определяем знаки тригонометрических функций по четвертям числовой окружности, значит s</a:t>
            </a:r>
            <a:r>
              <a:rPr lang="en-US" sz="2400" smtClean="0"/>
              <a:t>in</a:t>
            </a:r>
            <a:r>
              <a:rPr lang="ru-RU" sz="2400" smtClean="0"/>
              <a:t> 2 &gt;0, </a:t>
            </a:r>
            <a:r>
              <a:rPr lang="en-US" sz="2400" smtClean="0"/>
              <a:t>cos</a:t>
            </a:r>
            <a:r>
              <a:rPr lang="ru-RU" sz="2400" smtClean="0"/>
              <a:t> 2 &lt;0</a:t>
            </a:r>
          </a:p>
        </p:txBody>
      </p:sp>
      <p:sp>
        <p:nvSpPr>
          <p:cNvPr id="1536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pic>
        <p:nvPicPr>
          <p:cNvPr id="1536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1524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Rectangle 3"/>
          <p:cNvSpPr>
            <a:spLocks noChangeArrowheads="1"/>
          </p:cNvSpPr>
          <p:nvPr/>
        </p:nvSpPr>
        <p:spPr bwMode="auto">
          <a:xfrm>
            <a:off x="0" y="1019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6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pic>
        <p:nvPicPr>
          <p:cNvPr id="15368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1524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9" name="Rectangle 6"/>
          <p:cNvSpPr>
            <a:spLocks noChangeArrowheads="1"/>
          </p:cNvSpPr>
          <p:nvPr/>
        </p:nvSpPr>
        <p:spPr bwMode="auto">
          <a:xfrm>
            <a:off x="0" y="1019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7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5371" name="Rectangle 9"/>
          <p:cNvSpPr>
            <a:spLocks noChangeArrowheads="1"/>
          </p:cNvSpPr>
          <p:nvPr/>
        </p:nvSpPr>
        <p:spPr bwMode="auto">
          <a:xfrm>
            <a:off x="0" y="1019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7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5373" name="Rectangle 3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74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5375" name="Rectangle 6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7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5377" name="Rectangle 9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78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5379" name="Rectangle 12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80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5381" name="Rectangle 15"/>
          <p:cNvSpPr>
            <a:spLocks noChangeArrowheads="1"/>
          </p:cNvSpPr>
          <p:nvPr/>
        </p:nvSpPr>
        <p:spPr bwMode="auto">
          <a:xfrm>
            <a:off x="0" y="785813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82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5383" name="Rectangle 18"/>
          <p:cNvSpPr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84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pic>
        <p:nvPicPr>
          <p:cNvPr id="15385" name="Picture 1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1714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86" name="Rectangle 21"/>
          <p:cNvSpPr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87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pic>
        <p:nvPicPr>
          <p:cNvPr id="15388" name="Picture 2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1714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89" name="Rectangle 24"/>
          <p:cNvSpPr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90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5391" name="Rectangle 6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9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pic>
        <p:nvPicPr>
          <p:cNvPr id="15393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2762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94" name="Rectangle 9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5395" name="Рисунок 34" descr="C:\Documents and Settings\User\Мои документы\Мои рисунки\числовая окружность\числовая окружность 013.jpg"/>
          <p:cNvPicPr>
            <a:picLocks noChangeAspect="1" noChangeArrowheads="1"/>
          </p:cNvPicPr>
          <p:nvPr/>
        </p:nvPicPr>
        <p:blipFill>
          <a:blip r:embed="rId5"/>
          <a:srcRect l="17961" t="5339" r="8900" b="6035"/>
          <a:stretch>
            <a:fillRect/>
          </a:stretch>
        </p:blipFill>
        <p:spPr bwMode="auto">
          <a:xfrm>
            <a:off x="4857750" y="2357438"/>
            <a:ext cx="3857625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6215063" y="3929063"/>
            <a:ext cx="2857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37" name="Овал 36"/>
          <p:cNvSpPr>
            <a:spLocks noChangeArrowheads="1"/>
          </p:cNvSpPr>
          <p:nvPr/>
        </p:nvSpPr>
        <p:spPr bwMode="auto">
          <a:xfrm rot="2325377">
            <a:off x="6170613" y="3829050"/>
            <a:ext cx="190500" cy="155575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algn="r"/>
            <a:endParaRPr lang="ru-RU" sz="1400">
              <a:latin typeface="Times New Roman" pitchFamily="18" charset="0"/>
            </a:endParaRPr>
          </a:p>
        </p:txBody>
      </p:sp>
      <p:cxnSp>
        <p:nvCxnSpPr>
          <p:cNvPr id="39" name="Прямая соединительная линия 38"/>
          <p:cNvCxnSpPr>
            <a:cxnSpLocks noChangeShapeType="1"/>
          </p:cNvCxnSpPr>
          <p:nvPr/>
        </p:nvCxnSpPr>
        <p:spPr bwMode="auto">
          <a:xfrm rot="5400000">
            <a:off x="6020594" y="4266406"/>
            <a:ext cx="533400" cy="1588"/>
          </a:xfrm>
          <a:prstGeom prst="line">
            <a:avLst/>
          </a:prstGeom>
          <a:noFill/>
          <a:ln w="9525" algn="ctr">
            <a:solidFill>
              <a:srgbClr val="FFFF00"/>
            </a:solidFill>
            <a:round/>
            <a:headEnd/>
            <a:tailEnd/>
          </a:ln>
        </p:spPr>
      </p:cxnSp>
      <p:cxnSp>
        <p:nvCxnSpPr>
          <p:cNvPr id="41" name="Прямая соединительная линия 40"/>
          <p:cNvCxnSpPr>
            <a:cxnSpLocks noChangeShapeType="1"/>
          </p:cNvCxnSpPr>
          <p:nvPr/>
        </p:nvCxnSpPr>
        <p:spPr bwMode="auto">
          <a:xfrm flipV="1">
            <a:off x="6286500" y="3929063"/>
            <a:ext cx="417513" cy="9525"/>
          </a:xfrm>
          <a:prstGeom prst="line">
            <a:avLst/>
          </a:prstGeom>
          <a:noFill/>
          <a:ln w="9525" algn="ctr">
            <a:solidFill>
              <a:srgbClr val="FFFF00"/>
            </a:solidFill>
            <a:round/>
            <a:headEnd/>
            <a:tailEnd/>
          </a:ln>
        </p:spPr>
      </p:cxnSp>
      <p:sp>
        <p:nvSpPr>
          <p:cNvPr id="44" name="TextBox 43"/>
          <p:cNvSpPr txBox="1">
            <a:spLocks noChangeArrowheads="1"/>
          </p:cNvSpPr>
          <p:nvPr/>
        </p:nvSpPr>
        <p:spPr bwMode="auto">
          <a:xfrm flipH="1">
            <a:off x="6715125" y="3786188"/>
            <a:ext cx="8572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solidFill>
                  <a:srgbClr val="FFFF00"/>
                </a:solidFill>
              </a:rPr>
              <a:t>у &gt;0</a:t>
            </a:r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 flipH="1">
            <a:off x="6143625" y="4500563"/>
            <a:ext cx="78581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solidFill>
                  <a:srgbClr val="FFFF00"/>
                </a:solidFill>
              </a:rPr>
              <a:t>х</a:t>
            </a:r>
            <a:r>
              <a:rPr lang="ru-RU" sz="1600"/>
              <a:t> </a:t>
            </a:r>
            <a:r>
              <a:rPr lang="ru-RU" sz="1600">
                <a:solidFill>
                  <a:srgbClr val="FFFF00"/>
                </a:solidFill>
              </a:rPr>
              <a:t>&lt;0</a:t>
            </a: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4929188" y="5143500"/>
            <a:ext cx="10715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FF00"/>
                </a:solidFill>
              </a:rPr>
              <a:t>cos</a:t>
            </a:r>
            <a:r>
              <a:rPr lang="ru-RU">
                <a:solidFill>
                  <a:srgbClr val="FFFF00"/>
                </a:solidFill>
              </a:rPr>
              <a:t> 2 &lt;0</a:t>
            </a:r>
          </a:p>
        </p:txBody>
      </p:sp>
      <p:sp>
        <p:nvSpPr>
          <p:cNvPr id="48" name="Прямоугольник 47"/>
          <p:cNvSpPr>
            <a:spLocks noChangeArrowheads="1"/>
          </p:cNvSpPr>
          <p:nvPr/>
        </p:nvSpPr>
        <p:spPr bwMode="auto">
          <a:xfrm>
            <a:off x="7500938" y="3643313"/>
            <a:ext cx="9985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FF00"/>
                </a:solidFill>
              </a:rPr>
              <a:t>s</a:t>
            </a:r>
            <a:r>
              <a:rPr lang="en-US">
                <a:solidFill>
                  <a:srgbClr val="FFFF00"/>
                </a:solidFill>
              </a:rPr>
              <a:t>in</a:t>
            </a:r>
            <a:r>
              <a:rPr lang="ru-RU">
                <a:solidFill>
                  <a:srgbClr val="FFFF00"/>
                </a:solidFill>
              </a:rPr>
              <a:t> 2 &gt;0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  <p:bldP spid="37" grpId="0" animBg="1"/>
      <p:bldP spid="44" grpId="0" build="p"/>
      <p:bldP spid="45" grpId="0" build="p"/>
      <p:bldP spid="46" grpId="0" build="p"/>
      <p:bldP spid="48" grpId="0" build="p"/>
    </p:bldLst>
  </p:timing>
</p:sld>
</file>

<file path=ppt/theme/theme1.xml><?xml version="1.0" encoding="utf-8"?>
<a:theme xmlns:a="http://schemas.openxmlformats.org/drawingml/2006/main" name="Наглядное пособие по тригонометрии2 - копия">
  <a:themeElements>
    <a:clrScheme name="Синий обелиск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FFFF"/>
      </a:accent1>
      <a:accent2>
        <a:srgbClr val="3366FF"/>
      </a:accent2>
      <a:accent3>
        <a:srgbClr val="AAAAFF"/>
      </a:accent3>
      <a:accent4>
        <a:srgbClr val="DADADA"/>
      </a:accent4>
      <a:accent5>
        <a:srgbClr val="AAFFFF"/>
      </a:accent5>
      <a:accent6>
        <a:srgbClr val="2D5CE7"/>
      </a:accent6>
      <a:hlink>
        <a:srgbClr val="FF0033"/>
      </a:hlink>
      <a:folHlink>
        <a:srgbClr val="FFFF00"/>
      </a:folHlink>
    </a:clrScheme>
    <a:fontScheme name="Синий обелиск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Синий обелиск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иний обелиск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иний обелиск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иний обелиск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иний обелиск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Наглядное пособие по тригонометрии2 - копия</Template>
  <TotalTime>11</TotalTime>
  <Words>524</Words>
  <Application>Microsoft Office PowerPoint</Application>
  <PresentationFormat>Экран (4:3)</PresentationFormat>
  <Paragraphs>74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Наглядное пособие по тригонометрии2 - копия</vt:lpstr>
      <vt:lpstr>Наглядное пособие  по тригонометрии  и система дидактических задач к нему </vt:lpstr>
      <vt:lpstr>Слайд 2</vt:lpstr>
      <vt:lpstr>Дидактические задачи к модели «Числовая окружность»</vt:lpstr>
      <vt:lpstr>Дидактические задачи к модели «Числовая окружность»</vt:lpstr>
      <vt:lpstr>Дидактические задачи к модели «Числовая окружность»</vt:lpstr>
      <vt:lpstr>Дидактические задачи к модели «Числовая окружность»</vt:lpstr>
      <vt:lpstr>Дидактические задачи к модели  «Числовая окружность»</vt:lpstr>
      <vt:lpstr>Дидактические задачи к модели «Числовая окружность на координатной плоскости»</vt:lpstr>
      <vt:lpstr>Дидактические задачи к модели «Числовая окружность на координатной плоскости»</vt:lpstr>
      <vt:lpstr>Дидактические задачи к модели «Числовая окружность на координатной плоскости»</vt:lpstr>
      <vt:lpstr>Дидактические задачи к модели «Числовая окружность на координатной плоскости»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Наглядное пособие  по тригонометрии  и система дидактических задач к нему</dc:title>
  <dc:creator>ИРИНА</dc:creator>
  <cp:lastModifiedBy>ИРИНА</cp:lastModifiedBy>
  <cp:revision>5</cp:revision>
  <dcterms:created xsi:type="dcterms:W3CDTF">2012-02-26T10:44:00Z</dcterms:created>
  <dcterms:modified xsi:type="dcterms:W3CDTF">2012-02-26T10:57:39Z</dcterms:modified>
</cp:coreProperties>
</file>