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307" r:id="rId2"/>
    <p:sldId id="321" r:id="rId3"/>
    <p:sldId id="331" r:id="rId4"/>
    <p:sldId id="264" r:id="rId5"/>
    <p:sldId id="280" r:id="rId6"/>
    <p:sldId id="330" r:id="rId7"/>
    <p:sldId id="349" r:id="rId8"/>
    <p:sldId id="341" r:id="rId9"/>
    <p:sldId id="311" r:id="rId10"/>
    <p:sldId id="312" r:id="rId11"/>
    <p:sldId id="313" r:id="rId12"/>
    <p:sldId id="314" r:id="rId13"/>
    <p:sldId id="342" r:id="rId14"/>
    <p:sldId id="348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A590A"/>
    <a:srgbClr val="DC7F0E"/>
    <a:srgbClr val="778B5F"/>
    <a:srgbClr val="336600"/>
    <a:srgbClr val="009900"/>
    <a:srgbClr val="FFCC00"/>
    <a:srgbClr val="155A79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7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12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13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5CBF1E-12E5-40CF-8717-4936E15439A1}" type="datetimeFigureOut">
              <a:rPr lang="ru-RU"/>
              <a:pPr>
                <a:defRPr/>
              </a:pPr>
              <a:t>26.02.2012</a:t>
            </a:fld>
            <a:endParaRPr lang="ru-RU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443543-7B6F-49F3-A11F-F88BDA9C6B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91C90-FA32-4447-A19F-974F5E6C897A}" type="datetimeFigureOut">
              <a:rPr lang="ru-RU"/>
              <a:pPr>
                <a:defRPr/>
              </a:pPr>
              <a:t>26.02.2012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3ADDDE-4183-4E03-945E-0F20656F59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77D07C-53A2-49F1-980E-D508BF32A7A3}" type="datetimeFigureOut">
              <a:rPr lang="ru-RU"/>
              <a:pPr>
                <a:defRPr/>
              </a:pPr>
              <a:t>26.02.2012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1B7E28-8545-4703-A6F3-0C8096756A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224AAE-B2E4-44EC-8E7E-5438CA177F20}" type="datetimeFigureOut">
              <a:rPr lang="ru-RU"/>
              <a:pPr>
                <a:defRPr/>
              </a:pPr>
              <a:t>26.02.2012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E8DF9A-4D93-4395-9508-467C3B3FB5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6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F41760-EA2A-440A-A511-EE6000287BEA}" type="datetimeFigureOut">
              <a:rPr lang="ru-RU"/>
              <a:pPr>
                <a:defRPr/>
              </a:pPr>
              <a:t>26.02.2012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4AC645-D45B-4B33-B2E1-33B3128916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0EEDDB-F41A-4DE9-A834-12B64E43BF5B}" type="datetimeFigureOut">
              <a:rPr lang="ru-RU"/>
              <a:pPr>
                <a:defRPr/>
              </a:pPr>
              <a:t>26.02.2012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AE460-1965-4EE9-931E-7303053233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9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16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E2111E-2C60-4AA4-A83D-0A9206B599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6DACDE-993C-446A-9AEA-CCA64BE3FD21}" type="datetimeFigureOut">
              <a:rPr lang="ru-RU"/>
              <a:pPr>
                <a:defRPr/>
              </a:pPr>
              <a:t>26.02.2012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F23D3-B4AA-4EBF-87A6-1C73B29F63EC}" type="datetimeFigureOut">
              <a:rPr lang="ru-RU"/>
              <a:pPr>
                <a:defRPr/>
              </a:pPr>
              <a:t>26.02.2012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DF7D71-D21E-4C8A-BF42-D53CE955FF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174BCE-C1DF-45D0-9091-0FA94E314674}" type="datetimeFigureOut">
              <a:rPr lang="ru-RU"/>
              <a:pPr>
                <a:defRPr/>
              </a:pPr>
              <a:t>26.02.2012</a:t>
            </a:fld>
            <a:endParaRPr lang="ru-RU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0EFF41-3E48-4408-8F8F-00887653DA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F0757E-E1EB-4F7E-B91B-91FE56559DE8}" type="datetimeFigureOut">
              <a:rPr lang="ru-RU"/>
              <a:pPr>
                <a:defRPr/>
              </a:pPr>
              <a:t>26.02.2012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523064-FE08-4B3A-AA0B-88C0525AE1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AC3BD9-7144-4D44-801F-FD4F0E414325}" type="datetimeFigureOut">
              <a:rPr lang="ru-RU"/>
              <a:pPr>
                <a:defRPr/>
              </a:pPr>
              <a:t>26.02.2012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CD1EC1-3193-4A9B-886F-C1B6B5B166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4F22EFE7-CDF7-4B59-ABC3-BA156756F1E4}" type="datetimeFigureOut">
              <a:rPr lang="ru-RU"/>
              <a:pPr>
                <a:defRPr/>
              </a:pPr>
              <a:t>26.02.2012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baseline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7EA6E704-3B3E-4950-A8EE-E5B349D51D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4" r:id="rId1"/>
    <p:sldLayoutId id="2147483683" r:id="rId2"/>
    <p:sldLayoutId id="2147483685" r:id="rId3"/>
    <p:sldLayoutId id="2147483682" r:id="rId4"/>
    <p:sldLayoutId id="2147483686" r:id="rId5"/>
    <p:sldLayoutId id="2147483681" r:id="rId6"/>
    <p:sldLayoutId id="2147483680" r:id="rId7"/>
    <p:sldLayoutId id="2147483679" r:id="rId8"/>
    <p:sldLayoutId id="2147483678" r:id="rId9"/>
    <p:sldLayoutId id="2147483677" r:id="rId10"/>
    <p:sldLayoutId id="2147483676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ru.wikipedia.org/wiki/%D0%A4%D0%B0%D0%B9%D0%BB:Bourvil.jpg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hyperlink" Target="http://ru.wikipedia.org/wiki/%D0%A4%D0%B0%D0%B9%D0%BB:Victor_Hugo.jpg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AutoShape 3"/>
          <p:cNvSpPr>
            <a:spLocks noChangeArrowheads="1"/>
          </p:cNvSpPr>
          <p:nvPr/>
        </p:nvSpPr>
        <p:spPr bwMode="auto">
          <a:xfrm>
            <a:off x="539750" y="1773238"/>
            <a:ext cx="8280400" cy="3168650"/>
          </a:xfrm>
          <a:prstGeom prst="horizontalScroll">
            <a:avLst>
              <a:gd name="adj" fmla="val 12500"/>
            </a:avLst>
          </a:prstGeom>
          <a:gradFill rotWithShape="1">
            <a:gsLst>
              <a:gs pos="0">
                <a:srgbClr val="000000"/>
              </a:gs>
              <a:gs pos="50000">
                <a:srgbClr val="778B5F"/>
              </a:gs>
              <a:gs pos="100000">
                <a:srgbClr val="000000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sz="4800">
              <a:solidFill>
                <a:srgbClr val="FFFF00"/>
              </a:solidFill>
              <a:latin typeface="Times New Roman" pitchFamily="18" charset="0"/>
            </a:endParaRPr>
          </a:p>
        </p:txBody>
      </p:sp>
      <p:sp>
        <p:nvSpPr>
          <p:cNvPr id="80900" name="WordArt 4"/>
          <p:cNvSpPr>
            <a:spLocks noChangeArrowheads="1" noChangeShapeType="1" noTextEdit="1"/>
          </p:cNvSpPr>
          <p:nvPr/>
        </p:nvSpPr>
        <p:spPr bwMode="auto">
          <a:xfrm>
            <a:off x="1187450" y="2366963"/>
            <a:ext cx="7345363" cy="2124075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en-US" sz="3600" kern="10">
                <a:ln w="25400">
                  <a:solidFill>
                    <a:srgbClr val="FF66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7B4708"/>
                    </a:gs>
                    <a:gs pos="50000">
                      <a:srgbClr val="DC7F0E"/>
                    </a:gs>
                    <a:gs pos="100000">
                      <a:srgbClr val="7B4708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Cette région a donné au monde </a:t>
            </a:r>
          </a:p>
          <a:p>
            <a:pPr algn="ctr"/>
            <a:r>
              <a:rPr lang="en-US" sz="3600" kern="10">
                <a:ln w="25400">
                  <a:solidFill>
                    <a:srgbClr val="FF66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7B4708"/>
                    </a:gs>
                    <a:gs pos="50000">
                      <a:srgbClr val="DC7F0E"/>
                    </a:gs>
                    <a:gs pos="100000">
                      <a:srgbClr val="7B4708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beaucoup d’hommes célèbres.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80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90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50000">
              <a:srgbClr val="808000"/>
            </a:gs>
            <a:gs pos="100000">
              <a:srgbClr val="FFFF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4" descr="ScannedImage-6"/>
          <p:cNvPicPr>
            <a:picLocks noChangeAspect="1" noChangeArrowheads="1"/>
          </p:cNvPicPr>
          <p:nvPr/>
        </p:nvPicPr>
        <p:blipFill>
          <a:blip r:embed="rId2">
            <a:lum contrast="18000"/>
          </a:blip>
          <a:srcRect/>
          <a:stretch>
            <a:fillRect/>
          </a:stretch>
        </p:blipFill>
        <p:spPr bwMode="auto">
          <a:xfrm>
            <a:off x="0" y="0"/>
            <a:ext cx="5972175" cy="361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7827" name="Picture 5" descr="ScannedImage-5"/>
          <p:cNvPicPr>
            <a:picLocks noChangeAspect="1" noChangeArrowheads="1"/>
          </p:cNvPicPr>
          <p:nvPr/>
        </p:nvPicPr>
        <p:blipFill>
          <a:blip r:embed="rId3">
            <a:lum bright="-12000" contrast="24000"/>
          </a:blip>
          <a:srcRect/>
          <a:stretch>
            <a:fillRect/>
          </a:stretch>
        </p:blipFill>
        <p:spPr bwMode="auto">
          <a:xfrm>
            <a:off x="4356100" y="3436938"/>
            <a:ext cx="4787900" cy="3421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7828" name="Rectangle 4"/>
          <p:cNvSpPr>
            <a:spLocks noChangeArrowheads="1"/>
          </p:cNvSpPr>
          <p:nvPr/>
        </p:nvSpPr>
        <p:spPr bwMode="auto">
          <a:xfrm>
            <a:off x="5795963" y="212725"/>
            <a:ext cx="2879725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fr-FR" sz="2400">
                <a:solidFill>
                  <a:schemeClr val="bg1"/>
                </a:solidFill>
                <a:latin typeface="Times New Roman" pitchFamily="18" charset="0"/>
              </a:rPr>
              <a:t>Plus de 90 centres équestres (</a:t>
            </a:r>
            <a:r>
              <a:rPr lang="ru-RU" sz="2400">
                <a:solidFill>
                  <a:schemeClr val="bg1"/>
                </a:solidFill>
                <a:latin typeface="Times New Roman" pitchFamily="18" charset="0"/>
              </a:rPr>
              <a:t>конные</a:t>
            </a:r>
            <a:r>
              <a:rPr lang="fr-FR" sz="2400">
                <a:solidFill>
                  <a:schemeClr val="bg1"/>
                </a:solidFill>
                <a:latin typeface="Times New Roman" pitchFamily="18" charset="0"/>
              </a:rPr>
              <a:t>) proposent               des promenades,     des randonnées (</a:t>
            </a:r>
            <a:r>
              <a:rPr lang="ru-RU" sz="2400">
                <a:solidFill>
                  <a:schemeClr val="bg1"/>
                </a:solidFill>
                <a:latin typeface="Times New Roman" pitchFamily="18" charset="0"/>
              </a:rPr>
              <a:t>поездки</a:t>
            </a:r>
            <a:r>
              <a:rPr lang="fr-FR" sz="2400">
                <a:solidFill>
                  <a:schemeClr val="bg1"/>
                </a:solidFill>
                <a:latin typeface="Times New Roman" pitchFamily="18" charset="0"/>
              </a:rPr>
              <a:t>)                de plusieurs jours.</a:t>
            </a:r>
            <a:endParaRPr lang="ru-RU" sz="240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77829" name="Rectangle 5"/>
          <p:cNvSpPr>
            <a:spLocks noChangeArrowheads="1"/>
          </p:cNvSpPr>
          <p:nvPr/>
        </p:nvSpPr>
        <p:spPr bwMode="auto">
          <a:xfrm>
            <a:off x="1692275" y="4005263"/>
            <a:ext cx="2663825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fr-FR" sz="2400">
                <a:solidFill>
                  <a:schemeClr val="bg1"/>
                </a:solidFill>
                <a:latin typeface="Times New Roman" pitchFamily="18" charset="0"/>
              </a:rPr>
              <a:t>Les amateurs de canoe-kayak trouvent                 des parcours interessants, tant sur           le plan sportif que touristique.</a:t>
            </a:r>
            <a:endParaRPr lang="ru-RU" sz="2400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77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" dur="500"/>
                                        <p:tgtEl>
                                          <p:spTgt spid="77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77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778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808000"/>
            </a:gs>
            <a:gs pos="50000">
              <a:srgbClr val="000000"/>
            </a:gs>
            <a:gs pos="100000">
              <a:srgbClr val="808000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Picture 4" descr="ScannedImage-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4300" y="0"/>
            <a:ext cx="5219700" cy="360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8852" name="Rectangle 4"/>
          <p:cNvSpPr>
            <a:spLocks noChangeArrowheads="1"/>
          </p:cNvSpPr>
          <p:nvPr/>
        </p:nvSpPr>
        <p:spPr bwMode="auto">
          <a:xfrm>
            <a:off x="4067175" y="4437063"/>
            <a:ext cx="4802188" cy="94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fr-FR" sz="2400">
                <a:latin typeface="Times New Roman" pitchFamily="18" charset="0"/>
              </a:rPr>
              <a:t>29 terrains sont ouverts aux amateurs </a:t>
            </a:r>
          </a:p>
          <a:p>
            <a:pPr algn="ctr"/>
            <a:r>
              <a:rPr lang="fr-FR" sz="3200">
                <a:latin typeface="Times New Roman" pitchFamily="18" charset="0"/>
              </a:rPr>
              <a:t>du golf. </a:t>
            </a:r>
          </a:p>
        </p:txBody>
      </p:sp>
      <p:pic>
        <p:nvPicPr>
          <p:cNvPr id="23556" name="Picture 5" descr="220px-Golf_Swing_Animation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492375"/>
            <a:ext cx="3671888" cy="367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78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500"/>
                                        <p:tgtEl>
                                          <p:spTgt spid="78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4" descr="ScannedImage-2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56125" y="0"/>
            <a:ext cx="4587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395288" y="404813"/>
            <a:ext cx="5354637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fr-FR" sz="2800">
                <a:solidFill>
                  <a:schemeClr val="bg1"/>
                </a:solidFill>
                <a:latin typeface="Times New Roman" pitchFamily="18" charset="0"/>
              </a:rPr>
              <a:t>La Normandie propose plus </a:t>
            </a:r>
          </a:p>
          <a:p>
            <a:pPr algn="ctr"/>
            <a:r>
              <a:rPr lang="fr-FR" sz="2800">
                <a:solidFill>
                  <a:schemeClr val="bg1"/>
                </a:solidFill>
                <a:latin typeface="Times New Roman" pitchFamily="18" charset="0"/>
              </a:rPr>
              <a:t>de 50 clubs de voile (</a:t>
            </a:r>
            <a:r>
              <a:rPr lang="ru-RU" sz="2800">
                <a:solidFill>
                  <a:schemeClr val="bg1"/>
                </a:solidFill>
                <a:latin typeface="Times New Roman" pitchFamily="18" charset="0"/>
              </a:rPr>
              <a:t>парусный</a:t>
            </a:r>
            <a:r>
              <a:rPr lang="fr-FR" sz="2800">
                <a:solidFill>
                  <a:schemeClr val="bg1"/>
                </a:solidFill>
                <a:latin typeface="Times New Roman" pitchFamily="18" charset="0"/>
              </a:rPr>
              <a:t>    </a:t>
            </a:r>
          </a:p>
          <a:p>
            <a:pPr algn="ctr"/>
            <a:r>
              <a:rPr lang="ru-RU" sz="2800">
                <a:solidFill>
                  <a:schemeClr val="bg1"/>
                </a:solidFill>
                <a:latin typeface="Times New Roman" pitchFamily="18" charset="0"/>
              </a:rPr>
              <a:t>спорт</a:t>
            </a:r>
            <a:r>
              <a:rPr lang="fr-FR" sz="2800">
                <a:solidFill>
                  <a:schemeClr val="bg1"/>
                </a:solidFill>
                <a:latin typeface="Times New Roman" pitchFamily="18" charset="0"/>
              </a:rPr>
              <a:t>) : </a:t>
            </a:r>
          </a:p>
          <a:p>
            <a:pPr algn="ctr"/>
            <a:r>
              <a:rPr lang="fr-FR" sz="2800">
                <a:solidFill>
                  <a:schemeClr val="bg1"/>
                </a:solidFill>
                <a:latin typeface="Times New Roman" pitchFamily="18" charset="0"/>
              </a:rPr>
              <a:t>baignade, voile, planche à voile.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3"/>
          <p:cNvSpPr>
            <a:spLocks noChangeArrowheads="1"/>
          </p:cNvSpPr>
          <p:nvPr/>
        </p:nvSpPr>
        <p:spPr bwMode="auto">
          <a:xfrm>
            <a:off x="323850" y="188913"/>
            <a:ext cx="4562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2400" b="1">
                <a:latin typeface="Times New Roman" pitchFamily="18" charset="0"/>
              </a:rPr>
              <a:t>	</a:t>
            </a:r>
            <a:endParaRPr lang="ru-RU" sz="2400">
              <a:latin typeface="Times New Roman" pitchFamily="18" charset="0"/>
            </a:endParaRPr>
          </a:p>
        </p:txBody>
      </p:sp>
      <p:sp>
        <p:nvSpPr>
          <p:cNvPr id="93188" name="AutoShape 4"/>
          <p:cNvSpPr>
            <a:spLocks noChangeArrowheads="1"/>
          </p:cNvSpPr>
          <p:nvPr/>
        </p:nvSpPr>
        <p:spPr bwMode="auto">
          <a:xfrm>
            <a:off x="0" y="0"/>
            <a:ext cx="5435600" cy="3429000"/>
          </a:xfrm>
          <a:prstGeom prst="verticalScroll">
            <a:avLst>
              <a:gd name="adj" fmla="val 12500"/>
            </a:avLst>
          </a:prstGeom>
          <a:gradFill rotWithShape="1">
            <a:gsLst>
              <a:gs pos="0">
                <a:srgbClr val="000000"/>
              </a:gs>
              <a:gs pos="50000">
                <a:srgbClr val="155A79"/>
              </a:gs>
              <a:gs pos="100000">
                <a:srgbClr val="000000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2400" b="1">
                <a:solidFill>
                  <a:schemeClr val="accent2"/>
                </a:solidFill>
                <a:latin typeface="Times New Roman" pitchFamily="18" charset="0"/>
              </a:rPr>
              <a:t>Ma Normandie.</a:t>
            </a:r>
            <a:endParaRPr lang="ru-RU" sz="2400" b="1">
              <a:solidFill>
                <a:schemeClr val="accent2"/>
              </a:solidFill>
              <a:latin typeface="Times New Roman" pitchFamily="18" charset="0"/>
            </a:endParaRPr>
          </a:p>
          <a:p>
            <a:pPr algn="ctr"/>
            <a:r>
              <a:rPr lang="fr-FR" sz="2400">
                <a:latin typeface="Times New Roman" pitchFamily="18" charset="0"/>
              </a:rPr>
              <a:t>Quand tout renaît à l’espérance,</a:t>
            </a:r>
            <a:endParaRPr lang="ru-RU" sz="2400">
              <a:latin typeface="Times New Roman" pitchFamily="18" charset="0"/>
            </a:endParaRPr>
          </a:p>
          <a:p>
            <a:pPr algn="ctr"/>
            <a:r>
              <a:rPr lang="fr-FR" sz="2400">
                <a:latin typeface="Times New Roman" pitchFamily="18" charset="0"/>
              </a:rPr>
              <a:t>Et que l’hiver fuit loin de nous,</a:t>
            </a:r>
            <a:endParaRPr lang="ru-RU" sz="2400">
              <a:latin typeface="Times New Roman" pitchFamily="18" charset="0"/>
            </a:endParaRPr>
          </a:p>
          <a:p>
            <a:pPr algn="ctr"/>
            <a:r>
              <a:rPr lang="fr-FR" sz="2400">
                <a:latin typeface="Times New Roman" pitchFamily="18" charset="0"/>
              </a:rPr>
              <a:t>Sous le beau ciel de notre France,</a:t>
            </a:r>
            <a:endParaRPr lang="ru-RU" sz="2400">
              <a:latin typeface="Times New Roman" pitchFamily="18" charset="0"/>
            </a:endParaRPr>
          </a:p>
          <a:p>
            <a:pPr algn="ctr"/>
            <a:r>
              <a:rPr lang="fr-FR" sz="2400">
                <a:latin typeface="Times New Roman" pitchFamily="18" charset="0"/>
              </a:rPr>
              <a:t>Quand le soleil revient plus doux,</a:t>
            </a:r>
            <a:endParaRPr lang="ru-RU" sz="2400">
              <a:latin typeface="Times New Roman" pitchFamily="18" charset="0"/>
            </a:endParaRPr>
          </a:p>
          <a:p>
            <a:pPr algn="ctr"/>
            <a:r>
              <a:rPr lang="fr-FR" sz="2400">
                <a:latin typeface="Times New Roman" pitchFamily="18" charset="0"/>
              </a:rPr>
              <a:t>Quand la nature est reverdie,</a:t>
            </a:r>
            <a:endParaRPr lang="ru-RU" sz="2400">
              <a:latin typeface="Times New Roman" pitchFamily="18" charset="0"/>
            </a:endParaRPr>
          </a:p>
          <a:p>
            <a:pPr algn="ctr"/>
            <a:r>
              <a:rPr lang="fr-FR" sz="2400">
                <a:latin typeface="Times New Roman" pitchFamily="18" charset="0"/>
              </a:rPr>
              <a:t>Quand l’hirondelle est de retour,</a:t>
            </a:r>
            <a:endParaRPr lang="ru-RU" sz="2400">
              <a:latin typeface="Times New Roman" pitchFamily="18" charset="0"/>
            </a:endParaRPr>
          </a:p>
          <a:p>
            <a:pPr algn="ctr"/>
            <a:r>
              <a:rPr lang="fr-FR" sz="2400">
                <a:latin typeface="Times New Roman" pitchFamily="18" charset="0"/>
              </a:rPr>
              <a:t>J’aime à revoir ma Normandie,</a:t>
            </a:r>
            <a:endParaRPr lang="ru-RU" sz="2400">
              <a:latin typeface="Times New Roman" pitchFamily="18" charset="0"/>
            </a:endParaRPr>
          </a:p>
          <a:p>
            <a:pPr algn="ctr"/>
            <a:r>
              <a:rPr lang="fr-FR" sz="2400">
                <a:latin typeface="Times New Roman" pitchFamily="18" charset="0"/>
              </a:rPr>
              <a:t>C’est le pays qui m’a donné le jour</a:t>
            </a:r>
            <a:endParaRPr lang="ru-RU" sz="2400">
              <a:latin typeface="Times New Roman" pitchFamily="18" charset="0"/>
            </a:endParaRPr>
          </a:p>
          <a:p>
            <a:pPr algn="ctr"/>
            <a:endParaRPr lang="ru-RU" sz="2400">
              <a:latin typeface="Times New Roman" pitchFamily="18" charset="0"/>
            </a:endParaRPr>
          </a:p>
        </p:txBody>
      </p:sp>
      <p:sp>
        <p:nvSpPr>
          <p:cNvPr id="93189" name="AutoShape 5"/>
          <p:cNvSpPr>
            <a:spLocks noChangeArrowheads="1"/>
          </p:cNvSpPr>
          <p:nvPr/>
        </p:nvSpPr>
        <p:spPr bwMode="auto">
          <a:xfrm>
            <a:off x="3814763" y="3429000"/>
            <a:ext cx="5329237" cy="3429000"/>
          </a:xfrm>
          <a:prstGeom prst="verticalScroll">
            <a:avLst>
              <a:gd name="adj" fmla="val 12500"/>
            </a:avLst>
          </a:prstGeom>
          <a:gradFill rotWithShape="1">
            <a:gsLst>
              <a:gs pos="0">
                <a:srgbClr val="030C10"/>
              </a:gs>
              <a:gs pos="50000">
                <a:srgbClr val="155A79"/>
              </a:gs>
              <a:gs pos="100000">
                <a:srgbClr val="030C10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2400">
                <a:latin typeface="Times New Roman" pitchFamily="18" charset="0"/>
              </a:rPr>
              <a:t>J’ai vu les champs de l’Helvétie</a:t>
            </a:r>
            <a:endParaRPr lang="ru-RU" sz="2400">
              <a:latin typeface="Times New Roman" pitchFamily="18" charset="0"/>
            </a:endParaRPr>
          </a:p>
          <a:p>
            <a:pPr algn="ctr"/>
            <a:r>
              <a:rPr lang="fr-FR" sz="2400">
                <a:latin typeface="Times New Roman" pitchFamily="18" charset="0"/>
              </a:rPr>
              <a:t>Et ses châlets, et ses glaciers,</a:t>
            </a:r>
            <a:endParaRPr lang="ru-RU" sz="2400">
              <a:latin typeface="Times New Roman" pitchFamily="18" charset="0"/>
            </a:endParaRPr>
          </a:p>
          <a:p>
            <a:pPr algn="ctr"/>
            <a:r>
              <a:rPr lang="fr-FR" sz="2400">
                <a:latin typeface="Times New Roman" pitchFamily="18" charset="0"/>
              </a:rPr>
              <a:t>J’ai vu le ciel de l’Italie,</a:t>
            </a:r>
            <a:endParaRPr lang="ru-RU" sz="2400">
              <a:latin typeface="Times New Roman" pitchFamily="18" charset="0"/>
            </a:endParaRPr>
          </a:p>
          <a:p>
            <a:pPr algn="ctr"/>
            <a:r>
              <a:rPr lang="fr-FR" sz="2400">
                <a:latin typeface="Times New Roman" pitchFamily="18" charset="0"/>
              </a:rPr>
              <a:t>Et Venise, et ses gondoliers,</a:t>
            </a:r>
            <a:endParaRPr lang="ru-RU" sz="2400">
              <a:latin typeface="Times New Roman" pitchFamily="18" charset="0"/>
            </a:endParaRPr>
          </a:p>
          <a:p>
            <a:pPr algn="ctr"/>
            <a:r>
              <a:rPr lang="fr-FR" sz="2400">
                <a:latin typeface="Times New Roman" pitchFamily="18" charset="0"/>
              </a:rPr>
              <a:t>En saluant chaque patrie</a:t>
            </a:r>
            <a:endParaRPr lang="ru-RU" sz="2400">
              <a:latin typeface="Times New Roman" pitchFamily="18" charset="0"/>
            </a:endParaRPr>
          </a:p>
          <a:p>
            <a:pPr algn="ctr"/>
            <a:r>
              <a:rPr lang="fr-FR" sz="2400">
                <a:latin typeface="Times New Roman" pitchFamily="18" charset="0"/>
              </a:rPr>
              <a:t>Je me disais : Aucun séjour,</a:t>
            </a:r>
            <a:endParaRPr lang="ru-RU" sz="2400">
              <a:latin typeface="Times New Roman" pitchFamily="18" charset="0"/>
            </a:endParaRPr>
          </a:p>
          <a:p>
            <a:pPr algn="ctr"/>
            <a:r>
              <a:rPr lang="fr-FR" sz="2400">
                <a:latin typeface="Times New Roman" pitchFamily="18" charset="0"/>
              </a:rPr>
              <a:t>N’est plus beau que ma Normandie,</a:t>
            </a:r>
            <a:endParaRPr lang="ru-RU" sz="2400">
              <a:latin typeface="Times New Roman" pitchFamily="18" charset="0"/>
            </a:endParaRPr>
          </a:p>
          <a:p>
            <a:pPr algn="ctr"/>
            <a:r>
              <a:rPr lang="fr-FR" sz="2400">
                <a:latin typeface="Times New Roman" pitchFamily="18" charset="0"/>
              </a:rPr>
              <a:t>C’est le pays qui m’a donné le jour.</a:t>
            </a:r>
            <a:endParaRPr lang="ru-RU" sz="24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3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93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88" grpId="0" animBg="1"/>
      <p:bldP spid="9318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6" name="AutoShape 6"/>
          <p:cNvSpPr>
            <a:spLocks noChangeArrowheads="1"/>
          </p:cNvSpPr>
          <p:nvPr/>
        </p:nvSpPr>
        <p:spPr bwMode="auto">
          <a:xfrm>
            <a:off x="755650" y="476250"/>
            <a:ext cx="7343775" cy="5905500"/>
          </a:xfrm>
          <a:prstGeom prst="verticalScroll">
            <a:avLst>
              <a:gd name="adj" fmla="val 12500"/>
            </a:avLst>
          </a:prstGeom>
          <a:gradFill rotWithShape="1">
            <a:gsLst>
              <a:gs pos="0">
                <a:schemeClr val="accent2">
                  <a:gamma/>
                  <a:shade val="0"/>
                  <a:invGamma/>
                </a:schemeClr>
              </a:gs>
              <a:gs pos="50000">
                <a:schemeClr val="accent2"/>
              </a:gs>
              <a:gs pos="100000">
                <a:schemeClr val="accent2">
                  <a:gamma/>
                  <a:shade val="0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fr-FR" sz="4400">
                <a:latin typeface="Times New Roman" pitchFamily="18" charset="0"/>
              </a:rPr>
              <a:t>La Normandie</a:t>
            </a:r>
          </a:p>
          <a:p>
            <a:pPr algn="ctr">
              <a:defRPr/>
            </a:pPr>
            <a:r>
              <a:rPr lang="fr-FR" sz="440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fr-FR" sz="4400">
                <a:latin typeface="Times New Roman" pitchFamily="18" charset="0"/>
              </a:rPr>
              <a:t>c’est la région </a:t>
            </a:r>
          </a:p>
          <a:p>
            <a:pPr algn="ctr">
              <a:defRPr/>
            </a:pPr>
            <a:r>
              <a:rPr lang="fr-FR" sz="4400">
                <a:latin typeface="Times New Roman" pitchFamily="18" charset="0"/>
              </a:rPr>
              <a:t>avec la nature </a:t>
            </a:r>
          </a:p>
          <a:p>
            <a:pPr algn="ctr">
              <a:defRPr/>
            </a:pPr>
            <a:r>
              <a:rPr lang="fr-FR" sz="4400">
                <a:latin typeface="Times New Roman" pitchFamily="18" charset="0"/>
              </a:rPr>
              <a:t>pittoresque, </a:t>
            </a:r>
          </a:p>
          <a:p>
            <a:pPr algn="ctr">
              <a:defRPr/>
            </a:pPr>
            <a:r>
              <a:rPr lang="fr-FR" sz="4400">
                <a:latin typeface="Times New Roman" pitchFamily="18" charset="0"/>
              </a:rPr>
              <a:t>où habitent </a:t>
            </a:r>
          </a:p>
          <a:p>
            <a:pPr algn="ctr">
              <a:defRPr/>
            </a:pPr>
            <a:r>
              <a:rPr lang="fr-FR" sz="4400">
                <a:latin typeface="Times New Roman" pitchFamily="18" charset="0"/>
              </a:rPr>
              <a:t>les gens remarquables</a:t>
            </a:r>
          </a:p>
          <a:p>
            <a:pPr algn="ctr">
              <a:defRPr/>
            </a:pPr>
            <a:r>
              <a:rPr lang="fr-FR" sz="4400">
                <a:latin typeface="Times New Roman" pitchFamily="18" charset="0"/>
              </a:rPr>
              <a:t> et il y a </a:t>
            </a:r>
          </a:p>
          <a:p>
            <a:pPr algn="ctr">
              <a:defRPr/>
            </a:pPr>
            <a:r>
              <a:rPr lang="fr-FR" sz="4400">
                <a:latin typeface="Times New Roman" pitchFamily="18" charset="0"/>
              </a:rPr>
              <a:t>tant de choses à voir! </a:t>
            </a:r>
            <a:endParaRPr lang="ru-RU" sz="4400">
              <a:latin typeface="Times New Roman" pitchFamily="18" charset="0"/>
            </a:endParaRPr>
          </a:p>
          <a:p>
            <a:pPr algn="ctr">
              <a:defRPr/>
            </a:pPr>
            <a:endParaRPr lang="ru-RU" sz="44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7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3D3D3"/>
            </a:gs>
            <a:gs pos="100000">
              <a:srgbClr val="A9A9A9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5" descr="Fichier:Jean Marais by van Vechten, 1947.jpg"/>
          <p:cNvPicPr>
            <a:picLocks noChangeAspect="1" noChangeArrowheads="1"/>
          </p:cNvPicPr>
          <p:nvPr/>
        </p:nvPicPr>
        <p:blipFill>
          <a:blip r:embed="rId2">
            <a:lum bright="-6000" contrast="30000"/>
          </a:blip>
          <a:srcRect/>
          <a:stretch>
            <a:fillRect/>
          </a:stretch>
        </p:blipFill>
        <p:spPr bwMode="auto">
          <a:xfrm>
            <a:off x="4572000" y="0"/>
            <a:ext cx="457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Rectangle 4"/>
          <p:cNvSpPr>
            <a:spLocks noChangeArrowheads="1"/>
          </p:cNvSpPr>
          <p:nvPr/>
        </p:nvSpPr>
        <p:spPr bwMode="auto">
          <a:xfrm>
            <a:off x="1116013" y="0"/>
            <a:ext cx="206851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u="sng">
                <a:solidFill>
                  <a:schemeClr val="bg1"/>
                </a:solidFill>
                <a:latin typeface="Times New Roman" pitchFamily="18" charset="0"/>
              </a:rPr>
              <a:t>Jean Marais</a:t>
            </a:r>
          </a:p>
        </p:txBody>
      </p:sp>
      <p:sp>
        <p:nvSpPr>
          <p:cNvPr id="14340" name="Rectangle 5"/>
          <p:cNvSpPr>
            <a:spLocks noChangeArrowheads="1"/>
          </p:cNvSpPr>
          <p:nvPr/>
        </p:nvSpPr>
        <p:spPr bwMode="auto">
          <a:xfrm>
            <a:off x="603250" y="476250"/>
            <a:ext cx="316071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2400">
                <a:solidFill>
                  <a:schemeClr val="bg1"/>
                </a:solidFill>
                <a:latin typeface="Times New Roman" pitchFamily="18" charset="0"/>
              </a:rPr>
              <a:t>Né l</a:t>
            </a:r>
            <a:r>
              <a:rPr lang="ru-RU" sz="2400">
                <a:solidFill>
                  <a:schemeClr val="bg1"/>
                </a:solidFill>
                <a:latin typeface="Times New Roman" pitchFamily="18" charset="0"/>
              </a:rPr>
              <a:t>e 11 décembre 1913</a:t>
            </a:r>
            <a:endParaRPr lang="fr-FR" sz="2400">
              <a:solidFill>
                <a:schemeClr val="bg1"/>
              </a:solidFill>
              <a:latin typeface="Times New Roman" pitchFamily="18" charset="0"/>
            </a:endParaRPr>
          </a:p>
          <a:p>
            <a:pPr algn="ctr"/>
            <a:r>
              <a:rPr lang="ru-RU" sz="2400">
                <a:solidFill>
                  <a:schemeClr val="bg1"/>
                </a:solidFill>
                <a:latin typeface="Times New Roman" pitchFamily="18" charset="0"/>
              </a:rPr>
              <a:t> à </a:t>
            </a:r>
            <a:r>
              <a:rPr lang="ru-RU" sz="2400" b="1">
                <a:solidFill>
                  <a:schemeClr val="bg1"/>
                </a:solidFill>
                <a:latin typeface="Times New Roman" pitchFamily="18" charset="0"/>
              </a:rPr>
              <a:t>Cherbourg</a:t>
            </a:r>
          </a:p>
        </p:txBody>
      </p:sp>
      <p:sp>
        <p:nvSpPr>
          <p:cNvPr id="14341" name="Rectangle 6"/>
          <p:cNvSpPr>
            <a:spLocks noChangeArrowheads="1"/>
          </p:cNvSpPr>
          <p:nvPr/>
        </p:nvSpPr>
        <p:spPr bwMode="auto">
          <a:xfrm>
            <a:off x="395288" y="3068638"/>
            <a:ext cx="3671887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u="sng">
                <a:solidFill>
                  <a:schemeClr val="bg1"/>
                </a:solidFill>
                <a:latin typeface="Times New Roman" pitchFamily="18" charset="0"/>
              </a:rPr>
              <a:t>Jean Marais</a:t>
            </a:r>
            <a:r>
              <a:rPr lang="fr-FR"/>
              <a:t> </a:t>
            </a:r>
            <a:r>
              <a:rPr lang="ru-RU" sz="2400">
                <a:solidFill>
                  <a:schemeClr val="bg1"/>
                </a:solidFill>
                <a:latin typeface="Times New Roman" pitchFamily="18" charset="0"/>
              </a:rPr>
              <a:t>était un </a:t>
            </a:r>
            <a:r>
              <a:rPr lang="fr-FR" sz="2400">
                <a:solidFill>
                  <a:schemeClr val="bg1"/>
                </a:solidFill>
                <a:latin typeface="Times New Roman" pitchFamily="18" charset="0"/>
              </a:rPr>
              <a:t>célèbre </a:t>
            </a:r>
            <a:r>
              <a:rPr lang="ru-RU" sz="2400">
                <a:solidFill>
                  <a:schemeClr val="bg1"/>
                </a:solidFill>
                <a:latin typeface="Times New Roman" pitchFamily="18" charset="0"/>
              </a:rPr>
              <a:t>acteur français. </a:t>
            </a:r>
            <a:endParaRPr lang="fr-FR" sz="2400">
              <a:solidFill>
                <a:schemeClr val="bg1"/>
              </a:solidFill>
              <a:latin typeface="Times New Roman" pitchFamily="18" charset="0"/>
            </a:endParaRPr>
          </a:p>
          <a:p>
            <a:pPr algn="ctr"/>
            <a:r>
              <a:rPr lang="ru-RU" sz="2400">
                <a:solidFill>
                  <a:schemeClr val="bg1"/>
                </a:solidFill>
                <a:latin typeface="Times New Roman" pitchFamily="18" charset="0"/>
              </a:rPr>
              <a:t>Il était aussi un metteur en scène, écrivain, peintre, sculpteur, cascadeur reconnu. </a:t>
            </a:r>
            <a:endParaRPr lang="fr-FR" sz="2400">
              <a:solidFill>
                <a:schemeClr val="bg1"/>
              </a:solidFill>
              <a:latin typeface="Times New Roman" pitchFamily="18" charset="0"/>
            </a:endParaRPr>
          </a:p>
          <a:p>
            <a:pPr algn="ctr"/>
            <a:r>
              <a:rPr lang="ru-RU" sz="2400">
                <a:solidFill>
                  <a:schemeClr val="bg1"/>
                </a:solidFill>
                <a:latin typeface="Times New Roman" pitchFamily="18" charset="0"/>
              </a:rPr>
              <a:t>Jean Marais a reçu un </a:t>
            </a:r>
            <a:endParaRPr lang="fr-FR" sz="2400">
              <a:solidFill>
                <a:schemeClr val="bg1"/>
              </a:solidFill>
              <a:latin typeface="Times New Roman" pitchFamily="18" charset="0"/>
            </a:endParaRPr>
          </a:p>
          <a:p>
            <a:pPr algn="ctr"/>
            <a:r>
              <a:rPr lang="ru-RU" sz="2400">
                <a:solidFill>
                  <a:schemeClr val="bg1"/>
                </a:solidFill>
                <a:latin typeface="Times New Roman" pitchFamily="18" charset="0"/>
              </a:rPr>
              <a:t>César d'honneur en 1993.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69696"/>
            </a:gs>
            <a:gs pos="100000">
              <a:srgbClr val="000000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5" descr="Фото">
            <a:hlinkClick r:id="rId2" tooltip="Фото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5715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Rectangle 5"/>
          <p:cNvSpPr>
            <a:spLocks noChangeArrowheads="1"/>
          </p:cNvSpPr>
          <p:nvPr/>
        </p:nvSpPr>
        <p:spPr bwMode="auto">
          <a:xfrm>
            <a:off x="5967413" y="1484313"/>
            <a:ext cx="3176587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3600" b="1">
                <a:latin typeface="Times New Roman" pitchFamily="18" charset="0"/>
              </a:rPr>
              <a:t>Bourvil</a:t>
            </a:r>
            <a:endParaRPr lang="fr-FR" b="1"/>
          </a:p>
          <a:p>
            <a:pPr algn="ctr"/>
            <a:r>
              <a:rPr lang="fr-FR" sz="3200">
                <a:latin typeface="Times New Roman" pitchFamily="18" charset="0"/>
              </a:rPr>
              <a:t>un célèbre </a:t>
            </a:r>
            <a:r>
              <a:rPr lang="ru-RU" sz="3200">
                <a:latin typeface="Times New Roman" pitchFamily="18" charset="0"/>
              </a:rPr>
              <a:t>acteur </a:t>
            </a:r>
            <a:endParaRPr lang="fr-FR" sz="3200">
              <a:latin typeface="Times New Roman" pitchFamily="18" charset="0"/>
            </a:endParaRPr>
          </a:p>
          <a:p>
            <a:pPr algn="ctr"/>
            <a:r>
              <a:rPr lang="fr-FR" sz="3200">
                <a:latin typeface="Times New Roman" pitchFamily="18" charset="0"/>
              </a:rPr>
              <a:t>et </a:t>
            </a:r>
          </a:p>
          <a:p>
            <a:pPr algn="ctr"/>
            <a:r>
              <a:rPr lang="fr-FR" sz="3200">
                <a:latin typeface="Times New Roman" pitchFamily="18" charset="0"/>
              </a:rPr>
              <a:t>chanteur </a:t>
            </a:r>
            <a:r>
              <a:rPr lang="ru-RU" sz="3200">
                <a:latin typeface="Times New Roman" pitchFamily="18" charset="0"/>
              </a:rPr>
              <a:t>français. </a:t>
            </a:r>
            <a:endParaRPr lang="fr-FR" sz="3200">
              <a:latin typeface="Times New Roman" pitchFamily="18" charset="0"/>
            </a:endParaRPr>
          </a:p>
          <a:p>
            <a:pPr algn="ctr"/>
            <a:endParaRPr lang="ru-RU" sz="3200" b="1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FFFCC"/>
            </a:gs>
            <a:gs pos="100000">
              <a:srgbClr val="000000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323850" y="260350"/>
            <a:ext cx="4465638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fr-FR" sz="2800">
                <a:latin typeface="Times New Roman" pitchFamily="18" charset="0"/>
                <a:cs typeface="Times New Roman" pitchFamily="18" charset="0"/>
              </a:rPr>
              <a:t>Les écrivains , qui sont nés </a:t>
            </a:r>
          </a:p>
          <a:p>
            <a:pPr algn="ctr"/>
            <a:r>
              <a:rPr lang="fr-FR" sz="2800">
                <a:latin typeface="Times New Roman" pitchFamily="18" charset="0"/>
                <a:cs typeface="Times New Roman" pitchFamily="18" charset="0"/>
              </a:rPr>
              <a:t>en Normandie:</a:t>
            </a:r>
          </a:p>
        </p:txBody>
      </p:sp>
      <p:pic>
        <p:nvPicPr>
          <p:cNvPr id="21507" name="Picture 3" descr="C:\Documents and Settings\user\Рабочий стол\Нормандия\Мопассан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50" y="0"/>
            <a:ext cx="3143250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4" descr="C:\Documents and Settings\user\Рабочий стол\Нормандия\Флобер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852738"/>
            <a:ext cx="2760663" cy="400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250825" y="2420938"/>
            <a:ext cx="1317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2400" b="1">
                <a:latin typeface="Times New Roman" pitchFamily="18" charset="0"/>
              </a:rPr>
              <a:t>Flaubert</a:t>
            </a:r>
            <a:endParaRPr lang="ru-RU" sz="2400" b="1">
              <a:latin typeface="Times New Roman" pitchFamily="18" charset="0"/>
            </a:endParaRPr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7366000" y="3068638"/>
            <a:ext cx="177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2400" b="1">
                <a:latin typeface="Times New Roman" pitchFamily="18" charset="0"/>
              </a:rPr>
              <a:t>Maupassant</a:t>
            </a:r>
            <a:endParaRPr lang="ru-RU" sz="2400" b="1">
              <a:latin typeface="Times New Roman" pitchFamily="18" charset="0"/>
            </a:endParaRPr>
          </a:p>
        </p:txBody>
      </p:sp>
      <p:sp>
        <p:nvSpPr>
          <p:cNvPr id="16391" name="Rectangle 8"/>
          <p:cNvSpPr>
            <a:spLocks noChangeArrowheads="1"/>
          </p:cNvSpPr>
          <p:nvPr/>
        </p:nvSpPr>
        <p:spPr bwMode="auto">
          <a:xfrm>
            <a:off x="6516688" y="6070600"/>
            <a:ext cx="184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000" b="1">
              <a:latin typeface="Times New Roman" pitchFamily="18" charset="0"/>
            </a:endParaRPr>
          </a:p>
        </p:txBody>
      </p:sp>
      <p:pic>
        <p:nvPicPr>
          <p:cNvPr id="72713" name="Picture 11" descr="Pierre Corneill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14650" y="1412875"/>
            <a:ext cx="2940050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2714" name="Rectangle 10"/>
          <p:cNvSpPr>
            <a:spLocks noChangeArrowheads="1"/>
          </p:cNvSpPr>
          <p:nvPr/>
        </p:nvSpPr>
        <p:spPr bwMode="auto">
          <a:xfrm>
            <a:off x="3203575" y="4365625"/>
            <a:ext cx="2333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chemeClr val="bg1"/>
                </a:solidFill>
                <a:latin typeface="Times New Roman" pitchFamily="18" charset="0"/>
              </a:rPr>
              <a:t>Pierre Corneille</a:t>
            </a:r>
            <a:r>
              <a:rPr lang="ru-RU"/>
              <a:t> </a:t>
            </a:r>
          </a:p>
        </p:txBody>
      </p:sp>
      <p:pic>
        <p:nvPicPr>
          <p:cNvPr id="72715" name="Picture 8" descr="André Maurois, peinture par Philip Alexius de László, 1934"/>
          <p:cNvPicPr>
            <a:picLocks noChangeAspect="1" noChangeArrowheads="1"/>
          </p:cNvPicPr>
          <p:nvPr/>
        </p:nvPicPr>
        <p:blipFill>
          <a:blip r:embed="rId5">
            <a:lum contrast="30000"/>
          </a:blip>
          <a:srcRect/>
          <a:stretch>
            <a:fillRect/>
          </a:stretch>
        </p:blipFill>
        <p:spPr bwMode="auto">
          <a:xfrm>
            <a:off x="6443663" y="3573463"/>
            <a:ext cx="2368550" cy="328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2716" name="Rectangle 12"/>
          <p:cNvSpPr>
            <a:spLocks noChangeArrowheads="1"/>
          </p:cNvSpPr>
          <p:nvPr/>
        </p:nvSpPr>
        <p:spPr bwMode="auto">
          <a:xfrm>
            <a:off x="4284663" y="6400800"/>
            <a:ext cx="2266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latin typeface="Times New Roman" pitchFamily="18" charset="0"/>
              </a:rPr>
              <a:t>André Maurois</a:t>
            </a:r>
            <a:r>
              <a:rPr lang="ru-RU" sz="2400"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1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27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27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2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27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27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2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27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27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2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27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27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2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5" grpId="0"/>
      <p:bldP spid="24582" grpId="0"/>
      <p:bldP spid="24583" grpId="0"/>
      <p:bldP spid="72714" grpId="0"/>
      <p:bldP spid="727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3132138" y="620713"/>
            <a:ext cx="5329237" cy="222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2800">
                <a:latin typeface="Times New Roman" pitchFamily="18" charset="0"/>
              </a:rPr>
              <a:t>La Normandie est aussi lée au nom </a:t>
            </a:r>
          </a:p>
          <a:p>
            <a:pPr algn="ctr"/>
            <a:r>
              <a:rPr lang="fr-FR" sz="2800">
                <a:latin typeface="Times New Roman" pitchFamily="18" charset="0"/>
              </a:rPr>
              <a:t>de V. Hugo. </a:t>
            </a:r>
          </a:p>
          <a:p>
            <a:pPr algn="ctr"/>
            <a:r>
              <a:rPr lang="fr-FR" sz="2800">
                <a:latin typeface="Times New Roman" pitchFamily="18" charset="0"/>
              </a:rPr>
              <a:t>Dans sa maison, </a:t>
            </a:r>
          </a:p>
          <a:p>
            <a:pPr algn="ctr"/>
            <a:r>
              <a:rPr lang="fr-FR" sz="2800">
                <a:latin typeface="Times New Roman" pitchFamily="18" charset="0"/>
              </a:rPr>
              <a:t>au bord de la Seine, </a:t>
            </a:r>
          </a:p>
          <a:p>
            <a:pPr algn="ctr"/>
            <a:r>
              <a:rPr lang="fr-FR" sz="2800">
                <a:latin typeface="Times New Roman" pitchFamily="18" charset="0"/>
              </a:rPr>
              <a:t>se trouve à présent son musée. </a:t>
            </a:r>
          </a:p>
        </p:txBody>
      </p:sp>
      <p:pic>
        <p:nvPicPr>
          <p:cNvPr id="36869" name="Picture 5" descr="Musée V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00338" y="3213100"/>
            <a:ext cx="6192837" cy="339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0" name="Picture 6" descr="ScannedImage-14"/>
          <p:cNvPicPr>
            <a:picLocks noChangeAspect="1" noChangeArrowheads="1"/>
          </p:cNvPicPr>
          <p:nvPr/>
        </p:nvPicPr>
        <p:blipFill>
          <a:blip r:embed="rId3">
            <a:lum contrast="12000"/>
          </a:blip>
          <a:srcRect/>
          <a:stretch>
            <a:fillRect/>
          </a:stretch>
        </p:blipFill>
        <p:spPr bwMode="auto">
          <a:xfrm>
            <a:off x="250825" y="188913"/>
            <a:ext cx="2376488" cy="294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5" descr="Victor Hugo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8313" y="3429000"/>
            <a:ext cx="2095500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E0700"/>
            </a:gs>
            <a:gs pos="50000">
              <a:srgbClr val="663300"/>
            </a:gs>
            <a:gs pos="100000">
              <a:srgbClr val="0E0700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5" descr="Autoportrait, 1650(Musée du Louvre, Paris)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84438" y="1052513"/>
            <a:ext cx="4414837" cy="580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Rectangle 6"/>
          <p:cNvSpPr>
            <a:spLocks noChangeArrowheads="1"/>
          </p:cNvSpPr>
          <p:nvPr/>
        </p:nvSpPr>
        <p:spPr bwMode="auto">
          <a:xfrm>
            <a:off x="971550" y="260350"/>
            <a:ext cx="726281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fr-FR" sz="3200" b="1">
                <a:latin typeface="Times New Roman" pitchFamily="18" charset="0"/>
              </a:rPr>
              <a:t>Les peintres, qui sont nés en Normandie:</a:t>
            </a:r>
            <a:endParaRPr lang="ru-RU" sz="3200">
              <a:latin typeface="Times New Roman" pitchFamily="18" charset="0"/>
            </a:endParaRPr>
          </a:p>
        </p:txBody>
      </p:sp>
      <p:sp>
        <p:nvSpPr>
          <p:cNvPr id="18436" name="Rectangle 9"/>
          <p:cNvSpPr>
            <a:spLocks noChangeArrowheads="1"/>
          </p:cNvSpPr>
          <p:nvPr/>
        </p:nvSpPr>
        <p:spPr bwMode="auto">
          <a:xfrm>
            <a:off x="3648075" y="32464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8437" name="Rectangle 12"/>
          <p:cNvSpPr>
            <a:spLocks noChangeArrowheads="1"/>
          </p:cNvSpPr>
          <p:nvPr/>
        </p:nvSpPr>
        <p:spPr bwMode="auto">
          <a:xfrm>
            <a:off x="755650" y="33575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8438" name="Rectangle 8"/>
          <p:cNvSpPr>
            <a:spLocks noChangeArrowheads="1"/>
          </p:cNvSpPr>
          <p:nvPr/>
        </p:nvSpPr>
        <p:spPr bwMode="auto">
          <a:xfrm>
            <a:off x="3059113" y="6338888"/>
            <a:ext cx="26209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latin typeface="Times New Roman" pitchFamily="18" charset="0"/>
              </a:rPr>
              <a:t>Nicolas Poussin</a:t>
            </a:r>
            <a:r>
              <a:rPr lang="ru-RU" sz="2400"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4"/>
          <p:cNvSpPr>
            <a:spLocks noChangeArrowheads="1"/>
          </p:cNvSpPr>
          <p:nvPr/>
        </p:nvSpPr>
        <p:spPr bwMode="auto">
          <a:xfrm>
            <a:off x="2627313" y="3933825"/>
            <a:ext cx="6119812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fr-FR" sz="2800">
                <a:latin typeface="Times New Roman" pitchFamily="18" charset="0"/>
              </a:rPr>
              <a:t>On dit que</a:t>
            </a:r>
          </a:p>
          <a:p>
            <a:pPr algn="ctr"/>
            <a:r>
              <a:rPr lang="fr-FR" sz="2800">
                <a:latin typeface="Times New Roman" pitchFamily="18" charset="0"/>
              </a:rPr>
              <a:t> la Normandie  c’est le pays natale de</a:t>
            </a:r>
          </a:p>
          <a:p>
            <a:pPr algn="ctr"/>
            <a:r>
              <a:rPr lang="fr-FR" sz="2800">
                <a:latin typeface="Times New Roman" pitchFamily="18" charset="0"/>
              </a:rPr>
              <a:t> l’ impressionisme. </a:t>
            </a:r>
          </a:p>
        </p:txBody>
      </p:sp>
      <p:pic>
        <p:nvPicPr>
          <p:cNvPr id="19458" name="Picture 5" descr="Maison de Claude Moné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08400" y="188913"/>
            <a:ext cx="5148263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Rectangle 7"/>
          <p:cNvSpPr>
            <a:spLocks noChangeArrowheads="1"/>
          </p:cNvSpPr>
          <p:nvPr/>
        </p:nvSpPr>
        <p:spPr bwMode="auto">
          <a:xfrm>
            <a:off x="2627313" y="5229225"/>
            <a:ext cx="6300787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2800">
                <a:latin typeface="Times New Roman" pitchFamily="18" charset="0"/>
              </a:rPr>
              <a:t>Car c’est ici qu’à passé la plus grande partie de sa vie l’un des pères </a:t>
            </a:r>
          </a:p>
          <a:p>
            <a:pPr algn="ctr"/>
            <a:r>
              <a:rPr lang="fr-FR" sz="2800">
                <a:latin typeface="Times New Roman" pitchFamily="18" charset="0"/>
              </a:rPr>
              <a:t>de cet art – </a:t>
            </a:r>
            <a:r>
              <a:rPr lang="fr-FR" sz="3600" b="1">
                <a:latin typeface="Times New Roman" pitchFamily="18" charset="0"/>
              </a:rPr>
              <a:t>Claude Monet.</a:t>
            </a:r>
          </a:p>
        </p:txBody>
      </p:sp>
      <p:sp>
        <p:nvSpPr>
          <p:cNvPr id="19461" name="Rectangle 8"/>
          <p:cNvSpPr>
            <a:spLocks noChangeArrowheads="1"/>
          </p:cNvSpPr>
          <p:nvPr/>
        </p:nvSpPr>
        <p:spPr bwMode="auto">
          <a:xfrm>
            <a:off x="900113" y="692150"/>
            <a:ext cx="2205037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2800">
                <a:latin typeface="Times New Roman" pitchFamily="18" charset="0"/>
              </a:rPr>
              <a:t>La maison de </a:t>
            </a:r>
          </a:p>
          <a:p>
            <a:pPr algn="ctr"/>
            <a:r>
              <a:rPr lang="fr-FR" sz="2800">
                <a:latin typeface="Times New Roman" pitchFamily="18" charset="0"/>
              </a:rPr>
              <a:t>Claude Monet</a:t>
            </a:r>
            <a:endParaRPr lang="ru-RU" sz="2800">
              <a:latin typeface="Times New Roman" pitchFamily="18" charset="0"/>
            </a:endParaRPr>
          </a:p>
        </p:txBody>
      </p:sp>
      <p:pic>
        <p:nvPicPr>
          <p:cNvPr id="35849" name="Picture 9" descr="Изображение 001 (312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3500438"/>
            <a:ext cx="2289175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8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8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58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7" name="AutoShape 3"/>
          <p:cNvSpPr>
            <a:spLocks noChangeArrowheads="1"/>
          </p:cNvSpPr>
          <p:nvPr/>
        </p:nvSpPr>
        <p:spPr bwMode="auto">
          <a:xfrm>
            <a:off x="250825" y="1773238"/>
            <a:ext cx="8496300" cy="2736850"/>
          </a:xfrm>
          <a:prstGeom prst="horizontalScroll">
            <a:avLst>
              <a:gd name="adj" fmla="val 12500"/>
            </a:avLst>
          </a:prstGeom>
          <a:gradFill rotWithShape="1">
            <a:gsLst>
              <a:gs pos="0">
                <a:srgbClr val="000000"/>
              </a:gs>
              <a:gs pos="50000">
                <a:srgbClr val="FFCC00"/>
              </a:gs>
              <a:gs pos="100000">
                <a:srgbClr val="000000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solidFill>
                <a:srgbClr val="FFFF00"/>
              </a:solidFill>
            </a:endParaRPr>
          </a:p>
        </p:txBody>
      </p:sp>
      <p:sp>
        <p:nvSpPr>
          <p:cNvPr id="88068" name="WordArt 4"/>
          <p:cNvSpPr>
            <a:spLocks noChangeArrowheads="1" noChangeShapeType="1" noTextEdit="1"/>
          </p:cNvSpPr>
          <p:nvPr/>
        </p:nvSpPr>
        <p:spPr bwMode="auto">
          <a:xfrm>
            <a:off x="827088" y="2420938"/>
            <a:ext cx="7848600" cy="1571625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en-US" sz="3600" kern="10">
                <a:ln w="28575">
                  <a:solidFill>
                    <a:srgbClr val="008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336600"/>
                    </a:gs>
                    <a:gs pos="100000">
                      <a:srgbClr val="000000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Les  Normands    aiment    beaucoup    le  sport, </a:t>
            </a:r>
          </a:p>
          <a:p>
            <a:pPr algn="ctr"/>
            <a:r>
              <a:rPr lang="en-US" sz="3600" kern="10">
                <a:ln w="28575">
                  <a:solidFill>
                    <a:srgbClr val="008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336600"/>
                    </a:gs>
                    <a:gs pos="100000">
                      <a:srgbClr val="000000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  les  plus     populaires   sont: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1000"/>
                                        <p:tgtEl>
                                          <p:spTgt spid="88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0" dur="1000"/>
                                        <p:tgtEl>
                                          <p:spTgt spid="88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7" grpId="0" animBg="1"/>
      <p:bldP spid="8806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6600"/>
            </a:gs>
            <a:gs pos="50000">
              <a:srgbClr val="050900"/>
            </a:gs>
            <a:gs pos="100000">
              <a:srgbClr val="3366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4" descr="ScannedImage-3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1638" y="3073400"/>
            <a:ext cx="4932362" cy="378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5" descr="ScannedImage-3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985000" cy="295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Rectangle 5"/>
          <p:cNvSpPr>
            <a:spLocks noChangeArrowheads="1"/>
          </p:cNvSpPr>
          <p:nvPr/>
        </p:nvSpPr>
        <p:spPr bwMode="auto">
          <a:xfrm>
            <a:off x="7019925" y="981075"/>
            <a:ext cx="21240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2400">
                <a:latin typeface="Times New Roman" pitchFamily="18" charset="0"/>
              </a:rPr>
              <a:t>varappe </a:t>
            </a:r>
          </a:p>
          <a:p>
            <a:pPr algn="ctr"/>
            <a:r>
              <a:rPr lang="fr-FR" sz="2400">
                <a:latin typeface="Times New Roman" pitchFamily="18" charset="0"/>
              </a:rPr>
              <a:t>(</a:t>
            </a:r>
            <a:r>
              <a:rPr lang="ru-RU" sz="2400">
                <a:latin typeface="Times New Roman" pitchFamily="18" charset="0"/>
              </a:rPr>
              <a:t>скалолазание</a:t>
            </a:r>
            <a:r>
              <a:rPr lang="fr-FR" sz="2400">
                <a:latin typeface="Times New Roman" pitchFamily="18" charset="0"/>
              </a:rPr>
              <a:t>)</a:t>
            </a:r>
          </a:p>
        </p:txBody>
      </p:sp>
      <p:sp>
        <p:nvSpPr>
          <p:cNvPr id="21509" name="Rectangle 8"/>
          <p:cNvSpPr>
            <a:spLocks noChangeArrowheads="1"/>
          </p:cNvSpPr>
          <p:nvPr/>
        </p:nvSpPr>
        <p:spPr bwMode="auto">
          <a:xfrm>
            <a:off x="1763713" y="4294188"/>
            <a:ext cx="23574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2400">
                <a:latin typeface="Times New Roman" pitchFamily="18" charset="0"/>
              </a:rPr>
              <a:t>cyclotourisme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1600</TotalTime>
  <Words>304</Words>
  <Application>Microsoft Office PowerPoint</Application>
  <PresentationFormat>Экран (4:3)</PresentationFormat>
  <Paragraphs>68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14</vt:i4>
      </vt:variant>
    </vt:vector>
  </HeadingPairs>
  <TitlesOfParts>
    <vt:vector size="23" baseType="lpstr">
      <vt:lpstr>Arial</vt:lpstr>
      <vt:lpstr>Constantia</vt:lpstr>
      <vt:lpstr>Wingdings 2</vt:lpstr>
      <vt:lpstr>Calibri</vt:lpstr>
      <vt:lpstr>Times New Roman</vt:lpstr>
      <vt:lpstr>Бумажная</vt:lpstr>
      <vt:lpstr>Бумажная</vt:lpstr>
      <vt:lpstr>Бумажная</vt:lpstr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Гимназия №18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Normandie</dc:title>
  <dc:creator>user</dc:creator>
  <cp:lastModifiedBy>user</cp:lastModifiedBy>
  <cp:revision>30</cp:revision>
  <dcterms:created xsi:type="dcterms:W3CDTF">2010-11-29T08:48:13Z</dcterms:created>
  <dcterms:modified xsi:type="dcterms:W3CDTF">2012-02-26T12:03:59Z</dcterms:modified>
</cp:coreProperties>
</file>