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75" r:id="rId3"/>
    <p:sldId id="274" r:id="rId4"/>
    <p:sldId id="262" r:id="rId5"/>
    <p:sldId id="290" r:id="rId6"/>
    <p:sldId id="291" r:id="rId7"/>
    <p:sldId id="281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590A"/>
    <a:srgbClr val="DC7F0E"/>
    <a:srgbClr val="778B5F"/>
    <a:srgbClr val="336600"/>
    <a:srgbClr val="009900"/>
    <a:srgbClr val="FFCC00"/>
    <a:srgbClr val="155A79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78D25-E753-4942-A24D-EF43F896049E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46E5C1-DB7B-483D-ADB3-D00AC4ECC6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FE67B-C0C5-4C59-9D38-72CE73E2315E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A72CE-71AE-498C-940F-8438EB7FF7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A12BC-A071-44AA-A243-3B2ACB3ECE02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CBBA2-9AEC-4A76-B661-837152D270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740BB-0DFC-4A08-A62C-836AACE1B799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64287C-3C51-4301-AFAB-98B9A4B8BA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62478-ED6A-4A7C-A8E9-C3AF05D7392F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CC6229-851E-4680-A9F6-13A857DD3A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6CEA5-B1A1-4437-891D-77737FB477EF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4836F-F9B4-4F70-8114-8B32DB909E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AAEB7-A6B7-4C00-A71B-D322BA6DD3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49007-29BB-4FB3-8938-3795653A5D98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DF4C3-2C98-477D-B152-4DA8AC9C635E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6F2AB-96E9-474F-9924-6286B51588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D3ED3-1B0C-4E6A-80B7-1C7DEEAD25F9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C059A-73A9-4F50-82D5-B03AC4F0E8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52E0F-37CD-4B3D-A41C-9961174883C1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AA247-70EC-4971-BB7A-79D11F57B4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AD979-DACB-43D4-8FBC-B5C2E4D67504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692E4-F265-4408-BC12-097CBD3D66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255BC55E-3984-4912-8356-873FEE14D55F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A942FC5A-6644-49D1-9820-10CC578A23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5" r:id="rId3"/>
    <p:sldLayoutId id="2147483682" r:id="rId4"/>
    <p:sldLayoutId id="2147483686" r:id="rId5"/>
    <p:sldLayoutId id="2147483681" r:id="rId6"/>
    <p:sldLayoutId id="2147483680" r:id="rId7"/>
    <p:sldLayoutId id="2147483679" r:id="rId8"/>
    <p:sldLayoutId id="2147483678" r:id="rId9"/>
    <p:sldLayoutId id="2147483677" r:id="rId10"/>
    <p:sldLayoutId id="2147483676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99CCFF"/>
            </a:gs>
            <a:gs pos="100000">
              <a:srgbClr val="000000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042988" y="0"/>
            <a:ext cx="73437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fr-FR" sz="2800">
                <a:latin typeface="Times New Roman" pitchFamily="18" charset="0"/>
                <a:cs typeface="Times New Roman" pitchFamily="18" charset="0"/>
              </a:rPr>
              <a:t>Les deux  régions de la Normandie sont </a:t>
            </a:r>
          </a:p>
          <a:p>
            <a:pPr algn="ctr"/>
            <a:r>
              <a:rPr lang="fr-FR" sz="2800">
                <a:latin typeface="Times New Roman" pitchFamily="18" charset="0"/>
                <a:cs typeface="Times New Roman" pitchFamily="18" charset="0"/>
              </a:rPr>
              <a:t>la Haute Normandie et la Basse Normandie. </a:t>
            </a:r>
          </a:p>
        </p:txBody>
      </p:sp>
      <p:pic>
        <p:nvPicPr>
          <p:cNvPr id="3" name="Picture 2" descr="C:\Documents and Settings\user\Рабочий стол\Нормандия\карт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981075"/>
            <a:ext cx="676910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1331913" y="5911850"/>
            <a:ext cx="681831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800">
                <a:latin typeface="Times New Roman" pitchFamily="18" charset="0"/>
              </a:rPr>
              <a:t>La capitale de la Haute Normandie est Rouen, </a:t>
            </a:r>
          </a:p>
          <a:p>
            <a:pPr algn="ctr"/>
            <a:r>
              <a:rPr lang="fr-FR" sz="2800">
                <a:latin typeface="Times New Roman" pitchFamily="18" charset="0"/>
              </a:rPr>
              <a:t>la capitale de la Basse Normandie est Caen.</a:t>
            </a:r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>
            <a:off x="1331913" y="2852738"/>
            <a:ext cx="2303462" cy="9366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 flipH="1">
            <a:off x="7524750" y="1844675"/>
            <a:ext cx="647700" cy="15843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69" name="Oval 9"/>
          <p:cNvSpPr>
            <a:spLocks noChangeArrowheads="1"/>
          </p:cNvSpPr>
          <p:nvPr/>
        </p:nvSpPr>
        <p:spPr bwMode="auto">
          <a:xfrm>
            <a:off x="6659563" y="2781300"/>
            <a:ext cx="865187" cy="576263"/>
          </a:xfrm>
          <a:prstGeom prst="ellips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0" name="Oval 10"/>
          <p:cNvSpPr>
            <a:spLocks noChangeArrowheads="1"/>
          </p:cNvSpPr>
          <p:nvPr/>
        </p:nvSpPr>
        <p:spPr bwMode="auto">
          <a:xfrm>
            <a:off x="4427538" y="3573463"/>
            <a:ext cx="936625" cy="503237"/>
          </a:xfrm>
          <a:prstGeom prst="ellips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  <p:bldP spid="15366" grpId="0"/>
      <p:bldP spid="15367" grpId="0" animBg="1"/>
      <p:bldP spid="15368" grpId="0" animBg="1"/>
      <p:bldP spid="15369" grpId="0" animBg="1"/>
      <p:bldP spid="1537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A8BF8"/>
            </a:gs>
            <a:gs pos="100000">
              <a:srgbClr val="000000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Picture 4" descr="Seine à Rou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771775" cy="207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5"/>
          <p:cNvSpPr>
            <a:spLocks noChangeArrowheads="1"/>
          </p:cNvSpPr>
          <p:nvPr/>
        </p:nvSpPr>
        <p:spPr bwMode="auto">
          <a:xfrm>
            <a:off x="3233738" y="333375"/>
            <a:ext cx="5224462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800">
                <a:latin typeface="Times New Roman" pitchFamily="18" charset="0"/>
              </a:rPr>
              <a:t>Le fleuve qui coule sur le territoire </a:t>
            </a:r>
          </a:p>
          <a:p>
            <a:pPr algn="ctr"/>
            <a:r>
              <a:rPr lang="fr-FR" sz="2800">
                <a:latin typeface="Times New Roman" pitchFamily="18" charset="0"/>
              </a:rPr>
              <a:t>de la Normandie </a:t>
            </a:r>
          </a:p>
          <a:p>
            <a:pPr algn="ctr"/>
            <a:r>
              <a:rPr lang="fr-FR" sz="2800">
                <a:latin typeface="Times New Roman" pitchFamily="18" charset="0"/>
              </a:rPr>
              <a:t>est la Seine. </a:t>
            </a:r>
          </a:p>
        </p:txBody>
      </p:sp>
      <p:pic>
        <p:nvPicPr>
          <p:cNvPr id="522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1775" y="2078038"/>
            <a:ext cx="6372225" cy="477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2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C7C68C"/>
            </a:gs>
            <a:gs pos="100000">
              <a:srgbClr val="474732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 descr="ScannedImage-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0"/>
            <a:ext cx="735330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4067175" y="6035675"/>
            <a:ext cx="50768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>
                <a:solidFill>
                  <a:srgbClr val="000000"/>
                </a:solidFill>
                <a:latin typeface="Times New Roman" pitchFamily="18" charset="0"/>
              </a:rPr>
              <a:t>Voilà pourquoi en Normandie il y a même des statues</a:t>
            </a:r>
            <a:r>
              <a:rPr lang="ru-RU" sz="240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fr-FR" sz="2400">
                <a:solidFill>
                  <a:srgbClr val="000000"/>
                </a:solidFill>
                <a:latin typeface="Times New Roman" pitchFamily="18" charset="0"/>
              </a:rPr>
              <a:t>aux vaches.</a:t>
            </a:r>
            <a:r>
              <a:rPr lang="ru-RU" sz="240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fr-FR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19459" name="Picture 3" descr="C:\Documents and Settings\user\Рабочий стол\Нормандия\коров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913188"/>
            <a:ext cx="3924300" cy="294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Rectangle 8"/>
          <p:cNvSpPr>
            <a:spLocks noChangeArrowheads="1"/>
          </p:cNvSpPr>
          <p:nvPr/>
        </p:nvSpPr>
        <p:spPr bwMode="auto">
          <a:xfrm>
            <a:off x="3779838" y="3500438"/>
            <a:ext cx="5364162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>
                <a:latin typeface="Times New Roman" pitchFamily="18" charset="0"/>
              </a:rPr>
              <a:t>Le climat magique de l’océan , la fértilité</a:t>
            </a:r>
            <a:r>
              <a:rPr lang="ru-RU" sz="2400">
                <a:latin typeface="Times New Roman" pitchFamily="18" charset="0"/>
              </a:rPr>
              <a:t> (плодородие)</a:t>
            </a:r>
            <a:r>
              <a:rPr lang="fr-FR" sz="2400">
                <a:latin typeface="Times New Roman" pitchFamily="18" charset="0"/>
              </a:rPr>
              <a:t> des sols </a:t>
            </a:r>
            <a:r>
              <a:rPr lang="ru-RU" sz="2400">
                <a:latin typeface="Times New Roman" pitchFamily="18" charset="0"/>
              </a:rPr>
              <a:t>(земель) </a:t>
            </a:r>
            <a:r>
              <a:rPr lang="fr-FR" sz="2400">
                <a:latin typeface="Times New Roman" pitchFamily="18" charset="0"/>
              </a:rPr>
              <a:t>créent</a:t>
            </a:r>
            <a:endParaRPr lang="ru-RU" sz="2400">
              <a:latin typeface="Times New Roman" pitchFamily="18" charset="0"/>
            </a:endParaRPr>
          </a:p>
          <a:p>
            <a:pPr algn="ctr"/>
            <a:r>
              <a:rPr lang="fr-FR" sz="2400">
                <a:latin typeface="Times New Roman" pitchFamily="18" charset="0"/>
              </a:rPr>
              <a:t>les conditions magnifiques pour l’agriculture </a:t>
            </a:r>
            <a:r>
              <a:rPr lang="ru-RU" sz="2400">
                <a:latin typeface="Times New Roman" pitchFamily="18" charset="0"/>
              </a:rPr>
              <a:t>(сельское хозяйство) </a:t>
            </a:r>
            <a:r>
              <a:rPr lang="fr-FR" sz="2400">
                <a:latin typeface="Times New Roman" pitchFamily="18" charset="0"/>
              </a:rPr>
              <a:t>et</a:t>
            </a:r>
            <a:r>
              <a:rPr lang="ru-RU" sz="2400">
                <a:latin typeface="Times New Roman" pitchFamily="18" charset="0"/>
              </a:rPr>
              <a:t> </a:t>
            </a:r>
            <a:r>
              <a:rPr lang="fr-FR" sz="2400">
                <a:latin typeface="Times New Roman" pitchFamily="18" charset="0"/>
              </a:rPr>
              <a:t>l’élèvage</a:t>
            </a:r>
            <a:r>
              <a:rPr lang="ru-RU" sz="2400">
                <a:latin typeface="Times New Roman" pitchFamily="18" charset="0"/>
              </a:rPr>
              <a:t> (животноводство)</a:t>
            </a:r>
            <a:r>
              <a:rPr lang="fr-FR" sz="2400">
                <a:latin typeface="Times New Roman" pitchFamily="18" charset="0"/>
              </a:rPr>
              <a:t>. </a:t>
            </a:r>
          </a:p>
          <a:p>
            <a:pPr algn="ctr"/>
            <a:r>
              <a:rPr lang="fr-FR" sz="2400">
                <a:latin typeface="Times New Roman" pitchFamily="18" charset="0"/>
              </a:rPr>
              <a:t>Dans toute la France sont connus les</a:t>
            </a:r>
          </a:p>
          <a:p>
            <a:pPr algn="ctr"/>
            <a:r>
              <a:rPr lang="fr-FR" sz="2400">
                <a:latin typeface="Times New Roman" pitchFamily="18" charset="0"/>
              </a:rPr>
              <a:t>vaches normandes et les produits laitières.</a:t>
            </a:r>
            <a:endParaRPr lang="ru-RU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7D7D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Documents and Settings\user\Рабочий стол\Нормандия\камамбер.jpg"/>
          <p:cNvPicPr>
            <a:picLocks noChangeAspect="1" noChangeArrowheads="1"/>
          </p:cNvPicPr>
          <p:nvPr/>
        </p:nvPicPr>
        <p:blipFill>
          <a:blip r:embed="rId2">
            <a:lum bright="-24000" contrast="18000"/>
          </a:blip>
          <a:srcRect l="2826"/>
          <a:stretch>
            <a:fillRect/>
          </a:stretch>
        </p:blipFill>
        <p:spPr bwMode="auto">
          <a:xfrm>
            <a:off x="1908175" y="1882775"/>
            <a:ext cx="5256213" cy="497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684213" y="1196975"/>
            <a:ext cx="70929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fr-FR" sz="2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Le plus célèbre des fromages normands est </a:t>
            </a:r>
          </a:p>
          <a:p>
            <a:pPr algn="ctr"/>
            <a:r>
              <a:rPr lang="fr-FR" sz="2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le camembert. </a:t>
            </a:r>
            <a:endParaRPr lang="fr-FR" sz="28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7412" name="Rectangle 5"/>
          <p:cNvSpPr>
            <a:spLocks noChangeArrowheads="1"/>
          </p:cNvSpPr>
          <p:nvPr/>
        </p:nvSpPr>
        <p:spPr bwMode="auto">
          <a:xfrm>
            <a:off x="684213" y="333375"/>
            <a:ext cx="72771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800">
                <a:solidFill>
                  <a:srgbClr val="000000"/>
                </a:solidFill>
                <a:latin typeface="Times New Roman" pitchFamily="18" charset="0"/>
              </a:rPr>
              <a:t>Ses fromages lui ont apporté le rénommé mondial</a:t>
            </a:r>
            <a:endParaRPr lang="ru-RU" sz="2800">
              <a:solidFill>
                <a:srgbClr val="000000"/>
              </a:solidFill>
              <a:latin typeface="Times New Roman" pitchFamily="18" charset="0"/>
            </a:endParaRPr>
          </a:p>
          <a:p>
            <a:pPr algn="ctr"/>
            <a:r>
              <a:rPr lang="ru-RU" sz="2800">
                <a:solidFill>
                  <a:srgbClr val="000000"/>
                </a:solidFill>
                <a:latin typeface="Times New Roman" pitchFamily="18" charset="0"/>
              </a:rPr>
              <a:t>(мировую славу)</a:t>
            </a:r>
            <a:r>
              <a:rPr lang="fr-FR" sz="2800">
                <a:solidFill>
                  <a:srgbClr val="000000"/>
                </a:solidFill>
                <a:latin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3" descr="ScannedImage-15"/>
          <p:cNvPicPr>
            <a:picLocks noChangeAspect="1" noChangeArrowheads="1"/>
          </p:cNvPicPr>
          <p:nvPr/>
        </p:nvPicPr>
        <p:blipFill>
          <a:blip r:embed="rId2"/>
          <a:srcRect t="3035"/>
          <a:stretch>
            <a:fillRect/>
          </a:stretch>
        </p:blipFill>
        <p:spPr bwMode="auto">
          <a:xfrm>
            <a:off x="323850" y="0"/>
            <a:ext cx="3754438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4"/>
          <p:cNvSpPr>
            <a:spLocks noChangeArrowheads="1"/>
          </p:cNvSpPr>
          <p:nvPr/>
        </p:nvSpPr>
        <p:spPr bwMode="auto">
          <a:xfrm>
            <a:off x="0" y="4581525"/>
            <a:ext cx="413385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3600">
                <a:solidFill>
                  <a:srgbClr val="006600"/>
                </a:solidFill>
                <a:latin typeface="Times New Roman" pitchFamily="18" charset="0"/>
              </a:rPr>
              <a:t>Les pommes</a:t>
            </a:r>
          </a:p>
          <a:p>
            <a:pPr algn="ctr"/>
            <a:r>
              <a:rPr lang="fr-FR" sz="3600">
                <a:solidFill>
                  <a:srgbClr val="006600"/>
                </a:solidFill>
                <a:latin typeface="Times New Roman" pitchFamily="18" charset="0"/>
              </a:rPr>
              <a:t> sont devenues </a:t>
            </a:r>
          </a:p>
          <a:p>
            <a:pPr algn="ctr"/>
            <a:r>
              <a:rPr lang="fr-FR" sz="3600">
                <a:solidFill>
                  <a:srgbClr val="006600"/>
                </a:solidFill>
                <a:latin typeface="Times New Roman" pitchFamily="18" charset="0"/>
              </a:rPr>
              <a:t>symbole du province.</a:t>
            </a:r>
            <a:endParaRPr lang="ru-RU" sz="3600">
              <a:solidFill>
                <a:srgbClr val="006600"/>
              </a:solidFill>
              <a:latin typeface="Times New Roman" pitchFamily="18" charset="0"/>
            </a:endParaRPr>
          </a:p>
        </p:txBody>
      </p:sp>
      <p:pic>
        <p:nvPicPr>
          <p:cNvPr id="22532" name="Picture 4" descr="ScannedImage-2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75125" y="3611563"/>
            <a:ext cx="4968875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5" descr="ScannedImag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6100" y="0"/>
            <a:ext cx="4787900" cy="349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5" descr="ScannedImage-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35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Rectangle 7"/>
          <p:cNvSpPr>
            <a:spLocks noChangeArrowheads="1"/>
          </p:cNvSpPr>
          <p:nvPr/>
        </p:nvSpPr>
        <p:spPr bwMode="auto">
          <a:xfrm>
            <a:off x="468313" y="0"/>
            <a:ext cx="83740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800">
                <a:latin typeface="Times New Roman" pitchFamily="18" charset="0"/>
              </a:rPr>
              <a:t>La pêche est aussi la partie indispansable de cette région.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1188FF"/>
            </a:gs>
            <a:gs pos="100000">
              <a:srgbClr val="0000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ChangeArrowheads="1"/>
          </p:cNvSpPr>
          <p:nvPr/>
        </p:nvSpPr>
        <p:spPr bwMode="auto">
          <a:xfrm>
            <a:off x="0" y="3349625"/>
            <a:ext cx="4176713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fr-FR" sz="2800">
                <a:latin typeface="Times New Roman" pitchFamily="18" charset="0"/>
              </a:rPr>
              <a:t>par exemple Etretat qui est la curiosité </a:t>
            </a:r>
          </a:p>
          <a:p>
            <a:pPr algn="ctr"/>
            <a:r>
              <a:rPr lang="fr-FR" sz="2800">
                <a:latin typeface="Times New Roman" pitchFamily="18" charset="0"/>
              </a:rPr>
              <a:t>la plus remarquable </a:t>
            </a:r>
          </a:p>
          <a:p>
            <a:pPr algn="ctr"/>
            <a:r>
              <a:rPr lang="fr-FR" sz="2800">
                <a:latin typeface="Times New Roman" pitchFamily="18" charset="0"/>
              </a:rPr>
              <a:t>du littorale . </a:t>
            </a:r>
          </a:p>
          <a:p>
            <a:pPr algn="ctr"/>
            <a:r>
              <a:rPr lang="fr-FR" sz="2800">
                <a:latin typeface="Times New Roman" pitchFamily="18" charset="0"/>
              </a:rPr>
              <a:t>La mer a fait </a:t>
            </a:r>
          </a:p>
          <a:p>
            <a:pPr algn="ctr"/>
            <a:r>
              <a:rPr lang="fr-FR" sz="2800">
                <a:latin typeface="Times New Roman" pitchFamily="18" charset="0"/>
              </a:rPr>
              <a:t>des arcs fabuleuses</a:t>
            </a:r>
            <a:r>
              <a:rPr lang="ru-RU" sz="2800">
                <a:latin typeface="Times New Roman" pitchFamily="18" charset="0"/>
              </a:rPr>
              <a:t> (сказочные)</a:t>
            </a:r>
            <a:r>
              <a:rPr lang="fr-FR" sz="2800">
                <a:latin typeface="Times New Roman" pitchFamily="18" charset="0"/>
              </a:rPr>
              <a:t> </a:t>
            </a:r>
          </a:p>
          <a:p>
            <a:pPr algn="ctr"/>
            <a:r>
              <a:rPr lang="fr-FR" sz="2800">
                <a:latin typeface="Times New Roman" pitchFamily="18" charset="0"/>
              </a:rPr>
              <a:t>dans ces rôchets. </a:t>
            </a:r>
          </a:p>
        </p:txBody>
      </p:sp>
      <p:pic>
        <p:nvPicPr>
          <p:cNvPr id="23555" name="Picture 5" descr="ScannedImage-9"/>
          <p:cNvPicPr>
            <a:picLocks noChangeAspect="1" noChangeArrowheads="1"/>
          </p:cNvPicPr>
          <p:nvPr/>
        </p:nvPicPr>
        <p:blipFill>
          <a:blip r:embed="rId2">
            <a:lum bright="-6000" contrast="6000"/>
          </a:blip>
          <a:srcRect t="1711"/>
          <a:stretch>
            <a:fillRect/>
          </a:stretch>
        </p:blipFill>
        <p:spPr bwMode="auto">
          <a:xfrm>
            <a:off x="4211638" y="3255963"/>
            <a:ext cx="4932362" cy="360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 descr="C:\Documents and Settings\user\Рабочий стол\Нормандия\скалы.jpg"/>
          <p:cNvPicPr>
            <a:picLocks noChangeAspect="1" noChangeArrowheads="1"/>
          </p:cNvPicPr>
          <p:nvPr/>
        </p:nvPicPr>
        <p:blipFill>
          <a:blip r:embed="rId3">
            <a:lum bright="6000" contrast="36000"/>
          </a:blip>
          <a:srcRect l="6331" t="8090" r="7790" b="9126"/>
          <a:stretch>
            <a:fillRect/>
          </a:stretch>
        </p:blipFill>
        <p:spPr bwMode="auto">
          <a:xfrm>
            <a:off x="0" y="0"/>
            <a:ext cx="5364163" cy="325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Rectangle 7"/>
          <p:cNvSpPr>
            <a:spLocks noChangeArrowheads="1"/>
          </p:cNvSpPr>
          <p:nvPr/>
        </p:nvSpPr>
        <p:spPr bwMode="auto">
          <a:xfrm>
            <a:off x="5651500" y="476250"/>
            <a:ext cx="3313113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800">
                <a:latin typeface="Times New Roman" pitchFamily="18" charset="0"/>
              </a:rPr>
              <a:t>Ce qui caracthérise </a:t>
            </a:r>
          </a:p>
          <a:p>
            <a:pPr algn="ctr"/>
            <a:r>
              <a:rPr lang="fr-FR" sz="2800">
                <a:latin typeface="Times New Roman" pitchFamily="18" charset="0"/>
              </a:rPr>
              <a:t>la Normandie</a:t>
            </a:r>
          </a:p>
          <a:p>
            <a:pPr algn="ctr"/>
            <a:r>
              <a:rPr lang="fr-FR" sz="2800">
                <a:latin typeface="Times New Roman" pitchFamily="18" charset="0"/>
              </a:rPr>
              <a:t>se sont </a:t>
            </a:r>
          </a:p>
          <a:p>
            <a:pPr algn="ctr"/>
            <a:r>
              <a:rPr lang="fr-FR" sz="2800">
                <a:latin typeface="Times New Roman" pitchFamily="18" charset="0"/>
              </a:rPr>
              <a:t>de pittorèques paysages,</a:t>
            </a:r>
            <a:endParaRPr lang="ru-RU" sz="28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0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9701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1609</TotalTime>
  <Words>159</Words>
  <Application>Microsoft Office PowerPoint</Application>
  <PresentationFormat>Экран (4:3)</PresentationFormat>
  <Paragraphs>30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7</vt:i4>
      </vt:variant>
    </vt:vector>
  </HeadingPairs>
  <TitlesOfParts>
    <vt:vector size="16" baseType="lpstr">
      <vt:lpstr>Arial</vt:lpstr>
      <vt:lpstr>Constantia</vt:lpstr>
      <vt:lpstr>Wingdings 2</vt:lpstr>
      <vt:lpstr>Calibri</vt:lpstr>
      <vt:lpstr>Times New Roman</vt:lpstr>
      <vt:lpstr>Бумажная</vt:lpstr>
      <vt:lpstr>Бумажная</vt:lpstr>
      <vt:lpstr>Бумажная</vt:lpstr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Гимназия №18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Normandie</dc:title>
  <dc:creator>user</dc:creator>
  <cp:lastModifiedBy>user</cp:lastModifiedBy>
  <cp:revision>28</cp:revision>
  <dcterms:created xsi:type="dcterms:W3CDTF">2010-11-29T08:48:13Z</dcterms:created>
  <dcterms:modified xsi:type="dcterms:W3CDTF">2012-02-26T10:53:17Z</dcterms:modified>
</cp:coreProperties>
</file>