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900"/>
    <a:srgbClr val="008000"/>
    <a:srgbClr val="663300"/>
    <a:srgbClr val="99FF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9A634-3BC3-4861-BE00-2DC169272968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9C16B-F121-4A26-AB6C-78B4B8D3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45.radikal.ru/i108/1109/28/3427e20d9c6c.jpg" TargetMode="External"/><Relationship Id="rId3" Type="http://schemas.openxmlformats.org/officeDocument/2006/relationships/hyperlink" Target="http://img-eburg.fotki.yandex.ru/get/4812/54833049.20/0_7f03d_ca571741_XL" TargetMode="External"/><Relationship Id="rId7" Type="http://schemas.openxmlformats.org/officeDocument/2006/relationships/hyperlink" Target="http://img-fotki.yandex.ru/get/4416/25585874.163/0_9b4b2_8f35383b_XL" TargetMode="External"/><Relationship Id="rId2" Type="http://schemas.openxmlformats.org/officeDocument/2006/relationships/hyperlink" Target="http://fotoramochki.com/cvetochnie/fotoramka-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eburg.fotki.yandex.ru/get/4612/85004873.6/0_6d7a3_d373f809_L.jpg" TargetMode="External"/><Relationship Id="rId5" Type="http://schemas.openxmlformats.org/officeDocument/2006/relationships/hyperlink" Target="http://img-eburg.fotki.yandex.ru/get/4709/28257045.67a/0_729de_df9a0269_XL.jpg" TargetMode="External"/><Relationship Id="rId4" Type="http://schemas.openxmlformats.org/officeDocument/2006/relationships/hyperlink" Target="http://img-eburg.fotki.yandex.ru/get/5809/119528728.9e3/0_94f9e_d03f89fc_XL" TargetMode="External"/><Relationship Id="rId9" Type="http://schemas.openxmlformats.org/officeDocument/2006/relationships/hyperlink" Target="http://v.foto.radikal.ru/0703/75/4e6b5625370ft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700808"/>
            <a:ext cx="7344816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0" b="1" cap="none" spc="0" dirty="0" smtClean="0">
                <a:ln w="28575">
                  <a:solidFill>
                    <a:srgbClr val="33CC33"/>
                  </a:solidFill>
                  <a:prstDash val="solid"/>
                </a:ln>
                <a:solidFill>
                  <a:srgbClr val="99FF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Поле    чудес</a:t>
            </a:r>
            <a:endParaRPr lang="ru-RU" sz="11000" b="1" cap="none" spc="0" dirty="0">
              <a:ln w="28575">
                <a:solidFill>
                  <a:srgbClr val="33CC33"/>
                </a:solidFill>
                <a:prstDash val="solid"/>
              </a:ln>
              <a:solidFill>
                <a:srgbClr val="99FF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861048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latin typeface="Calibri" pitchFamily="34" charset="0"/>
              </a:rPr>
              <a:t>Девятерикова Зинаида Валентиновна,</a:t>
            </a:r>
          </a:p>
          <a:p>
            <a:pPr algn="r"/>
            <a:r>
              <a:rPr lang="ru-RU" sz="2400" b="1" i="1" dirty="0">
                <a:latin typeface="Calibri" pitchFamily="34" charset="0"/>
              </a:rPr>
              <a:t>у</a:t>
            </a:r>
            <a:r>
              <a:rPr lang="ru-RU" sz="2400" b="1" i="1" dirty="0" smtClean="0">
                <a:latin typeface="Calibri" pitchFamily="34" charset="0"/>
              </a:rPr>
              <a:t>читель начальных классов</a:t>
            </a:r>
          </a:p>
          <a:p>
            <a:pPr algn="r"/>
            <a:r>
              <a:rPr lang="ru-RU" sz="2400" b="1" i="1" dirty="0" smtClean="0">
                <a:latin typeface="Calibri" pitchFamily="34" charset="0"/>
              </a:rPr>
              <a:t>МАОУ «СОШ №15»</a:t>
            </a:r>
          </a:p>
          <a:p>
            <a:pPr algn="r"/>
            <a:r>
              <a:rPr lang="ru-RU" sz="2400" b="1" i="1" dirty="0" err="1" smtClean="0">
                <a:latin typeface="Calibri" pitchFamily="34" charset="0"/>
              </a:rPr>
              <a:t>Г.Губаха</a:t>
            </a:r>
            <a:r>
              <a:rPr lang="ru-RU" sz="2400" b="1" i="1" dirty="0" smtClean="0">
                <a:latin typeface="Calibri" pitchFamily="34" charset="0"/>
              </a:rPr>
              <a:t>, Пермский край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1"/>
          <p:cNvGrpSpPr/>
          <p:nvPr/>
        </p:nvGrpSpPr>
        <p:grpSpPr>
          <a:xfrm>
            <a:off x="395536" y="2204864"/>
            <a:ext cx="4060923" cy="4122759"/>
            <a:chOff x="395536" y="2204864"/>
            <a:chExt cx="4060923" cy="4122759"/>
          </a:xfrm>
        </p:grpSpPr>
        <p:grpSp>
          <p:nvGrpSpPr>
            <p:cNvPr id="3" name="Группа 128"/>
            <p:cNvGrpSpPr/>
            <p:nvPr/>
          </p:nvGrpSpPr>
          <p:grpSpPr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/>
              <p:nvPr/>
            </p:nvGrpSpPr>
            <p:grpSpPr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/>
                <p:nvPr/>
              </p:nvGrpSpPr>
              <p:grpSpPr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/>
                  <p:nvPr/>
                </p:nvGrpSpPr>
                <p:grpSpPr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/>
                    <p:nvPr/>
                  </p:nvGrpSpPr>
                  <p:grpSpPr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/>
                      <p:nvPr/>
                    </p:nvGrpSpPr>
                    <p:grpSpPr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3" name="Группа 106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0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106" name="Прямоугольник 105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8" name="Прямоугольник 107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40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40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10" name="Прямоугольник 109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40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40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12" name="Прямоугольник 111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40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40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14" name="Прямоугольник 113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8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8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17" name="Прямоугольник 116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40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40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19" name="Прямоугольник 118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40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40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21" name="Прямоугольник 1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32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32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124" name="Прямая со стрелкой 123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Прямоугольник 125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40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8" name="Прямоугольник 127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4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0" name="Прямоугольник 129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4" name="Группа 69"/>
          <p:cNvGrpSpPr/>
          <p:nvPr/>
        </p:nvGrpSpPr>
        <p:grpSpPr>
          <a:xfrm rot="14525451">
            <a:off x="1504026" y="3031684"/>
            <a:ext cx="1819058" cy="996201"/>
            <a:chOff x="2543175" y="3789040"/>
            <a:chExt cx="1819058" cy="996201"/>
          </a:xfrm>
        </p:grpSpPr>
        <p:sp>
          <p:nvSpPr>
            <p:cNvPr id="67" name="Стрелка вниз 66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69" name="Овал 68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дракончики\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93788" y="1988840"/>
            <a:ext cx="5250212" cy="3851978"/>
          </a:xfrm>
          <a:prstGeom prst="rect">
            <a:avLst/>
          </a:prstGeom>
          <a:noFill/>
        </p:spPr>
      </p:pic>
      <p:sp>
        <p:nvSpPr>
          <p:cNvPr id="32" name="Скругленный прямоугольник 31"/>
          <p:cNvSpPr/>
          <p:nvPr/>
        </p:nvSpPr>
        <p:spPr>
          <a:xfrm>
            <a:off x="53955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Л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47664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У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Н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475656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483768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3955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467544" y="1556792"/>
            <a:ext cx="5976664" cy="4824536"/>
            <a:chOff x="1907704" y="1412776"/>
            <a:chExt cx="5544616" cy="4824536"/>
          </a:xfrm>
          <a:blipFill>
            <a:blip r:embed="rId3"/>
            <a:tile tx="0" ty="0" sx="100000" sy="100000" flip="none" algn="tl"/>
          </a:blipFill>
        </p:grpSpPr>
        <p:sp>
          <p:nvSpPr>
            <p:cNvPr id="4" name="Прямоугольник 3"/>
            <p:cNvSpPr/>
            <p:nvPr/>
          </p:nvSpPr>
          <p:spPr>
            <a:xfrm>
              <a:off x="1907704" y="1412776"/>
              <a:ext cx="5544616" cy="4824536"/>
            </a:xfrm>
            <a:prstGeom prst="rect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1907704" y="2132856"/>
              <a:ext cx="5544616" cy="0"/>
            </a:xfrm>
            <a:prstGeom prst="line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907704" y="2996952"/>
              <a:ext cx="5544616" cy="0"/>
            </a:xfrm>
            <a:prstGeom prst="line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907704" y="3789040"/>
              <a:ext cx="5544616" cy="0"/>
            </a:xfrm>
            <a:prstGeom prst="line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907704" y="4581128"/>
              <a:ext cx="5544616" cy="0"/>
            </a:xfrm>
            <a:prstGeom prst="line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907704" y="5445224"/>
              <a:ext cx="5544616" cy="0"/>
            </a:xfrm>
            <a:prstGeom prst="line">
              <a:avLst/>
            </a:prstGeom>
            <a:grpFill/>
            <a:ln w="762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Прямая соединительная линия 16"/>
          <p:cNvCxnSpPr/>
          <p:nvPr/>
        </p:nvCxnSpPr>
        <p:spPr>
          <a:xfrm>
            <a:off x="4993761" y="1556792"/>
            <a:ext cx="0" cy="4752528"/>
          </a:xfrm>
          <a:prstGeom prst="line">
            <a:avLst/>
          </a:prstGeom>
          <a:blipFill>
            <a:blip r:embed="rId3" cstate="email"/>
            <a:tile tx="0" ty="0" sx="100000" sy="100000" flip="none" algn="tl"/>
          </a:blipFill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Группа 6"/>
          <p:cNvGrpSpPr/>
          <p:nvPr/>
        </p:nvGrpSpPr>
        <p:grpSpPr>
          <a:xfrm>
            <a:off x="1763688" y="188640"/>
            <a:ext cx="5256584" cy="1224136"/>
            <a:chOff x="1907704" y="332656"/>
            <a:chExt cx="5256584" cy="144655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860679" y="332656"/>
              <a:ext cx="3676007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ПРИЗЫ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7544" y="2420888"/>
            <a:ext cx="339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СЧЁТНАЯ МАШИНКА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39552" y="3356992"/>
            <a:ext cx="3738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ПИШУЩАЯ МАШИНКА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7544" y="1628800"/>
            <a:ext cx="4067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СТИРАЛЬНАЯ МАШИНКА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95536" y="4725144"/>
            <a:ext cx="47768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Материал для строительства </a:t>
            </a:r>
          </a:p>
          <a:p>
            <a:r>
              <a:rPr lang="ru-RU" sz="2800" b="1" dirty="0" smtClean="0"/>
              <a:t>загородной дачи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5805264"/>
            <a:ext cx="1207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СЕЙФ  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149080"/>
            <a:ext cx="3810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ВОЛШЕБНАЯ ПАЛОЧКА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148064" y="1700808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250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4048" y="2492896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500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2040" y="3284984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1000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4077072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1000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4048" y="4941168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1500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4048" y="5733256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2000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179512" y="1556792"/>
            <a:ext cx="6697860" cy="4845327"/>
            <a:chOff x="178396" y="1556792"/>
            <a:chExt cx="6697860" cy="4845327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467544" y="1556792"/>
              <a:ext cx="6408712" cy="4824536"/>
            </a:xfrm>
            <a:prstGeom prst="rect">
              <a:avLst/>
            </a:prstGeom>
            <a:blipFill>
              <a:blip r:embed="rId3" cstate="email"/>
              <a:tile tx="0" ty="0" sx="100000" sy="100000" flip="none" algn="tl"/>
            </a:blipFill>
            <a:ln w="571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9" name="Picture 5" descr="C:\Users\user\Desktop\дракончики\6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78396" y="3140968"/>
              <a:ext cx="2700908" cy="3261151"/>
            </a:xfrm>
            <a:prstGeom prst="rect">
              <a:avLst/>
            </a:prstGeom>
            <a:noFill/>
          </p:spPr>
        </p:pic>
      </p:grp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0.0037 L 0.66945 0.007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1259632" y="1916832"/>
            <a:ext cx="2808312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СТОЛОВЫЙ СЕРВИЗ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805668" y="332656"/>
            <a:ext cx="6078701" cy="1296144"/>
          </a:xfrm>
          <a:prstGeom prst="roundRect">
            <a:avLst/>
          </a:prstGeom>
          <a:solidFill>
            <a:schemeClr val="accent6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849617" y="188640"/>
            <a:ext cx="58512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СУПЕРПРИЗ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 rot="5400000">
            <a:off x="2015715" y="1016736"/>
            <a:ext cx="1296146" cy="2952328"/>
          </a:xfrm>
          <a:prstGeom prst="roundRect">
            <a:avLst/>
          </a:prstGeom>
          <a:blipFill>
            <a:blip r:embed="rId3" cstate="email"/>
            <a:tile tx="0" ty="0" sx="100000" sy="100000" flip="none" algn="tl"/>
          </a:blip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259632" y="3284984"/>
            <a:ext cx="2808312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АВТОМОБИЛЬ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259632" y="4653136"/>
            <a:ext cx="2808312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ТАЛИСМАН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 rot="5400000">
            <a:off x="2015715" y="2384885"/>
            <a:ext cx="1296146" cy="2952328"/>
          </a:xfrm>
          <a:prstGeom prst="roundRect">
            <a:avLst/>
          </a:prstGeom>
          <a:blipFill>
            <a:blip r:embed="rId3" cstate="email"/>
            <a:tile tx="0" ty="0" sx="100000" sy="100000" flip="none" algn="tl"/>
          </a:blip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 rot="5400000">
            <a:off x="2015715" y="3753037"/>
            <a:ext cx="1296146" cy="2952328"/>
          </a:xfrm>
          <a:prstGeom prst="roundRect">
            <a:avLst/>
          </a:prstGeom>
          <a:blipFill>
            <a:blip r:embed="rId3" cstate="email"/>
            <a:tile tx="0" ty="0" sx="100000" sy="100000" flip="none" algn="tl"/>
          </a:blip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1" name="Picture 3" descr="C:\Users\user\Desktop\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11960" y="1772816"/>
            <a:ext cx="4392488" cy="47430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  <p:bldP spid="39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188640"/>
            <a:ext cx="6599202" cy="1446550"/>
            <a:chOff x="1622325" y="332656"/>
            <a:chExt cx="5706690" cy="144655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22325" y="332656"/>
              <a:ext cx="5706690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СУПЕРИГРА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251520" y="1844824"/>
            <a:ext cx="6624736" cy="4392488"/>
          </a:xfrm>
          <a:prstGeom prst="verticalScroll">
            <a:avLst>
              <a:gd name="adj" fmla="val 16197"/>
            </a:avLst>
          </a:prstGeom>
          <a:solidFill>
            <a:srgbClr val="99FF66"/>
          </a:solidFill>
          <a:ln>
            <a:solidFill>
              <a:srgbClr val="0099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Как называется наука, изучающая драконов?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1027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996952"/>
            <a:ext cx="3491880" cy="2940531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6300192" y="5373216"/>
            <a:ext cx="432048" cy="50405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2352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Д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2352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04360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Р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176368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А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48376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К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0384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О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92392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Н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4400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О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36408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Л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08416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О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80424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Г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52432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И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8244408" y="980728"/>
            <a:ext cx="648072" cy="10081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Я</a:t>
            </a:r>
            <a:endParaRPr lang="ru-RU" sz="72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104360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6368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48376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0384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2392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400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36408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8416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0424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52432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244408" y="980728"/>
            <a:ext cx="648072" cy="108012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дракончики\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64904"/>
            <a:ext cx="5467824" cy="4293096"/>
          </a:xfrm>
          <a:prstGeom prst="rect">
            <a:avLst/>
          </a:prstGeom>
          <a:noFill/>
        </p:spPr>
      </p:pic>
      <p:pic>
        <p:nvPicPr>
          <p:cNvPr id="1030" name="Picture 6" descr="C:\Users\user\Desktop\дракончики\10 - копи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2636912"/>
            <a:ext cx="3331071" cy="3678325"/>
          </a:xfrm>
          <a:prstGeom prst="rect">
            <a:avLst/>
          </a:prstGeom>
          <a:noFill/>
        </p:spPr>
      </p:pic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9" grpId="0" animBg="1"/>
      <p:bldP spid="6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1844824"/>
            <a:ext cx="78838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за игру!</a:t>
            </a:r>
            <a:endParaRPr lang="ru-RU" sz="9600" b="1" cap="none" spc="50" dirty="0">
              <a:ln w="11430"/>
              <a:solidFill>
                <a:srgbClr val="FF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Picture 2" descr="C:\Users\user\Desktop\дракончики\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3016"/>
            <a:ext cx="4183860" cy="3284984"/>
          </a:xfrm>
          <a:prstGeom prst="rect">
            <a:avLst/>
          </a:prstGeom>
          <a:noFill/>
        </p:spPr>
      </p:pic>
      <p:pic>
        <p:nvPicPr>
          <p:cNvPr id="7" name="Picture 6" descr="C:\Users\user\Desktop\дракончики\10 - копи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87624" y="332656"/>
            <a:ext cx="1967184" cy="2121533"/>
          </a:xfrm>
          <a:prstGeom prst="rect">
            <a:avLst/>
          </a:prstGeom>
          <a:noFill/>
        </p:spPr>
      </p:pic>
      <p:pic>
        <p:nvPicPr>
          <p:cNvPr id="8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76672"/>
            <a:ext cx="2380257" cy="2004427"/>
          </a:xfrm>
          <a:prstGeom prst="rect">
            <a:avLst/>
          </a:prstGeom>
          <a:noFill/>
        </p:spPr>
      </p:pic>
      <p:pic>
        <p:nvPicPr>
          <p:cNvPr id="9" name="Picture 3" descr="C:\Users\user\Desktop\дракончики\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0" y="3573016"/>
            <a:ext cx="3876164" cy="2843866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124744"/>
            <a:ext cx="5360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Используемые источники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132856"/>
            <a:ext cx="5328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2"/>
              </a:rPr>
              <a:t>http://fotoramochki.com/cvetochnie/fotoramka-9.jpg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44824"/>
            <a:ext cx="2746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Рамочка для оформления слайда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2348880"/>
            <a:ext cx="1102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дракончики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636912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3"/>
              </a:rPr>
              <a:t>http://img-eburg.fotki.yandex.ru/get/4812/54833049.20/0_7f03d_ca571741_XL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996952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4"/>
              </a:rPr>
              <a:t>http://img-eburg.fotki.yandex.ru/get/5809/119528728.9e3/0_94f9e_d03f89fc_XL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3356992"/>
            <a:ext cx="7416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5"/>
              </a:rPr>
              <a:t>http://img-eburg.fotki.yandex.ru/get/4709/28257045.67a/0_729de_df9a0269_XL.jpg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3789040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6"/>
              </a:rPr>
              <a:t>http://img-eburg.fotki.yandex.ru/get/4612/85004873.6/0_6d7a3_d373f809_L.jpg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4221088"/>
            <a:ext cx="7056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7"/>
              </a:rPr>
              <a:t>http://img-fotki.yandex.ru/get/4416/25585874.163/0_9b4b2_8f35383b_XL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458112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u="sng" dirty="0" smtClean="0">
                <a:hlinkClick r:id="rId8"/>
              </a:rPr>
              <a:t>http://s45.radikal.ru/i108/1109/28/3427e20d9c6c.jpg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4869160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9"/>
              </a:rPr>
              <a:t>http://v.foto.radikal.ru/0703/75/4e6b5625370ft.jpg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715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Тема   игры: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321" y="1988840"/>
            <a:ext cx="85186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81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символ   года  </a:t>
            </a:r>
            <a:endParaRPr lang="ru-RU" sz="8000" b="1" dirty="0">
              <a:ln w="381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C:\Users\user\Desktop\дракончики\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3068960"/>
            <a:ext cx="4392488" cy="2926495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763688" y="188640"/>
            <a:ext cx="5256584" cy="1446550"/>
            <a:chOff x="1907704" y="332656"/>
            <a:chExt cx="5256584" cy="144655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275856" y="332656"/>
              <a:ext cx="2845651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1  тур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0" y="1844824"/>
            <a:ext cx="7236296" cy="4248472"/>
          </a:xfrm>
          <a:prstGeom prst="verticalScroll">
            <a:avLst>
              <a:gd name="adj" fmla="val 19839"/>
            </a:avLst>
          </a:prstGeom>
          <a:solidFill>
            <a:srgbClr val="99FF66"/>
          </a:solidFill>
          <a:ln>
            <a:solidFill>
              <a:srgbClr val="0099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Как звали </a:t>
            </a:r>
            <a:r>
              <a:rPr lang="ru-RU" sz="3600" b="1" dirty="0" smtClean="0">
                <a:solidFill>
                  <a:srgbClr val="008000"/>
                </a:solidFill>
                <a:latin typeface="Bookman Old Style" pitchFamily="18" charset="0"/>
              </a:rPr>
              <a:t>Дракона</a:t>
            </a:r>
            <a:r>
              <a:rPr lang="ru-RU" sz="3600" b="1" dirty="0" smtClean="0">
                <a:latin typeface="Bookman Old Style" pitchFamily="18" charset="0"/>
              </a:rPr>
              <a:t>, 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к которому шли </a:t>
            </a:r>
            <a:r>
              <a:rPr lang="ru-RU" sz="3600" b="1" dirty="0" err="1" smtClean="0">
                <a:latin typeface="Bookman Old Style" pitchFamily="18" charset="0"/>
              </a:rPr>
              <a:t>хоббиты</a:t>
            </a:r>
            <a:r>
              <a:rPr lang="ru-RU" sz="3600" b="1" dirty="0" smtClean="0">
                <a:latin typeface="Bookman Old Style" pitchFamily="18" charset="0"/>
              </a:rPr>
              <a:t> в произведении </a:t>
            </a:r>
            <a:r>
              <a:rPr lang="ru-RU" sz="3600" b="1" dirty="0" err="1" smtClean="0">
                <a:latin typeface="Bookman Old Style" pitchFamily="18" charset="0"/>
              </a:rPr>
              <a:t>Толкиена</a:t>
            </a:r>
            <a:r>
              <a:rPr lang="ru-RU" sz="3600" b="1" dirty="0" smtClean="0">
                <a:latin typeface="Bookman Old Style" pitchFamily="18" charset="0"/>
              </a:rPr>
              <a:t> «</a:t>
            </a:r>
            <a:r>
              <a:rPr lang="ru-RU" sz="3600" b="1" dirty="0" err="1" smtClean="0">
                <a:latin typeface="Bookman Old Style" pitchFamily="18" charset="0"/>
              </a:rPr>
              <a:t>Хоббит</a:t>
            </a:r>
            <a:r>
              <a:rPr lang="ru-RU" sz="3600" b="1" dirty="0" smtClean="0">
                <a:latin typeface="Bookman Old Style" pitchFamily="18" charset="0"/>
              </a:rPr>
              <a:t> или</a:t>
            </a:r>
            <a:r>
              <a:rPr lang="ru-RU" sz="3600" b="1" dirty="0" smtClean="0">
                <a:latin typeface="Bookman Old Style" pitchFamily="18" charset="0"/>
              </a:rPr>
              <a:t> </a:t>
            </a:r>
            <a:r>
              <a:rPr lang="ru-RU" sz="3600" b="1" dirty="0" smtClean="0">
                <a:latin typeface="Bookman Old Style" pitchFamily="18" charset="0"/>
              </a:rPr>
              <a:t>туда и обратно»? 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1027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5106" y="3140968"/>
            <a:ext cx="3608894" cy="3039069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/>
          <p:cNvGrpSpPr/>
          <p:nvPr/>
        </p:nvGrpSpPr>
        <p:grpSpPr>
          <a:xfrm>
            <a:off x="395536" y="2204864"/>
            <a:ext cx="4060923" cy="4122759"/>
            <a:chOff x="395536" y="2204864"/>
            <a:chExt cx="4060923" cy="4122759"/>
          </a:xfrm>
        </p:grpSpPr>
        <p:grpSp>
          <p:nvGrpSpPr>
            <p:cNvPr id="129" name="Группа 128"/>
            <p:cNvGrpSpPr/>
            <p:nvPr/>
          </p:nvGrpSpPr>
          <p:grpSpPr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127" name="Группа 126"/>
              <p:cNvGrpSpPr/>
              <p:nvPr/>
            </p:nvGrpSpPr>
            <p:grpSpPr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125" name="Группа 124"/>
                <p:cNvGrpSpPr/>
                <p:nvPr/>
              </p:nvGrpSpPr>
              <p:grpSpPr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122" name="Группа 121"/>
                  <p:cNvGrpSpPr/>
                  <p:nvPr/>
                </p:nvGrpSpPr>
                <p:grpSpPr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120" name="Группа 119"/>
                    <p:cNvGrpSpPr/>
                    <p:nvPr/>
                  </p:nvGrpSpPr>
                  <p:grpSpPr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118" name="Группа 117"/>
                      <p:cNvGrpSpPr/>
                      <p:nvPr/>
                    </p:nvGrpSpPr>
                    <p:grpSpPr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115" name="Группа 114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13" name="Группа 112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1" name="Группа 110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09" name="Группа 108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07" name="Группа 106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0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106" name="Прямоугольник 105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8" name="Прямоугольник 107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40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40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10" name="Прямоугольник 109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40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40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12" name="Прямоугольник 111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40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40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14" name="Прямоугольник 113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8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8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17" name="Прямоугольник 116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40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40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19" name="Прямоугольник 118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40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40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21" name="Прямоугольник 1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32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32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124" name="Прямая со стрелкой 123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Прямоугольник 125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40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8" name="Прямоугольник 127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4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0" name="Прямоугольник 129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 rot="14525451">
            <a:off x="1504026" y="3031684"/>
            <a:ext cx="1819058" cy="996201"/>
            <a:chOff x="2543175" y="3789040"/>
            <a:chExt cx="1819058" cy="996201"/>
          </a:xfrm>
        </p:grpSpPr>
        <p:sp>
          <p:nvSpPr>
            <p:cNvPr id="67" name="Стрелка вниз 66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69" name="Овал 68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дракончики\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93788" y="1988840"/>
            <a:ext cx="5250212" cy="3851978"/>
          </a:xfrm>
          <a:prstGeom prst="rect">
            <a:avLst/>
          </a:prstGeom>
          <a:noFill/>
        </p:spPr>
      </p:pic>
      <p:sp>
        <p:nvSpPr>
          <p:cNvPr id="32" name="Скругленный прямоугольник 31"/>
          <p:cNvSpPr/>
          <p:nvPr/>
        </p:nvSpPr>
        <p:spPr>
          <a:xfrm>
            <a:off x="53955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С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47664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М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О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47664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555776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63888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Г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563888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3955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3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63688" y="188640"/>
            <a:ext cx="5256584" cy="1446550"/>
            <a:chOff x="1907704" y="332656"/>
            <a:chExt cx="5256584" cy="144655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275856" y="332656"/>
              <a:ext cx="2845651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2  тур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0" y="1844824"/>
            <a:ext cx="7164288" cy="4464496"/>
          </a:xfrm>
          <a:prstGeom prst="verticalScroll">
            <a:avLst>
              <a:gd name="adj" fmla="val 16197"/>
            </a:avLst>
          </a:prstGeom>
          <a:solidFill>
            <a:srgbClr val="99FF66"/>
          </a:solidFill>
          <a:ln>
            <a:solidFill>
              <a:srgbClr val="0099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Как звали </a:t>
            </a:r>
            <a:r>
              <a:rPr lang="ru-RU" sz="3600" b="1" dirty="0" smtClean="0">
                <a:solidFill>
                  <a:srgbClr val="008000"/>
                </a:solidFill>
                <a:latin typeface="Bookman Old Style" pitchFamily="18" charset="0"/>
              </a:rPr>
              <a:t>Дракончика, </a:t>
            </a:r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который был </a:t>
            </a:r>
            <a:r>
              <a:rPr lang="ru-RU" sz="3600" b="1" dirty="0" smtClean="0">
                <a:solidFill>
                  <a:srgbClr val="008000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другом девочки Маши</a:t>
            </a:r>
            <a:r>
              <a:rPr lang="ru-RU" sz="3600" b="1" dirty="0" smtClean="0">
                <a:latin typeface="Bookman Old Style" pitchFamily="18" charset="0"/>
              </a:rPr>
              <a:t>, куклы Оли и пупса </a:t>
            </a:r>
            <a:r>
              <a:rPr lang="ru-RU" sz="3600" b="1" dirty="0" err="1" smtClean="0">
                <a:latin typeface="Bookman Old Style" pitchFamily="18" charset="0"/>
              </a:rPr>
              <a:t>Куклавани</a:t>
            </a:r>
            <a:r>
              <a:rPr lang="ru-RU" sz="3600" b="1" dirty="0" smtClean="0">
                <a:latin typeface="Bookman Old Style" pitchFamily="18" charset="0"/>
              </a:rPr>
              <a:t> из сказки Дмитрия Емца?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1027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996952"/>
            <a:ext cx="3491880" cy="2940531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1"/>
          <p:cNvGrpSpPr/>
          <p:nvPr/>
        </p:nvGrpSpPr>
        <p:grpSpPr>
          <a:xfrm>
            <a:off x="395536" y="2204864"/>
            <a:ext cx="4060923" cy="4122759"/>
            <a:chOff x="395536" y="2204864"/>
            <a:chExt cx="4060923" cy="4122759"/>
          </a:xfrm>
        </p:grpSpPr>
        <p:grpSp>
          <p:nvGrpSpPr>
            <p:cNvPr id="3" name="Группа 128"/>
            <p:cNvGrpSpPr/>
            <p:nvPr/>
          </p:nvGrpSpPr>
          <p:grpSpPr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/>
              <p:nvPr/>
            </p:nvGrpSpPr>
            <p:grpSpPr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/>
                <p:nvPr/>
              </p:nvGrpSpPr>
              <p:grpSpPr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/>
                  <p:nvPr/>
                </p:nvGrpSpPr>
                <p:grpSpPr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/>
                    <p:nvPr/>
                  </p:nvGrpSpPr>
                  <p:grpSpPr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/>
                      <p:nvPr/>
                    </p:nvGrpSpPr>
                    <p:grpSpPr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3" name="Группа 106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0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106" name="Прямоугольник 105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8" name="Прямоугольник 107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40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40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10" name="Прямоугольник 109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40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40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12" name="Прямоугольник 111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40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40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14" name="Прямоугольник 113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8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8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17" name="Прямоугольник 116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40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40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19" name="Прямоугольник 118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40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40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21" name="Прямоугольник 1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32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32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124" name="Прямая со стрелкой 123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Прямоугольник 125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40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8" name="Прямоугольник 127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4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0" name="Прямоугольник 129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4" name="Группа 69"/>
          <p:cNvGrpSpPr/>
          <p:nvPr/>
        </p:nvGrpSpPr>
        <p:grpSpPr>
          <a:xfrm rot="14525451">
            <a:off x="1504026" y="3031684"/>
            <a:ext cx="1819058" cy="996201"/>
            <a:chOff x="2543175" y="3789040"/>
            <a:chExt cx="1819058" cy="996201"/>
          </a:xfrm>
        </p:grpSpPr>
        <p:sp>
          <p:nvSpPr>
            <p:cNvPr id="67" name="Стрелка вниз 66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69" name="Овал 68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дракончики\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93788" y="1988840"/>
            <a:ext cx="5250212" cy="3851978"/>
          </a:xfrm>
          <a:prstGeom prst="rect">
            <a:avLst/>
          </a:prstGeom>
          <a:noFill/>
        </p:spPr>
      </p:pic>
      <p:sp>
        <p:nvSpPr>
          <p:cNvPr id="32" name="Скругленный прямоугольник 31"/>
          <p:cNvSpPr/>
          <p:nvPr/>
        </p:nvSpPr>
        <p:spPr>
          <a:xfrm>
            <a:off x="53955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П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47664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Ы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Х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47664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555776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63888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А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563888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3955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644008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Л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5652120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К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66023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А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644008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652120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66023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3" grpId="0" animBg="1"/>
      <p:bldP spid="39" grpId="0" animBg="1"/>
      <p:bldP spid="47" grpId="0" animBg="1"/>
      <p:bldP spid="48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63688" y="188640"/>
            <a:ext cx="5256584" cy="1446550"/>
            <a:chOff x="1907704" y="332656"/>
            <a:chExt cx="5256584" cy="144655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275856" y="332656"/>
              <a:ext cx="2845651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3  тур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251520" y="1844824"/>
            <a:ext cx="6624736" cy="4392488"/>
          </a:xfrm>
          <a:prstGeom prst="verticalScroll">
            <a:avLst>
              <a:gd name="adj" fmla="val 16197"/>
            </a:avLst>
          </a:prstGeom>
          <a:solidFill>
            <a:srgbClr val="99FF66"/>
          </a:solidFill>
          <a:ln>
            <a:solidFill>
              <a:srgbClr val="0099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Какое  отчество носит  </a:t>
            </a:r>
            <a:r>
              <a:rPr lang="ru-RU" sz="3600" b="1" dirty="0" smtClean="0">
                <a:solidFill>
                  <a:srgbClr val="008000"/>
                </a:solidFill>
                <a:latin typeface="Bookman Old Style" pitchFamily="18" charset="0"/>
              </a:rPr>
              <a:t>Дракон </a:t>
            </a:r>
            <a:r>
              <a:rPr lang="ru-RU" sz="3600" b="1" dirty="0" smtClean="0">
                <a:latin typeface="Bookman Old Style" pitchFamily="18" charset="0"/>
              </a:rPr>
              <a:t>из русских сказок?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1027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996952"/>
            <a:ext cx="3491880" cy="2940531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1"/>
          <p:cNvGrpSpPr/>
          <p:nvPr/>
        </p:nvGrpSpPr>
        <p:grpSpPr>
          <a:xfrm>
            <a:off x="395536" y="2204864"/>
            <a:ext cx="4060923" cy="4122759"/>
            <a:chOff x="395536" y="2204864"/>
            <a:chExt cx="4060923" cy="4122759"/>
          </a:xfrm>
        </p:grpSpPr>
        <p:grpSp>
          <p:nvGrpSpPr>
            <p:cNvPr id="3" name="Группа 128"/>
            <p:cNvGrpSpPr/>
            <p:nvPr/>
          </p:nvGrpSpPr>
          <p:grpSpPr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/>
              <p:nvPr/>
            </p:nvGrpSpPr>
            <p:grpSpPr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/>
                <p:nvPr/>
              </p:nvGrpSpPr>
              <p:grpSpPr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/>
                  <p:nvPr/>
                </p:nvGrpSpPr>
                <p:grpSpPr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/>
                    <p:nvPr/>
                  </p:nvGrpSpPr>
                  <p:grpSpPr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/>
                      <p:nvPr/>
                    </p:nvGrpSpPr>
                    <p:grpSpPr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/>
                        <p:nvPr/>
                      </p:nvGrpSpPr>
                      <p:grpSpPr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/>
                          <p:nvPr/>
                        </p:nvGrpSpPr>
                        <p:grpSpPr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/>
                            <p:nvPr/>
                          </p:nvGrpSpPr>
                          <p:grpSpPr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/>
                              <p:nvPr/>
                            </p:nvGrpSpPr>
                            <p:grpSpPr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3" name="Группа 106"/>
                                <p:cNvGrpSpPr/>
                                <p:nvPr/>
                              </p:nvGrpSpPr>
                              <p:grpSpPr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0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email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</p:pic>
                              <p:sp>
                                <p:nvSpPr>
                                  <p:cNvPr id="106" name="Прямоугольник 105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 lIns="91440" tIns="45720" rIns="91440" bIns="45720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ru-RU" sz="5400" b="1" cap="none" spc="150" dirty="0" smtClean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</a:rPr>
                                      <a:t>+</a:t>
                                    </a:r>
                                    <a:endParaRPr lang="ru-RU" sz="5400" b="1" cap="none" spc="150" dirty="0">
                                      <a:ln w="11430"/>
                                      <a:solidFill>
                                        <a:srgbClr val="F8F8F8"/>
                                      </a:solidFill>
                                      <a:effectLst>
                                        <a:outerShdw blurRad="25400" algn="tl" rotWithShape="0">
                                          <a:srgbClr val="000000">
                                            <a:alpha val="43000"/>
                                          </a:srgbClr>
                                        </a:outerShdw>
                                      </a:effectLst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8" name="Прямоугольник 107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 lIns="91440" tIns="45720" rIns="91440" bIns="4572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ru-RU" sz="4000" b="1" cap="none" spc="0" dirty="0" smtClean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</a:rPr>
                                    <a:t>50</a:t>
                                  </a:r>
                                  <a:endParaRPr lang="ru-RU" sz="4000" b="1" cap="none" spc="0" dirty="0">
                                    <a:ln w="17780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  <a:miter lim="800000"/>
                                    </a:ln>
                                    <a:gradFill rotWithShape="1">
                                      <a:gsLst>
                                        <a:gs pos="0">
                                          <a:srgbClr val="000000">
                                            <a:tint val="92000"/>
                                            <a:shade val="100000"/>
                                            <a:satMod val="150000"/>
                                          </a:srgbClr>
                                        </a:gs>
                                        <a:gs pos="49000">
                                          <a:srgbClr val="000000">
                                            <a:tint val="89000"/>
                                            <a:shade val="90000"/>
                                            <a:satMod val="150000"/>
                                          </a:srgbClr>
                                        </a:gs>
                                        <a:gs pos="50000">
                                          <a:srgbClr val="000000">
                                            <a:tint val="100000"/>
                                            <a:shade val="75000"/>
                                            <a:satMod val="150000"/>
                                          </a:srgbClr>
                                        </a:gs>
                                        <a:gs pos="95000">
                                          <a:srgbClr val="000000">
                                            <a:shade val="47000"/>
                                            <a:satMod val="150000"/>
                                          </a:srgbClr>
                                        </a:gs>
                                        <a:gs pos="100000">
                                          <a:srgbClr val="000000">
                                            <a:shade val="39000"/>
                                            <a:satMod val="150000"/>
                                          </a:srgbClr>
                                        </a:gs>
                                      </a:gsLst>
                                      <a:lin ang="5400000"/>
                                    </a:gradFill>
                                    <a:effectLst>
                                      <a:outerShdw blurRad="50800" algn="tl" rotWithShape="0">
                                        <a:srgbClr val="000000"/>
                                      </a:outerShdw>
                                    </a:effectLst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10" name="Прямоугольник 109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91440" tIns="45720" rIns="91440" bIns="4572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ru-RU" sz="4000" cap="none" spc="0" dirty="0" smtClean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</a:rPr>
                                  <a:t>х2</a:t>
                                </a:r>
                                <a:endParaRPr lang="ru-RU" sz="4000" cap="none" spc="0" dirty="0">
                                  <a:ln w="18415" cmpd="sng">
                                    <a:solidFill>
                                      <a:srgbClr val="FFFFFF"/>
                                    </a:solidFill>
                                    <a:prstDash val="solid"/>
                                  </a:ln>
                                  <a:solidFill>
                                    <a:srgbClr val="FFFFFF"/>
                                  </a:solidFill>
                                  <a:effectLst>
                                    <a:outerShdw blurRad="63500" dir="3600000" algn="tl" rotWithShape="0">
                                      <a:srgbClr val="000000">
                                        <a:alpha val="70000"/>
                                      </a:srgbClr>
                                    </a:outerShdw>
                                  </a:effectLst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12" name="Прямоугольник 111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91440" tIns="45720" rIns="91440" bIns="4572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ru-RU" sz="4000" b="1" cap="none" spc="0" dirty="0" smtClean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</a:rPr>
                                <a:t>100</a:t>
                              </a:r>
                              <a:endParaRPr lang="ru-RU" sz="4000" b="1" cap="none" spc="0" dirty="0">
                                <a:ln w="17780" cmpd="sng">
                                  <a:solidFill>
                                    <a:srgbClr val="FFFFFF"/>
                                  </a:solidFill>
                                  <a:prstDash val="solid"/>
                                  <a:miter lim="800000"/>
                                </a:ln>
                                <a:gradFill rotWithShape="1">
                                  <a:gsLst>
                                    <a:gs pos="0">
                                      <a:srgbClr val="000000">
                                        <a:tint val="92000"/>
                                        <a:shade val="100000"/>
                                        <a:satMod val="150000"/>
                                      </a:srgbClr>
                                    </a:gs>
                                    <a:gs pos="49000">
                                      <a:srgbClr val="000000">
                                        <a:tint val="89000"/>
                                        <a:shade val="90000"/>
                                        <a:satMod val="150000"/>
                                      </a:srgbClr>
                                    </a:gs>
                                    <a:gs pos="50000">
                                      <a:srgbClr val="000000">
                                        <a:tint val="100000"/>
                                        <a:shade val="75000"/>
                                        <a:satMod val="150000"/>
                                      </a:srgbClr>
                                    </a:gs>
                                    <a:gs pos="95000">
                                      <a:srgbClr val="000000">
                                        <a:shade val="47000"/>
                                        <a:satMod val="150000"/>
                                      </a:srgbClr>
                                    </a:gs>
                                    <a:gs pos="100000">
                                      <a:srgbClr val="000000">
                                        <a:shade val="39000"/>
                                        <a:satMod val="150000"/>
                                      </a:srgbClr>
                                    </a:gs>
                                  </a:gsLst>
                                  <a:lin ang="5400000"/>
                                </a:gradFill>
                                <a:effectLst>
                                  <a:outerShdw blurRad="50800" algn="tl" rotWithShape="0">
                                    <a:srgbClr val="000000"/>
                                  </a:outerShdw>
                                </a:effectLst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14" name="Прямоугольник 113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91440" tIns="45720" rIns="91440" bIns="4572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ru-RU" sz="2800" b="0" cap="none" spc="0" dirty="0" smtClean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</a:rPr>
                              <a:t>шанс</a:t>
                            </a:r>
                            <a:endParaRPr lang="ru-RU" sz="2800" b="0" cap="none" spc="0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FFFFFF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</p:grpSp>
                    <p:sp>
                      <p:nvSpPr>
                        <p:cNvPr id="117" name="Прямоугольник 116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spAutoFit/>
                        </a:bodyPr>
                        <a:lstStyle/>
                        <a:p>
                          <a:pPr algn="ctr"/>
                          <a:r>
                            <a:rPr lang="ru-RU" sz="4000" b="1" cap="none" spc="0" dirty="0" smtClean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</a:rPr>
                            <a:t>150</a:t>
                          </a:r>
                          <a:endParaRPr lang="ru-RU" sz="4000" b="1" cap="none" spc="0" dirty="0">
                            <a:ln w="17780" cmpd="sng">
                              <a:solidFill>
                                <a:srgbClr val="FFFFFF"/>
                              </a:solidFill>
                              <a:prstDash val="solid"/>
                              <a:miter lim="800000"/>
                            </a:ln>
                            <a:gradFill rotWithShape="1">
                              <a:gsLst>
                                <a:gs pos="0">
                                  <a:srgbClr val="000000">
                                    <a:tint val="92000"/>
                                    <a:shade val="100000"/>
                                    <a:satMod val="150000"/>
                                  </a:srgbClr>
                                </a:gs>
                                <a:gs pos="49000">
                                  <a:srgbClr val="000000">
                                    <a:tint val="89000"/>
                                    <a:shade val="90000"/>
                                    <a:satMod val="150000"/>
                                  </a:srgbClr>
                                </a:gs>
                                <a:gs pos="50000">
                                  <a:srgbClr val="000000">
                                    <a:tint val="100000"/>
                                    <a:shade val="75000"/>
                                    <a:satMod val="150000"/>
                                  </a:srgbClr>
                                </a:gs>
                                <a:gs pos="95000">
                                  <a:srgbClr val="000000">
                                    <a:shade val="47000"/>
                                    <a:satMod val="150000"/>
                                  </a:srgbClr>
                                </a:gs>
                                <a:gs pos="100000">
                                  <a:srgbClr val="000000">
                                    <a:shade val="39000"/>
                                    <a:satMod val="150000"/>
                                  </a:srgbClr>
                                </a:gs>
                              </a:gsLst>
                              <a:lin ang="5400000"/>
                            </a:gradFill>
                            <a:effectLst>
                              <a:outerShdw blurRad="50800" algn="tl" rotWithShape="0">
                                <a:srgbClr val="000000"/>
                              </a:outerShdw>
                            </a:effectLst>
                          </a:endParaRPr>
                        </a:p>
                      </p:txBody>
                    </p:sp>
                  </p:grpSp>
                  <p:sp>
                    <p:nvSpPr>
                      <p:cNvPr id="119" name="Прямоугольник 118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91440" tIns="45720" rIns="91440" bIns="45720">
                        <a:spAutoFit/>
                      </a:bodyPr>
                      <a:lstStyle/>
                      <a:p>
                        <a:pPr algn="ctr"/>
                        <a:r>
                          <a:rPr lang="ru-RU" sz="4000" b="0" cap="none" spc="0" dirty="0" smtClean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</a:rPr>
                          <a:t>200</a:t>
                        </a:r>
                        <a:endParaRPr lang="ru-RU" sz="40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21" name="Прямоугольник 1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spAutoFit/>
                    </a:bodyPr>
                    <a:lstStyle/>
                    <a:p>
                      <a:pPr algn="ctr"/>
                      <a:r>
                        <a:rPr lang="ru-RU" sz="32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</a:rPr>
                        <a:t>приз</a:t>
                      </a:r>
                      <a:endParaRPr lang="ru-RU" sz="32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cxnSp>
                <p:nvCxnSpPr>
                  <p:cNvPr id="124" name="Прямая со стрелкой 123"/>
                  <p:cNvCxnSpPr/>
                  <p:nvPr/>
                </p:nvCxnSpPr>
                <p:spPr>
                  <a:xfrm flipH="1" flipV="1">
                    <a:off x="1475656" y="4581128"/>
                    <a:ext cx="360040" cy="36004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Прямоугольник 125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0" cap="none" spc="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250</a:t>
                  </a:r>
                  <a:endParaRPr lang="ru-RU" sz="40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8" name="Прямоугольник 127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300</a:t>
                </a:r>
                <a:endParaRPr lang="ru-RU" sz="4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30" name="Прямоугольник 129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Б</a:t>
              </a:r>
              <a:endPara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4" name="Группа 69"/>
          <p:cNvGrpSpPr/>
          <p:nvPr/>
        </p:nvGrpSpPr>
        <p:grpSpPr>
          <a:xfrm rot="14525451">
            <a:off x="1504026" y="3031684"/>
            <a:ext cx="1819058" cy="996201"/>
            <a:chOff x="2543175" y="3789040"/>
            <a:chExt cx="1819058" cy="996201"/>
          </a:xfrm>
        </p:grpSpPr>
        <p:sp>
          <p:nvSpPr>
            <p:cNvPr id="67" name="Стрелка вниз 66"/>
            <p:cNvSpPr/>
            <p:nvPr/>
          </p:nvSpPr>
          <p:spPr>
            <a:xfrm rot="18853060">
              <a:off x="3322739" y="3745748"/>
              <a:ext cx="259929" cy="1819058"/>
            </a:xfrm>
            <a:prstGeom prst="downArrow">
              <a:avLst>
                <a:gd name="adj1" fmla="val 50000"/>
                <a:gd name="adj2" fmla="val 215942"/>
              </a:avLst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69" name="Овал 68"/>
            <p:cNvSpPr/>
            <p:nvPr/>
          </p:nvSpPr>
          <p:spPr>
            <a:xfrm>
              <a:off x="2555776" y="3789040"/>
              <a:ext cx="360040" cy="360040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дракончики\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93788" y="1988840"/>
            <a:ext cx="5250212" cy="3851978"/>
          </a:xfrm>
          <a:prstGeom prst="rect">
            <a:avLst/>
          </a:prstGeom>
          <a:noFill/>
        </p:spPr>
      </p:pic>
      <p:sp>
        <p:nvSpPr>
          <p:cNvPr id="32" name="Скругленный прямоугольник 31"/>
          <p:cNvSpPr/>
          <p:nvPr/>
        </p:nvSpPr>
        <p:spPr>
          <a:xfrm>
            <a:off x="53955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Г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47664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О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Р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47664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555776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63888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Ы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563888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3955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644008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Н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5652120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Ы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660232" y="620688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>
                  <a:solidFill>
                    <a:srgbClr val="663300"/>
                  </a:solidFill>
                </a:ln>
                <a:solidFill>
                  <a:srgbClr val="FFC000"/>
                </a:solidFill>
                <a:latin typeface="Cambria" pitchFamily="18" charset="0"/>
              </a:rPr>
              <a:t>Ч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572000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580112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588224" y="620688"/>
            <a:ext cx="864096" cy="1224136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3" grpId="0" animBg="1"/>
      <p:bldP spid="39" grpId="0" animBg="1"/>
      <p:bldP spid="47" grpId="0" animBg="1"/>
      <p:bldP spid="48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63688" y="188640"/>
            <a:ext cx="5256584" cy="1446550"/>
            <a:chOff x="1907704" y="332656"/>
            <a:chExt cx="5256584" cy="144655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907704" y="476672"/>
              <a:ext cx="5256584" cy="1296144"/>
            </a:xfrm>
            <a:prstGeom prst="roundRect">
              <a:avLst/>
            </a:prstGeom>
            <a:solidFill>
              <a:schemeClr val="accent6"/>
            </a:solidFill>
            <a:ln w="5715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7322" y="332656"/>
              <a:ext cx="3842719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8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ФИНАЛ</a:t>
              </a:r>
              <a:endParaRPr lang="ru-RU" sz="8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6" name="Вертикальный свиток 5"/>
          <p:cNvSpPr/>
          <p:nvPr/>
        </p:nvSpPr>
        <p:spPr>
          <a:xfrm>
            <a:off x="251520" y="1844824"/>
            <a:ext cx="6624736" cy="4392488"/>
          </a:xfrm>
          <a:prstGeom prst="verticalScroll">
            <a:avLst>
              <a:gd name="adj" fmla="val 16197"/>
            </a:avLst>
          </a:prstGeom>
          <a:solidFill>
            <a:srgbClr val="99FF66"/>
          </a:solidFill>
          <a:ln>
            <a:solidFill>
              <a:srgbClr val="0099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Как называют </a:t>
            </a:r>
            <a:r>
              <a:rPr lang="ru-RU" sz="4400" b="1" dirty="0" smtClean="0">
                <a:solidFill>
                  <a:srgbClr val="008000"/>
                </a:solidFill>
                <a:latin typeface="Bookman Old Style" pitchFamily="18" charset="0"/>
              </a:rPr>
              <a:t>Дракона</a:t>
            </a:r>
            <a:r>
              <a:rPr lang="ru-RU" sz="4400" b="1" dirty="0" smtClean="0">
                <a:latin typeface="Bookman Old Style" pitchFamily="18" charset="0"/>
              </a:rPr>
              <a:t> в Китае?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1027" name="Picture 3" descr="C:\Users\user\Desktop\дракончики\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996952"/>
            <a:ext cx="3491880" cy="2940531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99FF66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229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68</cp:revision>
  <dcterms:created xsi:type="dcterms:W3CDTF">2012-01-06T11:28:33Z</dcterms:created>
  <dcterms:modified xsi:type="dcterms:W3CDTF">2012-01-07T19:43:11Z</dcterms:modified>
</cp:coreProperties>
</file>