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82" r:id="rId6"/>
    <p:sldId id="277" r:id="rId7"/>
    <p:sldId id="278" r:id="rId8"/>
    <p:sldId id="279" r:id="rId9"/>
    <p:sldId id="283" r:id="rId10"/>
    <p:sldId id="262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00"/>
    <a:srgbClr val="005A00"/>
    <a:srgbClr val="008000"/>
    <a:srgbClr val="92001C"/>
    <a:srgbClr val="FDBE41"/>
    <a:srgbClr val="DDC303"/>
    <a:srgbClr val="E7CFFF"/>
    <a:srgbClr val="DC61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81" autoAdjust="0"/>
  </p:normalViewPr>
  <p:slideViewPr>
    <p:cSldViewPr>
      <p:cViewPr varScale="1">
        <p:scale>
          <a:sx n="71" d="100"/>
          <a:sy n="71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B2B3B-F4C8-4B9C-8717-51E359EE8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4F6B3-1004-4872-A4D6-5792FF47E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C1195-43DB-4086-A42C-57939FDB4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74F32-9E03-4CF2-A221-621CF9A38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07EA8-9969-485F-B525-798F95BEA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66FD-1AF8-49F2-8C84-07A0B3884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DAA9-A42C-4386-9212-317EC2282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F2F5D-4997-40C9-9B37-B45A5F13C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8718A-675E-4D4D-8CB9-562DC60E8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9859B-9077-4FAD-8573-9930961C1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A533-936C-4F05-9C3B-1559A2162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394B8-1A24-4F23-B8F4-032993CA9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E2CA-CF17-4F0E-9F9A-D93B5893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F5119A-C8AA-4904-B8B1-B565D44CC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wmf"/><Relationship Id="rId7" Type="http://schemas.openxmlformats.org/officeDocument/2006/relationships/image" Target="../media/image16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" name="Заголовок 12"/>
          <p:cNvSpPr>
            <a:spLocks noGrp="1"/>
          </p:cNvSpPr>
          <p:nvPr>
            <p:ph type="title" sz="quarter"/>
          </p:nvPr>
        </p:nvSpPr>
        <p:spPr>
          <a:xfrm>
            <a:off x="928688" y="2071688"/>
            <a:ext cx="7772400" cy="1143000"/>
          </a:xfrm>
        </p:spPr>
        <p:txBody>
          <a:bodyPr/>
          <a:lstStyle/>
          <a:p>
            <a: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  <a:t>Мартиросян Артём</a:t>
            </a:r>
            <a:b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  <a:t> 2 « А» класс </a:t>
            </a:r>
            <a:b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  <a:t>МБОУ СОШ  № 4</a:t>
            </a:r>
            <a:r>
              <a:rPr lang="ru-RU" b="1" smtClean="0">
                <a:latin typeface="Monotype Corsiva" pitchFamily="66" charset="0"/>
              </a:rPr>
              <a:t/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/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/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/>
            </a:r>
            <a:br>
              <a:rPr lang="ru-RU" b="1" smtClean="0">
                <a:latin typeface="Monotype Corsiva" pitchFamily="66" charset="0"/>
              </a:rPr>
            </a:br>
            <a:endParaRPr lang="ru-RU" b="1" smtClean="0"/>
          </a:p>
        </p:txBody>
      </p:sp>
      <p:pic>
        <p:nvPicPr>
          <p:cNvPr id="5" name="Рисунок 4" descr="артем 02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214563"/>
            <a:ext cx="5905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26988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67" name="Picture 12" descr="j04280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217863"/>
            <a:ext cx="2808288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MCj042445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141663"/>
            <a:ext cx="302418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14313" y="428625"/>
            <a:ext cx="8715375" cy="16430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6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Вывод : </a:t>
            </a:r>
            <a:r>
              <a:rPr lang="ru-RU" sz="3600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в нашем классе нет ни одного ученика, которому можно носить такой портфель</a:t>
            </a:r>
          </a:p>
        </p:txBody>
      </p:sp>
      <p:pic>
        <p:nvPicPr>
          <p:cNvPr id="9" name="Рисунок 8" descr="0_93677_cab413e9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1714500"/>
            <a:ext cx="1643062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b3be045-a20d-4717-acfc-c6839870135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4929188"/>
            <a:ext cx="26670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ryukzak_shkolnyy_tom_i_djerri_40_sm_00043648_large.jpg"/>
          <p:cNvPicPr>
            <a:picLocks noChangeAspect="1"/>
          </p:cNvPicPr>
          <p:nvPr/>
        </p:nvPicPr>
        <p:blipFill>
          <a:blip r:embed="rId6"/>
          <a:srcRect l="13559" t="1695" r="10168" b="3389"/>
          <a:stretch>
            <a:fillRect/>
          </a:stretch>
        </p:blipFill>
        <p:spPr bwMode="auto">
          <a:xfrm>
            <a:off x="357188" y="3929063"/>
            <a:ext cx="207168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96419766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121443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225414476_avosedn008.jpg"/>
          <p:cNvPicPr>
            <a:picLocks noChangeAspect="1"/>
          </p:cNvPicPr>
          <p:nvPr/>
        </p:nvPicPr>
        <p:blipFill>
          <a:blip r:embed="rId8"/>
          <a:srcRect l="2597" t="688" r="3896" b="9549"/>
          <a:stretch>
            <a:fillRect/>
          </a:stretch>
        </p:blipFill>
        <p:spPr bwMode="auto">
          <a:xfrm>
            <a:off x="6215063" y="2143125"/>
            <a:ext cx="2262187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3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7250" y="785813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Наши предложения: </a:t>
            </a:r>
          </a:p>
          <a:p>
            <a:pPr algn="ctr" eaLnBrk="0" hangingPunct="0">
              <a:defRPr/>
            </a:pPr>
            <a:endParaRPr lang="ru-RU" sz="4000" b="1" kern="0" dirty="0">
              <a:solidFill>
                <a:srgbClr val="00B050"/>
              </a:solidFill>
              <a:latin typeface="Monotype Corsiva" pitchFamily="66" charset="0"/>
              <a:ea typeface="+mj-ea"/>
              <a:cs typeface="+mj-cs"/>
            </a:endParaRPr>
          </a:p>
          <a:p>
            <a:pPr marL="742950" indent="-742950" algn="ctr" eaLnBrk="0" hangingPunct="0">
              <a:buFontTx/>
              <a:buAutoNum type="arabicPeriod"/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Носить учебники по очереди.</a:t>
            </a:r>
          </a:p>
          <a:p>
            <a:pPr marL="742950" indent="-742950"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</a:p>
          <a:p>
            <a:pPr marL="742950" indent="-742950"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2. Два комплекта учебников.</a:t>
            </a:r>
          </a:p>
          <a:p>
            <a:pPr marL="742950" indent="-742950" algn="ctr" eaLnBrk="0" hangingPunct="0">
              <a:defRPr/>
            </a:pPr>
            <a:endParaRPr lang="ru-RU" sz="4000" b="1" kern="0" dirty="0">
              <a:solidFill>
                <a:srgbClr val="00B050"/>
              </a:solidFill>
              <a:latin typeface="Monotype Corsiva" pitchFamily="66" charset="0"/>
              <a:ea typeface="+mj-ea"/>
              <a:cs typeface="+mj-cs"/>
            </a:endParaRPr>
          </a:p>
          <a:p>
            <a:pPr marL="742950" indent="-742950"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3. Электронные учебники.</a:t>
            </a:r>
          </a:p>
          <a:p>
            <a:pPr marL="742950" indent="-742950" algn="ctr" eaLnBrk="0" hangingPunct="0">
              <a:buFontTx/>
              <a:buAutoNum type="arabicPeriod"/>
              <a:defRPr/>
            </a:pPr>
            <a:endParaRPr lang="ru-RU" sz="4000" b="1" kern="0" dirty="0">
              <a:solidFill>
                <a:schemeClr val="tx2"/>
              </a:solidFill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4400">
              <a:latin typeface="Monotype Corsiva" pitchFamily="66" charset="0"/>
            </a:endParaRPr>
          </a:p>
        </p:txBody>
      </p:sp>
      <p:sp>
        <p:nvSpPr>
          <p:cNvPr id="3075" name="Заголовок 12"/>
          <p:cNvSpPr txBox="1">
            <a:spLocks/>
          </p:cNvSpPr>
          <p:nvPr/>
        </p:nvSpPr>
        <p:spPr bwMode="auto">
          <a:xfrm>
            <a:off x="214313" y="214313"/>
            <a:ext cx="8715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rgbClr val="00B050"/>
                </a:solidFill>
                <a:latin typeface="Monotype Corsiva" pitchFamily="66" charset="0"/>
              </a:rPr>
              <a:t>Сколько весит школьный портфель? </a:t>
            </a:r>
          </a:p>
        </p:txBody>
      </p:sp>
      <p:pic>
        <p:nvPicPr>
          <p:cNvPr id="5" name="Рисунок 4" descr="1011.jpg"/>
          <p:cNvPicPr>
            <a:picLocks noChangeAspect="1"/>
          </p:cNvPicPr>
          <p:nvPr/>
        </p:nvPicPr>
        <p:blipFill>
          <a:blip r:embed="rId2"/>
          <a:srcRect t="3125" r="3183" b="4166"/>
          <a:stretch>
            <a:fillRect/>
          </a:stretch>
        </p:blipFill>
        <p:spPr bwMode="auto">
          <a:xfrm>
            <a:off x="2392363" y="1143000"/>
            <a:ext cx="4359275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9" name="Заголовок 1"/>
          <p:cNvSpPr>
            <a:spLocks noGrp="1"/>
          </p:cNvSpPr>
          <p:nvPr>
            <p:ph type="title" sz="quarter"/>
          </p:nvPr>
        </p:nvSpPr>
        <p:spPr>
          <a:xfrm>
            <a:off x="642938" y="785813"/>
            <a:ext cx="77724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Цель: </a:t>
            </a:r>
            <a:b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Узнать, можно ли ученикам носить такой тяжёлый портфель.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4101" name="Содержимое 3"/>
          <p:cNvSpPr>
            <a:spLocks noGrp="1"/>
          </p:cNvSpPr>
          <p:nvPr>
            <p:ph sz="quarter" idx="2"/>
          </p:nvPr>
        </p:nvSpPr>
        <p:spPr>
          <a:xfrm>
            <a:off x="642938" y="5500688"/>
            <a:ext cx="7429500" cy="1981200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Сделать выводы.</a:t>
            </a:r>
          </a:p>
        </p:txBody>
      </p:sp>
      <p:sp>
        <p:nvSpPr>
          <p:cNvPr id="4102" name="Содержимое 4"/>
          <p:cNvSpPr>
            <a:spLocks noGrp="1"/>
          </p:cNvSpPr>
          <p:nvPr>
            <p:ph sz="quarter" idx="3"/>
          </p:nvPr>
        </p:nvSpPr>
        <p:spPr>
          <a:xfrm>
            <a:off x="642938" y="2143125"/>
            <a:ext cx="7815262" cy="19812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Задачи: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Провести исследование и узнать сколько на самом деле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весит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 школьный портфель;</a:t>
            </a:r>
          </a:p>
          <a:p>
            <a:pPr>
              <a:buFontTx/>
              <a:buNone/>
            </a:pPr>
            <a:endParaRPr lang="ru-RU" dirty="0" smtClean="0">
              <a:latin typeface="Monotype Corsiva" pitchFamily="66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4071938"/>
            <a:ext cx="7500937" cy="1981200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Узнать сколько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должен 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весить 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школьный портфель;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1" grpId="0" build="p"/>
      <p:bldP spid="4102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23" name="Заголовок 1"/>
          <p:cNvSpPr>
            <a:spLocks noGrp="1"/>
          </p:cNvSpPr>
          <p:nvPr>
            <p:ph type="title" sz="quarter"/>
          </p:nvPr>
        </p:nvSpPr>
        <p:spPr>
          <a:xfrm>
            <a:off x="642938" y="285750"/>
            <a:ext cx="7772400" cy="1143000"/>
          </a:xfrm>
        </p:spPr>
        <p:txBody>
          <a:bodyPr/>
          <a:lstStyle/>
          <a:p>
            <a:r>
              <a:rPr lang="ru-RU" b="1" smtClean="0">
                <a:solidFill>
                  <a:srgbClr val="00B050"/>
                </a:solidFill>
                <a:latin typeface="Monotype Corsiva" pitchFamily="66" charset="0"/>
              </a:rPr>
              <a:t>Гипотеза:</a:t>
            </a:r>
            <a:r>
              <a:rPr lang="ru-RU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5125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428750"/>
            <a:ext cx="8643938" cy="350043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dirty="0" smtClean="0">
                <a:latin typeface="Monotype Corsiva" pitchFamily="66" charset="0"/>
              </a:rPr>
              <a:t>   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Школьный портфель весит </a:t>
            </a:r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гораздо больше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, чем положено. </a:t>
            </a:r>
          </a:p>
        </p:txBody>
      </p:sp>
      <p:pic>
        <p:nvPicPr>
          <p:cNvPr id="6" name="Рисунок 5" descr="1191268972_c4107.jpg"/>
          <p:cNvPicPr>
            <a:picLocks noChangeAspect="1"/>
          </p:cNvPicPr>
          <p:nvPr/>
        </p:nvPicPr>
        <p:blipFill>
          <a:blip r:embed="rId2"/>
          <a:srcRect r="1118" b="6248"/>
          <a:stretch>
            <a:fillRect/>
          </a:stretch>
        </p:blipFill>
        <p:spPr bwMode="auto">
          <a:xfrm>
            <a:off x="4214813" y="2286000"/>
            <a:ext cx="4602162" cy="434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8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9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50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42938" y="142875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Взвешиваем портфель  </a:t>
            </a:r>
          </a:p>
        </p:txBody>
      </p:sp>
      <p:pic>
        <p:nvPicPr>
          <p:cNvPr id="9" name="Рисунок 8" descr="артем 0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0" y="857250"/>
            <a:ext cx="7493000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артем 00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785813"/>
            <a:ext cx="7562850" cy="567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ртем 00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785813"/>
            <a:ext cx="7596187" cy="5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артем 00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7858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артем 02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785813"/>
            <a:ext cx="7572375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85813" y="785813"/>
          <a:ext cx="7643866" cy="5786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933"/>
                <a:gridCol w="3821933"/>
              </a:tblGrid>
              <a:tr h="6910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Учебник</a:t>
                      </a:r>
                      <a:r>
                        <a:rPr lang="ru-RU" baseline="0" dirty="0" smtClean="0"/>
                        <a:t> +</a:t>
                      </a:r>
                      <a:r>
                        <a:rPr lang="ru-RU" dirty="0" smtClean="0"/>
                        <a:t> рабочая тетрадь / учебные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принадлежности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Вес в граммах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Портфель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930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198 + 120</a:t>
                      </a:r>
                      <a:r>
                        <a:rPr lang="ru-RU" baseline="0" dirty="0" smtClean="0"/>
                        <a:t> = 318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248 + 172 = 420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Английский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280 + 176 = 456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Литературное чтение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254 + 146 = 400</a:t>
                      </a:r>
                      <a:endParaRPr lang="ru-RU" dirty="0"/>
                    </a:p>
                  </a:txBody>
                  <a:tcPr/>
                </a:tc>
              </a:tr>
              <a:tr h="6910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Литературное чтение</a:t>
                      </a:r>
                    </a:p>
                    <a:p>
                      <a:r>
                        <a:rPr lang="ru-RU" dirty="0" smtClean="0"/>
                        <a:t>(учебная хрестоматия)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230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Окружающий</a:t>
                      </a:r>
                      <a:r>
                        <a:rPr lang="ru-RU" baseline="0" dirty="0" smtClean="0"/>
                        <a:t>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244 + 156 = 400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Кубановедение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176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Дневник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234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Пенал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138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Папка для технологии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</a:t>
                      </a:r>
                      <a:endParaRPr lang="ru-RU" dirty="0"/>
                    </a:p>
                  </a:txBody>
                  <a:tcPr/>
                </a:tc>
              </a:tr>
              <a:tr h="400392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Спортивная 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835025"/>
          <a:ext cx="8715436" cy="602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454"/>
                <a:gridCol w="1872738"/>
                <a:gridCol w="1224483"/>
                <a:gridCol w="1296511"/>
                <a:gridCol w="1728682"/>
                <a:gridCol w="1440568"/>
              </a:tblGrid>
              <a:tr h="7997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День 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Расписание уроков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Вес портфеля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День недели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Расписание уроков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Вес портфеля</a:t>
                      </a:r>
                      <a:endParaRPr lang="ru-RU" dirty="0"/>
                    </a:p>
                  </a:txBody>
                  <a:tcPr/>
                </a:tc>
              </a:tr>
              <a:tr h="10130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Русский язык</a:t>
                      </a:r>
                    </a:p>
                    <a:p>
                      <a:r>
                        <a:rPr lang="ru-RU" sz="1400" dirty="0" err="1" smtClean="0"/>
                        <a:t>Маиематика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Физкультура</a:t>
                      </a:r>
                    </a:p>
                    <a:p>
                      <a:r>
                        <a:rPr lang="ru-RU" sz="1400" dirty="0" smtClean="0"/>
                        <a:t>Литературное чтение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Английский язык</a:t>
                      </a:r>
                    </a:p>
                    <a:p>
                      <a:r>
                        <a:rPr lang="ru-RU" sz="1400" dirty="0" smtClean="0"/>
                        <a:t>Математика</a:t>
                      </a:r>
                    </a:p>
                    <a:p>
                      <a:r>
                        <a:rPr lang="ru-RU" sz="1400" dirty="0" smtClean="0"/>
                        <a:t>Музыка</a:t>
                      </a:r>
                    </a:p>
                    <a:p>
                      <a:r>
                        <a:rPr lang="ru-RU" sz="1400" dirty="0" smtClean="0"/>
                        <a:t>Русский язык</a:t>
                      </a:r>
                    </a:p>
                    <a:p>
                      <a:r>
                        <a:rPr lang="ru-RU" sz="1400" dirty="0" smtClean="0"/>
                        <a:t>Физкультура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1990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Итого: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Итого: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3756</a:t>
                      </a:r>
                      <a:endParaRPr lang="ru-RU" dirty="0"/>
                    </a:p>
                  </a:txBody>
                  <a:tcPr/>
                </a:tc>
              </a:tr>
              <a:tr h="10130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Математика</a:t>
                      </a:r>
                    </a:p>
                    <a:p>
                      <a:r>
                        <a:rPr lang="ru-RU" sz="1400" dirty="0" smtClean="0"/>
                        <a:t>Английский язык</a:t>
                      </a:r>
                    </a:p>
                    <a:p>
                      <a:r>
                        <a:rPr lang="ru-RU" sz="1400" dirty="0" smtClean="0"/>
                        <a:t>Технология</a:t>
                      </a:r>
                    </a:p>
                    <a:p>
                      <a:r>
                        <a:rPr lang="ru-RU" sz="1400" dirty="0" smtClean="0"/>
                        <a:t>Русский язык</a:t>
                      </a:r>
                    </a:p>
                    <a:p>
                      <a:r>
                        <a:rPr lang="ru-RU" sz="1400" dirty="0" smtClean="0"/>
                        <a:t>Литературное чтение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Пятница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Русский язык</a:t>
                      </a:r>
                    </a:p>
                    <a:p>
                      <a:r>
                        <a:rPr lang="ru-RU" sz="1400" dirty="0" smtClean="0"/>
                        <a:t>Литературное чтение</a:t>
                      </a:r>
                    </a:p>
                    <a:p>
                      <a:r>
                        <a:rPr lang="ru-RU" sz="1400" dirty="0" smtClean="0"/>
                        <a:t>Физкультура</a:t>
                      </a:r>
                    </a:p>
                    <a:p>
                      <a:r>
                        <a:rPr lang="ru-RU" sz="1400" dirty="0" err="1" smtClean="0"/>
                        <a:t>Кубановедение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1990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Итого: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3546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Итого: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3788</a:t>
                      </a:r>
                      <a:endParaRPr lang="ru-RU" dirty="0"/>
                    </a:p>
                  </a:txBody>
                  <a:tcPr/>
                </a:tc>
              </a:tr>
              <a:tr h="11811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Литературное чтение</a:t>
                      </a:r>
                    </a:p>
                    <a:p>
                      <a:r>
                        <a:rPr lang="ru-RU" sz="1400" dirty="0" smtClean="0"/>
                        <a:t>Русский язык</a:t>
                      </a:r>
                    </a:p>
                    <a:p>
                      <a:r>
                        <a:rPr lang="ru-RU" sz="1400" dirty="0" smtClean="0"/>
                        <a:t>ИЗО</a:t>
                      </a:r>
                    </a:p>
                    <a:p>
                      <a:r>
                        <a:rPr lang="ru-RU" sz="1400" dirty="0" smtClean="0"/>
                        <a:t>Математика</a:t>
                      </a:r>
                    </a:p>
                    <a:p>
                      <a:r>
                        <a:rPr lang="ru-RU" sz="1400" dirty="0" smtClean="0"/>
                        <a:t>Окружающий мир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r>
                        <a:rPr lang="ru-RU" sz="1800" dirty="0" smtClean="0"/>
                        <a:t>Средний</a:t>
                      </a:r>
                      <a:r>
                        <a:rPr lang="ru-RU" sz="1800" baseline="0" dirty="0" smtClean="0"/>
                        <a:t> вес портфеля :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3656</a:t>
                      </a:r>
                      <a:endParaRPr lang="ru-RU" dirty="0"/>
                    </a:p>
                  </a:txBody>
                  <a:tcPr/>
                </a:tc>
              </a:tr>
              <a:tr h="87915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Итого: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642938" y="142875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Поднимаем тяжести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4313" y="642938"/>
            <a:ext cx="8715375" cy="1643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b="1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Вывод : </a:t>
            </a:r>
            <a:r>
              <a:rPr lang="ru-RU" sz="4000" kern="0" dirty="0">
                <a:solidFill>
                  <a:srgbClr val="00B050"/>
                </a:solidFill>
                <a:latin typeface="Monotype Corsiva" pitchFamily="66" charset="0"/>
                <a:ea typeface="+mj-ea"/>
                <a:cs typeface="+mj-cs"/>
              </a:rPr>
              <a:t>ученик  2-го  класса  ежедневно носит  на  плечах  в  среднем  </a:t>
            </a:r>
            <a:r>
              <a:rPr lang="ru-RU" sz="4000" b="1" dirty="0">
                <a:solidFill>
                  <a:srgbClr val="00B050"/>
                </a:solidFill>
              </a:rPr>
              <a:t>3 кг. 656 гр.  </a:t>
            </a:r>
          </a:p>
          <a:p>
            <a:pPr algn="ctr" eaLnBrk="0" hangingPunct="0">
              <a:defRPr/>
            </a:pPr>
            <a:endParaRPr lang="ru-RU" sz="4000" kern="0" dirty="0">
              <a:solidFill>
                <a:schemeClr val="tx2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625" y="2928934"/>
            <a:ext cx="8715375" cy="16430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ru-RU" sz="3600" dirty="0">
                <a:latin typeface="Monotype Corsiva" pitchFamily="66" charset="0"/>
              </a:rPr>
              <a:t>     </a:t>
            </a:r>
            <a:r>
              <a:rPr lang="ru-RU" sz="3600" dirty="0">
                <a:solidFill>
                  <a:srgbClr val="00B050"/>
                </a:solidFill>
                <a:latin typeface="Monotype Corsiva" pitchFamily="66" charset="0"/>
              </a:rPr>
              <a:t>При этом согласно специализированному пособию для врачей, вес ежедневного комплекта учебников и письменных принадлежностей для учащихся </a:t>
            </a:r>
            <a:r>
              <a:rPr lang="ru-RU" sz="3600" b="1" dirty="0">
                <a:solidFill>
                  <a:srgbClr val="00B050"/>
                </a:solidFill>
                <a:latin typeface="Monotype Corsiva" pitchFamily="66" charset="0"/>
              </a:rPr>
              <a:t>1-2-х классов </a:t>
            </a:r>
            <a:r>
              <a:rPr lang="ru-RU" sz="3600" dirty="0">
                <a:solidFill>
                  <a:srgbClr val="00B050"/>
                </a:solidFill>
                <a:latin typeface="Monotype Corsiva" pitchFamily="66" charset="0"/>
              </a:rPr>
              <a:t>не должен превышать </a:t>
            </a:r>
            <a:r>
              <a:rPr lang="ru-RU" sz="3600" b="1" dirty="0">
                <a:solidFill>
                  <a:srgbClr val="00B050"/>
                </a:solidFill>
                <a:latin typeface="Monotype Corsiva" pitchFamily="66" charset="0"/>
              </a:rPr>
              <a:t>2 кг</a:t>
            </a:r>
            <a:r>
              <a:rPr lang="ru-RU" sz="3600" dirty="0">
                <a:solidFill>
                  <a:srgbClr val="00B050"/>
                </a:solidFill>
                <a:latin typeface="Monotype Corsiva" pitchFamily="66" charset="0"/>
              </a:rPr>
              <a:t>, а для </a:t>
            </a:r>
            <a:r>
              <a:rPr lang="ru-RU" sz="3600" b="1" dirty="0">
                <a:solidFill>
                  <a:srgbClr val="00B050"/>
                </a:solidFill>
                <a:latin typeface="Monotype Corsiva" pitchFamily="66" charset="0"/>
              </a:rPr>
              <a:t>3-4-х классов </a:t>
            </a:r>
            <a:r>
              <a:rPr lang="ru-RU" sz="3600" dirty="0">
                <a:solidFill>
                  <a:srgbClr val="00B050"/>
                </a:solidFill>
                <a:latin typeface="Monotype Corsiva" pitchFamily="66" charset="0"/>
              </a:rPr>
              <a:t>– </a:t>
            </a:r>
            <a:r>
              <a:rPr lang="ru-RU" sz="3600" b="1" dirty="0">
                <a:solidFill>
                  <a:srgbClr val="00B050"/>
                </a:solidFill>
                <a:latin typeface="Monotype Corsiva" pitchFamily="66" charset="0"/>
              </a:rPr>
              <a:t>2,5 кг.</a:t>
            </a:r>
            <a:r>
              <a:rPr lang="ru-RU" sz="3600" dirty="0">
                <a:solidFill>
                  <a:srgbClr val="00B050"/>
                </a:solidFill>
                <a:latin typeface="Monotype Corsiva" pitchFamily="66" charset="0"/>
              </a:rPr>
              <a:t> </a:t>
            </a:r>
            <a:endParaRPr lang="ru-RU" sz="3600" kern="0" dirty="0">
              <a:solidFill>
                <a:srgbClr val="00B050"/>
              </a:solidFill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2938" y="357188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dirty="0">
                <a:solidFill>
                  <a:srgbClr val="00B050"/>
                </a:solidFill>
                <a:latin typeface="Monotype Corsiva" pitchFamily="66" charset="0"/>
              </a:rPr>
              <a:t>По нормам </a:t>
            </a:r>
            <a:r>
              <a:rPr lang="ru-RU" sz="4000" dirty="0" err="1">
                <a:solidFill>
                  <a:srgbClr val="00B050"/>
                </a:solidFill>
                <a:latin typeface="Monotype Corsiva" pitchFamily="66" charset="0"/>
              </a:rPr>
              <a:t>СанПина</a:t>
            </a:r>
            <a:r>
              <a:rPr lang="ru-RU" sz="4000" dirty="0">
                <a:solidFill>
                  <a:srgbClr val="00B050"/>
                </a:solidFill>
                <a:latin typeface="Monotype Corsiva" pitchFamily="66" charset="0"/>
              </a:rPr>
              <a:t> портфель ребенка не должен превышать 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10% от веса </a:t>
            </a:r>
            <a:r>
              <a:rPr lang="ru-RU" sz="4000" dirty="0">
                <a:solidFill>
                  <a:srgbClr val="00B050"/>
                </a:solidFill>
                <a:latin typeface="Monotype Corsiva" pitchFamily="66" charset="0"/>
              </a:rPr>
              <a:t>самого школьника. </a:t>
            </a:r>
            <a:endParaRPr lang="ru-RU" sz="4000" b="1" kern="0" dirty="0">
              <a:solidFill>
                <a:srgbClr val="00B050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4" name="Рисунок 3" descr="cartoon_owl_sitting_on_a_book2-150x15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357438"/>
            <a:ext cx="4143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3" name="Рисунок 2" descr="13 сентября 008.jpg"/>
          <p:cNvPicPr>
            <a:picLocks noChangeAspect="1"/>
          </p:cNvPicPr>
          <p:nvPr/>
        </p:nvPicPr>
        <p:blipFill>
          <a:blip r:embed="rId2"/>
          <a:srcRect l="3960" t="6012" r="1640"/>
          <a:stretch>
            <a:fillRect/>
          </a:stretch>
        </p:blipFill>
        <p:spPr bwMode="auto">
          <a:xfrm>
            <a:off x="357188" y="214313"/>
            <a:ext cx="8513762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142875"/>
          <a:ext cx="8501062" cy="6805613"/>
        </p:xfrm>
        <a:graphic>
          <a:graphicData uri="http://schemas.openxmlformats.org/drawingml/2006/table">
            <a:tbl>
              <a:tblPr/>
              <a:tblGrid>
                <a:gridCol w="1685925"/>
                <a:gridCol w="1100137"/>
                <a:gridCol w="1428750"/>
                <a:gridCol w="1897063"/>
                <a:gridCol w="1103312"/>
                <a:gridCol w="1285875"/>
              </a:tblGrid>
              <a:tr h="1255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Ф.И. ученика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Вес ученика (кг)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Допусти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мый  вес его портфеля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Ф.И. ученика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Вес ученика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(кг)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Допусти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мый вес его портфеля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Абян Лаура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29, 6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Киракосян Марина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Арутюнян Самвел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Макухин Даниил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Бабенко Петя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Мартиросян Артем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Бондарева Диана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Мичкасов Артем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Галаян Яна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Олейник Ваня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Галустян Нерсес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Парталян Даниэль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Замковой  Саша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Попов Вадим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Зилипуткина Оля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Саакян Альберт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Ивин Саша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Киракосян Карина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Испирян Аня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Слюсарева Милена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Кавалджян Эдик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Степанова Александра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Казарян Милена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Федоров Никита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Казманина Евгения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Ханджян Эрик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Каспарян Андрей 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Марченко Маша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</TotalTime>
  <Words>428</Words>
  <Application>Microsoft PowerPoint</Application>
  <PresentationFormat>Экран (4:3)</PresentationFormat>
  <Paragraphs>191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Мартиросян Артём  2 « А» класс  МБОУ СОШ  № 4    </vt:lpstr>
      <vt:lpstr>Слайд 2</vt:lpstr>
      <vt:lpstr>Цель:  Узнать, можно ли ученикам носить такой тяжёлый портфель.  </vt:lpstr>
      <vt:lpstr>Гипотеза: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Customer</cp:lastModifiedBy>
  <cp:revision>51</cp:revision>
  <dcterms:created xsi:type="dcterms:W3CDTF">1601-01-01T00:00:00Z</dcterms:created>
  <dcterms:modified xsi:type="dcterms:W3CDTF">2012-02-26T15:11:16Z</dcterms:modified>
</cp:coreProperties>
</file>